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tags/tag13.xml" ContentType="application/vnd.openxmlformats-officedocument.presentationml.tags+xml"/>
  <Override PartName="/ppt/notesSlides/notesSlide21.xml" ContentType="application/vnd.openxmlformats-officedocument.presentationml.notesSlide+xml"/>
  <Override PartName="/ppt/tags/tag14.xml" ContentType="application/vnd.openxmlformats-officedocument.presentationml.tags+xml"/>
  <Override PartName="/ppt/notesSlides/notesSlide22.xml" ContentType="application/vnd.openxmlformats-officedocument.presentationml.notesSlide+xml"/>
  <Override PartName="/ppt/tags/tag15.xml" ContentType="application/vnd.openxmlformats-officedocument.presentationml.tags+xml"/>
  <Override PartName="/ppt/notesSlides/notesSlide2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24.xml" ContentType="application/vnd.openxmlformats-officedocument.presentationml.notesSlide+xml"/>
  <Override PartName="/ppt/tags/tag18.xml" ContentType="application/vnd.openxmlformats-officedocument.presentationml.tags+xml"/>
  <Override PartName="/ppt/notesSlides/notesSlide2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tags/tag20.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31.xml" ContentType="application/vnd.openxmlformats-officedocument.presentationml.notesSlide+xml"/>
  <Override PartName="/ppt/tags/tag25.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55"/>
  </p:notesMasterIdLst>
  <p:handoutMasterIdLst>
    <p:handoutMasterId r:id="rId56"/>
  </p:handoutMasterIdLst>
  <p:sldIdLst>
    <p:sldId id="290" r:id="rId3"/>
    <p:sldId id="289" r:id="rId4"/>
    <p:sldId id="259" r:id="rId5"/>
    <p:sldId id="296" r:id="rId6"/>
    <p:sldId id="298" r:id="rId7"/>
    <p:sldId id="300" r:id="rId8"/>
    <p:sldId id="301" r:id="rId9"/>
    <p:sldId id="306" r:id="rId10"/>
    <p:sldId id="308" r:id="rId11"/>
    <p:sldId id="309" r:id="rId12"/>
    <p:sldId id="260" r:id="rId13"/>
    <p:sldId id="287" r:id="rId14"/>
    <p:sldId id="312" r:id="rId15"/>
    <p:sldId id="319" r:id="rId16"/>
    <p:sldId id="313" r:id="rId17"/>
    <p:sldId id="314" r:id="rId18"/>
    <p:sldId id="317" r:id="rId19"/>
    <p:sldId id="315" r:id="rId20"/>
    <p:sldId id="320" r:id="rId21"/>
    <p:sldId id="321" r:id="rId22"/>
    <p:sldId id="322" r:id="rId23"/>
    <p:sldId id="365" r:id="rId24"/>
    <p:sldId id="366" r:id="rId25"/>
    <p:sldId id="327" r:id="rId26"/>
    <p:sldId id="328" r:id="rId27"/>
    <p:sldId id="329" r:id="rId28"/>
    <p:sldId id="331" r:id="rId29"/>
    <p:sldId id="334" r:id="rId30"/>
    <p:sldId id="335" r:id="rId31"/>
    <p:sldId id="336" r:id="rId32"/>
    <p:sldId id="337" r:id="rId33"/>
    <p:sldId id="338" r:id="rId34"/>
    <p:sldId id="339" r:id="rId35"/>
    <p:sldId id="341" r:id="rId36"/>
    <p:sldId id="342" r:id="rId37"/>
    <p:sldId id="343" r:id="rId38"/>
    <p:sldId id="344" r:id="rId39"/>
    <p:sldId id="345" r:id="rId40"/>
    <p:sldId id="346" r:id="rId41"/>
    <p:sldId id="348" r:id="rId42"/>
    <p:sldId id="349" r:id="rId43"/>
    <p:sldId id="351" r:id="rId44"/>
    <p:sldId id="352" r:id="rId45"/>
    <p:sldId id="353" r:id="rId46"/>
    <p:sldId id="354" r:id="rId47"/>
    <p:sldId id="355" r:id="rId48"/>
    <p:sldId id="356" r:id="rId49"/>
    <p:sldId id="357" r:id="rId50"/>
    <p:sldId id="359" r:id="rId51"/>
    <p:sldId id="361" r:id="rId52"/>
    <p:sldId id="360" r:id="rId53"/>
    <p:sldId id="363" r:id="rId54"/>
  </p:sldIdLst>
  <p:sldSz cx="9144000" cy="6858000" type="screen4x3"/>
  <p:notesSz cx="6797675" cy="992663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ABCCA"/>
    <a:srgbClr val="44C63E"/>
    <a:srgbClr val="000000"/>
    <a:srgbClr val="CCFFCC"/>
    <a:srgbClr val="1EDBE0"/>
    <a:srgbClr val="43C1BE"/>
    <a:srgbClr val="FF7C80"/>
    <a:srgbClr val="FFFFCC"/>
    <a:srgbClr val="6A669E"/>
    <a:srgbClr val="2933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主题样式 2 - 强调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04" autoAdjust="0"/>
    <p:restoredTop sz="93542" autoAdjust="0"/>
  </p:normalViewPr>
  <p:slideViewPr>
    <p:cSldViewPr>
      <p:cViewPr>
        <p:scale>
          <a:sx n="75" d="100"/>
          <a:sy n="75" d="100"/>
        </p:scale>
        <p:origin x="-1230" y="102"/>
      </p:cViewPr>
      <p:guideLst>
        <p:guide orient="horz" pos="2160"/>
        <p:guide pos="2880"/>
      </p:guideLst>
    </p:cSldViewPr>
  </p:slideViewPr>
  <p:notesTextViewPr>
    <p:cViewPr>
      <p:scale>
        <a:sx n="125" d="100"/>
        <a:sy n="125"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wmf"/><Relationship Id="rId1" Type="http://schemas.openxmlformats.org/officeDocument/2006/relationships/image" Target="../media/image6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54CD3230-38B7-4867-A648-75C469963290}" type="datetimeFigureOut">
              <a:rPr lang="zh-CN" altLang="en-US" smtClean="0"/>
              <a:pPr/>
              <a:t>2016/5/27</a:t>
            </a:fld>
            <a:endParaRPr lang="zh-CN" altLang="en-US"/>
          </a:p>
        </p:txBody>
      </p:sp>
      <p:sp>
        <p:nvSpPr>
          <p:cNvPr id="4" name="页脚占位符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CC71957A-D527-4842-99BE-869303359632}" type="slidenum">
              <a:rPr lang="zh-CN" altLang="en-US" smtClean="0"/>
              <a:pPr/>
              <a:t>‹#›</a:t>
            </a:fld>
            <a:endParaRPr lang="zh-CN" altLang="en-US"/>
          </a:p>
        </p:txBody>
      </p:sp>
    </p:spTree>
    <p:extLst>
      <p:ext uri="{BB962C8B-B14F-4D97-AF65-F5344CB8AC3E}">
        <p14:creationId xmlns:p14="http://schemas.microsoft.com/office/powerpoint/2010/main" val="6753892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8EB9B695-F0DD-43A6-986B-6122914740CB}" type="datetimeFigureOut">
              <a:rPr lang="zh-CN" altLang="en-US" smtClean="0"/>
              <a:pPr/>
              <a:t>2016/5/27</a:t>
            </a:fld>
            <a:endParaRPr lang="zh-CN" altLang="en-US"/>
          </a:p>
        </p:txBody>
      </p:sp>
      <p:sp>
        <p:nvSpPr>
          <p:cNvPr id="4" name="幻灯片图像占位符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8F3CC060-5DCD-4B59-8190-CA2432891B96}" type="slidenum">
              <a:rPr lang="zh-CN" altLang="en-US" smtClean="0"/>
              <a:pPr/>
              <a:t>‹#›</a:t>
            </a:fld>
            <a:endParaRPr lang="zh-CN" altLang="en-US"/>
          </a:p>
        </p:txBody>
      </p:sp>
    </p:spTree>
    <p:extLst>
      <p:ext uri="{BB962C8B-B14F-4D97-AF65-F5344CB8AC3E}">
        <p14:creationId xmlns:p14="http://schemas.microsoft.com/office/powerpoint/2010/main" val="2357563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268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F3CC060-5DCD-4B59-8190-CA2432891B96}" type="slidenum">
              <a:rPr lang="zh-CN" altLang="en-US" smtClean="0"/>
              <a:pPr/>
              <a:t>1</a:t>
            </a:fld>
            <a:endParaRPr lang="zh-CN" altLang="en-US"/>
          </a:p>
        </p:txBody>
      </p:sp>
    </p:spTree>
    <p:extLst>
      <p:ext uri="{BB962C8B-B14F-4D97-AF65-F5344CB8AC3E}">
        <p14:creationId xmlns:p14="http://schemas.microsoft.com/office/powerpoint/2010/main" val="3985322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2687"/>
          </a:xfrm>
        </p:spPr>
      </p:sp>
      <p:sp>
        <p:nvSpPr>
          <p:cNvPr id="3" name="备注占位符 2"/>
          <p:cNvSpPr>
            <a:spLocks noGrp="1"/>
          </p:cNvSpPr>
          <p:nvPr>
            <p:ph type="body" idx="1"/>
          </p:nvPr>
        </p:nvSpPr>
        <p:spPr/>
        <p:txBody>
          <a:bodyPr/>
          <a:lstStyle/>
          <a:p>
            <a:pPr>
              <a:lnSpc>
                <a:spcPct val="200000"/>
              </a:lnSpc>
            </a:pPr>
            <a:r>
              <a:rPr lang="zh-CN" altLang="en-US" dirty="0" smtClean="0"/>
              <a:t>  首先我们介绍一下基于相机的软件矫正方法的基本原理。  </a:t>
            </a:r>
            <a:endParaRPr lang="en-US" altLang="zh-CN" dirty="0" smtClean="0"/>
          </a:p>
          <a:p>
            <a:pPr>
              <a:lnSpc>
                <a:spcPct val="200000"/>
              </a:lnSpc>
            </a:pPr>
            <a:r>
              <a:rPr lang="zh-CN" altLang="en-US" dirty="0" smtClean="0"/>
              <a:t> 基于软件的几何校正对投影仪画面的对齐要求不高，通过图像处理的方法，对将要显示的图像进行处理，所以要解决的核心是问题告诉主机，投影仪图像是如何显示在屏幕上的，根据实际现实情况进行几何校正，所以我们引入相机作为反馈。</a:t>
            </a:r>
            <a:endParaRPr lang="en-US" altLang="zh-CN" dirty="0" smtClean="0"/>
          </a:p>
          <a:p>
            <a:pPr>
              <a:lnSpc>
                <a:spcPct val="200000"/>
              </a:lnSpc>
            </a:pPr>
            <a:r>
              <a:rPr lang="en-US" altLang="zh-CN" dirty="0" smtClean="0"/>
              <a:t>    </a:t>
            </a:r>
            <a:r>
              <a:rPr lang="zh-CN" altLang="en-US" dirty="0" smtClean="0"/>
              <a:t>拍照记录投影仪形变位置信息，告诉主机，主机根据照片分析相关的到相关数据对图像进行处理。 </a:t>
            </a:r>
            <a:endParaRPr lang="en-US" altLang="zh-CN" dirty="0" smtClean="0"/>
          </a:p>
          <a:p>
            <a:pPr>
              <a:lnSpc>
                <a:spcPct val="200000"/>
              </a:lnSpc>
            </a:pPr>
            <a:endParaRPr lang="en-US" altLang="zh-CN" dirty="0" smtClean="0"/>
          </a:p>
          <a:p>
            <a:pPr>
              <a:lnSpc>
                <a:spcPct val="200000"/>
              </a:lnSpc>
            </a:pPr>
            <a:r>
              <a:rPr lang="zh-CN" altLang="en-US" dirty="0" smtClean="0"/>
              <a:t> 引入三个坐标系</a:t>
            </a:r>
            <a:endParaRPr lang="zh-CN" altLang="en-US" dirty="0"/>
          </a:p>
        </p:txBody>
      </p:sp>
      <p:sp>
        <p:nvSpPr>
          <p:cNvPr id="4" name="灯片编号占位符 3"/>
          <p:cNvSpPr>
            <a:spLocks noGrp="1"/>
          </p:cNvSpPr>
          <p:nvPr>
            <p:ph type="sldNum" sz="quarter" idx="10"/>
          </p:nvPr>
        </p:nvSpPr>
        <p:spPr/>
        <p:txBody>
          <a:bodyPr/>
          <a:lstStyle/>
          <a:p>
            <a:fld id="{8F3CC060-5DCD-4B59-8190-CA2432891B96}" type="slidenum">
              <a:rPr lang="zh-CN" altLang="en-US" smtClean="0"/>
              <a:pPr/>
              <a:t>11</a:t>
            </a:fld>
            <a:endParaRPr lang="zh-CN" altLang="en-US"/>
          </a:p>
        </p:txBody>
      </p:sp>
    </p:spTree>
    <p:extLst>
      <p:ext uri="{BB962C8B-B14F-4D97-AF65-F5344CB8AC3E}">
        <p14:creationId xmlns:p14="http://schemas.microsoft.com/office/powerpoint/2010/main" val="3207660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268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F3CC060-5DCD-4B59-8190-CA2432891B96}" type="slidenum">
              <a:rPr lang="zh-CN" altLang="en-US" smtClean="0"/>
              <a:pPr/>
              <a:t>12</a:t>
            </a:fld>
            <a:endParaRPr lang="zh-CN" altLang="en-US"/>
          </a:p>
        </p:txBody>
      </p:sp>
    </p:spTree>
    <p:extLst>
      <p:ext uri="{BB962C8B-B14F-4D97-AF65-F5344CB8AC3E}">
        <p14:creationId xmlns:p14="http://schemas.microsoft.com/office/powerpoint/2010/main" val="315466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2687"/>
          </a:xfrm>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基本原理的基础上进行改进，实现了一种易于实施、计算简单并能满足一般要求的平面几何校正方法。</a:t>
            </a:r>
            <a:endParaRPr lang="en-US" altLang="zh-CN" sz="1200" kern="1200" dirty="0" smtClean="0">
              <a:solidFill>
                <a:schemeClr val="tx1"/>
              </a:solidFill>
              <a:effectLst/>
              <a:latin typeface="+mn-lt"/>
              <a:ea typeface="+mn-ea"/>
              <a:cs typeface="+mn-cs"/>
            </a:endParaRPr>
          </a:p>
          <a:p>
            <a:r>
              <a:rPr lang="zh-CN" altLang="en-US" sz="1200" kern="1200" dirty="0" smtClean="0">
                <a:solidFill>
                  <a:schemeClr val="tx1"/>
                </a:solidFill>
                <a:effectLst/>
                <a:latin typeface="+mn-lt"/>
                <a:ea typeface="+mn-ea"/>
                <a:cs typeface="+mn-cs"/>
              </a:rPr>
              <a:t>该方法前期投射特征点图像，后期利用特征点进行纹理贴图进行几何校正。</a:t>
            </a:r>
            <a:endParaRPr lang="zh-CN" altLang="en-US" dirty="0"/>
          </a:p>
        </p:txBody>
      </p:sp>
      <p:sp>
        <p:nvSpPr>
          <p:cNvPr id="4" name="灯片编号占位符 3"/>
          <p:cNvSpPr>
            <a:spLocks noGrp="1"/>
          </p:cNvSpPr>
          <p:nvPr>
            <p:ph type="sldNum" sz="quarter" idx="10"/>
          </p:nvPr>
        </p:nvSpPr>
        <p:spPr/>
        <p:txBody>
          <a:bodyPr/>
          <a:lstStyle/>
          <a:p>
            <a:fld id="{4AE1D939-3E60-4063-B05E-56844F97CE60}" type="slidenum">
              <a:rPr lang="zh-CN" altLang="en-US" smtClean="0"/>
              <a:pPr/>
              <a:t>13</a:t>
            </a:fld>
            <a:endParaRPr lang="zh-CN" altLang="en-US"/>
          </a:p>
        </p:txBody>
      </p:sp>
    </p:spTree>
    <p:extLst>
      <p:ext uri="{BB962C8B-B14F-4D97-AF65-F5344CB8AC3E}">
        <p14:creationId xmlns:p14="http://schemas.microsoft.com/office/powerpoint/2010/main" val="2312541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268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F3CC060-5DCD-4B59-8190-CA2432891B96}" type="slidenum">
              <a:rPr lang="zh-CN" altLang="en-US" smtClean="0"/>
              <a:pPr/>
              <a:t>15</a:t>
            </a:fld>
            <a:endParaRPr lang="zh-CN" altLang="en-US"/>
          </a:p>
        </p:txBody>
      </p:sp>
    </p:spTree>
    <p:extLst>
      <p:ext uri="{BB962C8B-B14F-4D97-AF65-F5344CB8AC3E}">
        <p14:creationId xmlns:p14="http://schemas.microsoft.com/office/powerpoint/2010/main" val="707311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2687"/>
          </a:xfrm>
        </p:spPr>
      </p:sp>
      <p:sp>
        <p:nvSpPr>
          <p:cNvPr id="3" name="备注占位符 2"/>
          <p:cNvSpPr>
            <a:spLocks noGrp="1"/>
          </p:cNvSpPr>
          <p:nvPr>
            <p:ph type="body" idx="1"/>
          </p:nvPr>
        </p:nvSpPr>
        <p:spPr/>
        <p:txBody>
          <a:bodyPr/>
          <a:lstStyle/>
          <a:p>
            <a:r>
              <a:rPr lang="zh-CN" altLang="en-US" dirty="0" smtClean="0"/>
              <a:t>在了解几何校正基本原理和关键问题之后，我们给出几何校正的实施步骤。      下面我们将对每个步骤的实现算法原理进行论述。</a:t>
            </a:r>
            <a:endParaRPr lang="zh-CN" altLang="en-US" dirty="0"/>
          </a:p>
        </p:txBody>
      </p:sp>
      <p:sp>
        <p:nvSpPr>
          <p:cNvPr id="4" name="灯片编号占位符 3"/>
          <p:cNvSpPr>
            <a:spLocks noGrp="1"/>
          </p:cNvSpPr>
          <p:nvPr>
            <p:ph type="sldNum" sz="quarter" idx="10"/>
          </p:nvPr>
        </p:nvSpPr>
        <p:spPr/>
        <p:txBody>
          <a:bodyPr/>
          <a:lstStyle/>
          <a:p>
            <a:fld id="{8F3CC060-5DCD-4B59-8190-CA2432891B96}" type="slidenum">
              <a:rPr lang="zh-CN" altLang="en-US" smtClean="0"/>
              <a:pPr/>
              <a:t>16</a:t>
            </a:fld>
            <a:endParaRPr lang="zh-CN" altLang="en-US"/>
          </a:p>
        </p:txBody>
      </p:sp>
    </p:spTree>
    <p:extLst>
      <p:ext uri="{BB962C8B-B14F-4D97-AF65-F5344CB8AC3E}">
        <p14:creationId xmlns:p14="http://schemas.microsoft.com/office/powerpoint/2010/main" val="3578170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2687"/>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选择好之后，我们需要把特征点图像投射在屏幕上，通过相机代替人眼进行拍照观察，通过特征点在照片中的位置信息来描述相应投影仪的形变信息及投影仪之间的位置信息。那么就需要把投影仪内部的的特征点与照片中的特征点进行准确一一对应。</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举例来说，投影仪投射在屏幕上的第二排第二列的点，需要找到在相机拍摄的照片中它的对应点，对于人眼来说非常容易，我们可以通过很多位置信息表述来限定特征点位置，但是于对计算机来说该如何对应</a:t>
            </a:r>
            <a:r>
              <a:rPr lang="en-US" altLang="zh-CN"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r>
              <a:rPr lang="zh-CN" altLang="en-US" dirty="0" smtClean="0"/>
              <a:t>那么我们为您如何进行有规律的编码？假设这是我们生成的特征点图像。从左上角开始，从左至右给每个特征点一个编号，</a:t>
            </a:r>
            <a:r>
              <a:rPr lang="en-US" altLang="zh-CN" dirty="0" smtClean="0"/>
              <a:t>0—99</a:t>
            </a:r>
            <a:r>
              <a:rPr lang="zh-CN" altLang="en-US" dirty="0" smtClean="0"/>
              <a:t>，每个</a:t>
            </a:r>
            <a:r>
              <a:rPr lang="en-US" altLang="zh-CN" dirty="0" smtClean="0"/>
              <a:t>10</a:t>
            </a:r>
            <a:r>
              <a:rPr lang="zh-CN" altLang="en-US" dirty="0" smtClean="0"/>
              <a:t>进制编号又对应一个二进制的数。</a:t>
            </a:r>
            <a:endParaRPr lang="en-US" altLang="zh-CN" dirty="0" smtClean="0"/>
          </a:p>
          <a:p>
            <a:endParaRPr lang="en-US" altLang="zh-CN" dirty="0" smtClean="0"/>
          </a:p>
          <a:p>
            <a:r>
              <a:rPr lang="zh-CN" altLang="en-US" dirty="0" smtClean="0"/>
              <a:t>我们就从这个</a:t>
            </a:r>
            <a:r>
              <a:rPr lang="en-US" altLang="zh-CN" dirty="0" smtClean="0"/>
              <a:t>0</a:t>
            </a:r>
            <a:r>
              <a:rPr lang="zh-CN" altLang="en-US" dirty="0" smtClean="0"/>
              <a:t>和</a:t>
            </a:r>
            <a:r>
              <a:rPr lang="en-US" altLang="zh-CN" dirty="0" smtClean="0"/>
              <a:t>1</a:t>
            </a:r>
            <a:r>
              <a:rPr lang="zh-CN" altLang="en-US" dirty="0" smtClean="0"/>
              <a:t>的唯一排列的特性进行处理。</a:t>
            </a:r>
          </a:p>
          <a:p>
            <a:endParaRPr lang="zh-CN" altLang="en-US" dirty="0"/>
          </a:p>
        </p:txBody>
      </p:sp>
      <p:sp>
        <p:nvSpPr>
          <p:cNvPr id="4" name="灯片编号占位符 3"/>
          <p:cNvSpPr>
            <a:spLocks noGrp="1"/>
          </p:cNvSpPr>
          <p:nvPr>
            <p:ph type="sldNum" sz="quarter" idx="10"/>
          </p:nvPr>
        </p:nvSpPr>
        <p:spPr/>
        <p:txBody>
          <a:bodyPr/>
          <a:lstStyle/>
          <a:p>
            <a:fld id="{8F3CC060-5DCD-4B59-8190-CA2432891B96}" type="slidenum">
              <a:rPr lang="zh-CN" altLang="en-US" smtClean="0"/>
              <a:pPr/>
              <a:t>17</a:t>
            </a:fld>
            <a:endParaRPr lang="zh-CN" altLang="en-US"/>
          </a:p>
        </p:txBody>
      </p:sp>
    </p:spTree>
    <p:extLst>
      <p:ext uri="{BB962C8B-B14F-4D97-AF65-F5344CB8AC3E}">
        <p14:creationId xmlns:p14="http://schemas.microsoft.com/office/powerpoint/2010/main" val="3674413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2687"/>
          </a:xfrm>
        </p:spPr>
      </p:sp>
      <p:sp>
        <p:nvSpPr>
          <p:cNvPr id="3" name="备注占位符 2"/>
          <p:cNvSpPr>
            <a:spLocks noGrp="1"/>
          </p:cNvSpPr>
          <p:nvPr>
            <p:ph type="body" idx="1"/>
          </p:nvPr>
        </p:nvSpPr>
        <p:spPr/>
        <p:txBody>
          <a:bodyPr/>
          <a:lstStyle/>
          <a:p>
            <a:r>
              <a:rPr lang="zh-CN" altLang="en-US" dirty="0" smtClean="0"/>
              <a:t>以一台投影仪为例，首先我们投影所有的特征点图像，记录特征点位置，后面的判断特种点是否显示时会用到。我们以第</a:t>
            </a:r>
            <a:r>
              <a:rPr lang="en-US" altLang="zh-CN" dirty="0" smtClean="0"/>
              <a:t>8</a:t>
            </a:r>
            <a:r>
              <a:rPr lang="zh-CN" altLang="en-US" dirty="0" smtClean="0"/>
              <a:t>行第</a:t>
            </a:r>
            <a:r>
              <a:rPr lang="en-US" altLang="zh-CN" dirty="0" smtClean="0"/>
              <a:t>9</a:t>
            </a:r>
            <a:r>
              <a:rPr lang="zh-CN" altLang="en-US" dirty="0" smtClean="0"/>
              <a:t>列，编号</a:t>
            </a:r>
            <a:r>
              <a:rPr lang="en-US" altLang="zh-CN" dirty="0" smtClean="0"/>
              <a:t>78</a:t>
            </a:r>
            <a:r>
              <a:rPr lang="zh-CN" altLang="en-US" dirty="0" smtClean="0"/>
              <a:t>的特征点为例</a:t>
            </a:r>
            <a:endParaRPr lang="zh-CN" altLang="en-US" dirty="0"/>
          </a:p>
        </p:txBody>
      </p:sp>
      <p:sp>
        <p:nvSpPr>
          <p:cNvPr id="4" name="灯片编号占位符 3"/>
          <p:cNvSpPr>
            <a:spLocks noGrp="1"/>
          </p:cNvSpPr>
          <p:nvPr>
            <p:ph type="sldNum" sz="quarter" idx="10"/>
          </p:nvPr>
        </p:nvSpPr>
        <p:spPr/>
        <p:txBody>
          <a:bodyPr/>
          <a:lstStyle/>
          <a:p>
            <a:fld id="{8F3CC060-5DCD-4B59-8190-CA2432891B96}" type="slidenum">
              <a:rPr lang="zh-CN" altLang="en-US" smtClean="0"/>
              <a:pPr/>
              <a:t>18</a:t>
            </a:fld>
            <a:endParaRPr lang="zh-CN" altLang="en-US"/>
          </a:p>
        </p:txBody>
      </p:sp>
    </p:spTree>
    <p:extLst>
      <p:ext uri="{BB962C8B-B14F-4D97-AF65-F5344CB8AC3E}">
        <p14:creationId xmlns:p14="http://schemas.microsoft.com/office/powerpoint/2010/main" val="2326957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2687"/>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通过识别照片上特征点，分析所有点的显示规律，可以反推出每个特征点的二进制号码，则可实现屏幕空间和相机空间特征点的一一对应。</a:t>
            </a:r>
          </a:p>
          <a:p>
            <a:endParaRPr lang="zh-CN" altLang="en-US" dirty="0"/>
          </a:p>
        </p:txBody>
      </p:sp>
      <p:sp>
        <p:nvSpPr>
          <p:cNvPr id="4" name="灯片编号占位符 3"/>
          <p:cNvSpPr>
            <a:spLocks noGrp="1"/>
          </p:cNvSpPr>
          <p:nvPr>
            <p:ph type="sldNum" sz="quarter" idx="10"/>
          </p:nvPr>
        </p:nvSpPr>
        <p:spPr/>
        <p:txBody>
          <a:bodyPr/>
          <a:lstStyle/>
          <a:p>
            <a:fld id="{8F3CC060-5DCD-4B59-8190-CA2432891B96}" type="slidenum">
              <a:rPr lang="zh-CN" altLang="en-US" smtClean="0"/>
              <a:pPr/>
              <a:t>19</a:t>
            </a:fld>
            <a:endParaRPr lang="zh-CN" altLang="en-US"/>
          </a:p>
        </p:txBody>
      </p:sp>
    </p:spTree>
    <p:extLst>
      <p:ext uri="{BB962C8B-B14F-4D97-AF65-F5344CB8AC3E}">
        <p14:creationId xmlns:p14="http://schemas.microsoft.com/office/powerpoint/2010/main" val="2988725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2687"/>
          </a:xfrm>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投影仪每次投射一幅特征点图像后，需要主控机驱动摄像头进行拍照，使得相应的特征点规律在照片中也得以体现。</a:t>
            </a:r>
            <a:endParaRPr lang="zh-CN" altLang="en-US" dirty="0"/>
          </a:p>
        </p:txBody>
      </p:sp>
      <p:sp>
        <p:nvSpPr>
          <p:cNvPr id="4" name="灯片编号占位符 3"/>
          <p:cNvSpPr>
            <a:spLocks noGrp="1"/>
          </p:cNvSpPr>
          <p:nvPr>
            <p:ph type="sldNum" sz="quarter" idx="10"/>
          </p:nvPr>
        </p:nvSpPr>
        <p:spPr/>
        <p:txBody>
          <a:bodyPr/>
          <a:lstStyle/>
          <a:p>
            <a:fld id="{8F3CC060-5DCD-4B59-8190-CA2432891B96}" type="slidenum">
              <a:rPr lang="zh-CN" altLang="en-US" smtClean="0"/>
              <a:pPr/>
              <a:t>20</a:t>
            </a:fld>
            <a:endParaRPr lang="zh-CN" altLang="en-US"/>
          </a:p>
        </p:txBody>
      </p:sp>
    </p:spTree>
    <p:extLst>
      <p:ext uri="{BB962C8B-B14F-4D97-AF65-F5344CB8AC3E}">
        <p14:creationId xmlns:p14="http://schemas.microsoft.com/office/powerpoint/2010/main" val="3093052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2687"/>
          </a:xfrm>
        </p:spPr>
      </p:sp>
      <p:sp>
        <p:nvSpPr>
          <p:cNvPr id="3" name="备注占位符 2"/>
          <p:cNvSpPr>
            <a:spLocks noGrp="1"/>
          </p:cNvSpPr>
          <p:nvPr>
            <p:ph type="body" idx="1"/>
          </p:nvPr>
        </p:nvSpPr>
        <p:spPr/>
        <p:txBody>
          <a:bodyPr/>
          <a:lstStyle/>
          <a:p>
            <a:r>
              <a:rPr lang="zh-CN" altLang="en-US" dirty="0" smtClean="0">
                <a:solidFill>
                  <a:srgbClr val="FF0000"/>
                </a:solidFill>
              </a:rPr>
              <a:t>在对图像进行拍照后我们发现，由于客观条件原因，特征点照片并不是纯白点和纯黑背景，这种现象可能会影响到下一步特征点照片中特征点的准确提取，在此需要分析原因并尽可能的消除。</a:t>
            </a:r>
            <a:endParaRPr lang="zh-CN" altLang="en-US" dirty="0">
              <a:solidFill>
                <a:srgbClr val="FF0000"/>
              </a:solidFill>
            </a:endParaRPr>
          </a:p>
        </p:txBody>
      </p:sp>
      <p:sp>
        <p:nvSpPr>
          <p:cNvPr id="4" name="灯片编号占位符 3"/>
          <p:cNvSpPr>
            <a:spLocks noGrp="1"/>
          </p:cNvSpPr>
          <p:nvPr>
            <p:ph type="sldNum" sz="quarter" idx="10"/>
          </p:nvPr>
        </p:nvSpPr>
        <p:spPr/>
        <p:txBody>
          <a:bodyPr/>
          <a:lstStyle/>
          <a:p>
            <a:fld id="{8F3CC060-5DCD-4B59-8190-CA2432891B96}" type="slidenum">
              <a:rPr lang="zh-CN" altLang="en-US" smtClean="0"/>
              <a:pPr/>
              <a:t>21</a:t>
            </a:fld>
            <a:endParaRPr lang="zh-CN" altLang="en-US"/>
          </a:p>
        </p:txBody>
      </p:sp>
    </p:spTree>
    <p:extLst>
      <p:ext uri="{BB962C8B-B14F-4D97-AF65-F5344CB8AC3E}">
        <p14:creationId xmlns:p14="http://schemas.microsoft.com/office/powerpoint/2010/main" val="1381832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2687"/>
          </a:xfrm>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4AE1D939-3E60-4063-B05E-56844F97CE60}" type="slidenum">
              <a:rPr lang="zh-CN" altLang="en-US" smtClean="0"/>
              <a:pPr/>
              <a:t>2</a:t>
            </a:fld>
            <a:endParaRPr lang="zh-CN" altLang="en-US"/>
          </a:p>
        </p:txBody>
      </p:sp>
    </p:spTree>
    <p:extLst>
      <p:ext uri="{BB962C8B-B14F-4D97-AF65-F5344CB8AC3E}">
        <p14:creationId xmlns:p14="http://schemas.microsoft.com/office/powerpoint/2010/main" val="1325487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2687"/>
          </a:xfrm>
        </p:spPr>
      </p:sp>
      <p:sp>
        <p:nvSpPr>
          <p:cNvPr id="3" name="备注占位符 2"/>
          <p:cNvSpPr>
            <a:spLocks noGrp="1"/>
          </p:cNvSpPr>
          <p:nvPr>
            <p:ph type="body" idx="1"/>
          </p:nvPr>
        </p:nvSpPr>
        <p:spPr/>
        <p:txBody>
          <a:bodyPr/>
          <a:lstStyle/>
          <a:p>
            <a:r>
              <a:rPr lang="zh-CN" altLang="en-US" dirty="0" smtClean="0"/>
              <a:t>在本步骤中要把照片中的特征点准确的识别出来并计算出其坐标值，然后与投影仪中的特征点按序号准确对应起来，两坐标系种坐标点对应关系及坐标值的组合构成了</a:t>
            </a:r>
            <a:r>
              <a:rPr lang="en-US" altLang="zh-CN" dirty="0" smtClean="0"/>
              <a:t>F</a:t>
            </a:r>
            <a:r>
              <a:rPr lang="zh-CN" altLang="en-US" dirty="0" smtClean="0"/>
              <a:t>和</a:t>
            </a:r>
            <a:r>
              <a:rPr lang="en-US" altLang="zh-CN" dirty="0" smtClean="0"/>
              <a:t>G</a:t>
            </a:r>
            <a:r>
              <a:rPr lang="zh-CN" altLang="en-US" dirty="0" smtClean="0"/>
              <a:t>。</a:t>
            </a:r>
            <a:endParaRPr lang="zh-CN" altLang="en-US" dirty="0"/>
          </a:p>
        </p:txBody>
      </p:sp>
      <p:sp>
        <p:nvSpPr>
          <p:cNvPr id="4" name="灯片编号占位符 3"/>
          <p:cNvSpPr>
            <a:spLocks noGrp="1"/>
          </p:cNvSpPr>
          <p:nvPr>
            <p:ph type="sldNum" sz="quarter" idx="10"/>
          </p:nvPr>
        </p:nvSpPr>
        <p:spPr/>
        <p:txBody>
          <a:bodyPr/>
          <a:lstStyle/>
          <a:p>
            <a:fld id="{8F3CC060-5DCD-4B59-8190-CA2432891B96}" type="slidenum">
              <a:rPr lang="zh-CN" altLang="en-US" smtClean="0"/>
              <a:pPr/>
              <a:t>22</a:t>
            </a:fld>
            <a:endParaRPr lang="zh-CN" altLang="en-US"/>
          </a:p>
        </p:txBody>
      </p:sp>
    </p:spTree>
    <p:extLst>
      <p:ext uri="{BB962C8B-B14F-4D97-AF65-F5344CB8AC3E}">
        <p14:creationId xmlns:p14="http://schemas.microsoft.com/office/powerpoint/2010/main" val="833705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2687"/>
          </a:xfrm>
        </p:spPr>
      </p:sp>
      <p:sp>
        <p:nvSpPr>
          <p:cNvPr id="3" name="备注占位符 2"/>
          <p:cNvSpPr>
            <a:spLocks noGrp="1"/>
          </p:cNvSpPr>
          <p:nvPr>
            <p:ph type="body" idx="1"/>
          </p:nvPr>
        </p:nvSpPr>
        <p:spPr/>
        <p:txBody>
          <a:bodyPr/>
          <a:lstStyle/>
          <a:p>
            <a:r>
              <a:rPr lang="zh-CN" altLang="en-US" dirty="0" smtClean="0"/>
              <a:t>目的：把照片中的特征点与投影仪中的特征点按序号准确对应。</a:t>
            </a:r>
            <a:endParaRPr lang="zh-CN" altLang="en-US" dirty="0"/>
          </a:p>
        </p:txBody>
      </p:sp>
      <p:sp>
        <p:nvSpPr>
          <p:cNvPr id="4" name="灯片编号占位符 3"/>
          <p:cNvSpPr>
            <a:spLocks noGrp="1"/>
          </p:cNvSpPr>
          <p:nvPr>
            <p:ph type="sldNum" sz="quarter" idx="10"/>
          </p:nvPr>
        </p:nvSpPr>
        <p:spPr/>
        <p:txBody>
          <a:bodyPr/>
          <a:lstStyle/>
          <a:p>
            <a:fld id="{8F3CC060-5DCD-4B59-8190-CA2432891B96}" type="slidenum">
              <a:rPr lang="zh-CN" altLang="en-US" smtClean="0"/>
              <a:pPr/>
              <a:t>23</a:t>
            </a:fld>
            <a:endParaRPr lang="zh-CN" altLang="en-US"/>
          </a:p>
        </p:txBody>
      </p:sp>
    </p:spTree>
    <p:extLst>
      <p:ext uri="{BB962C8B-B14F-4D97-AF65-F5344CB8AC3E}">
        <p14:creationId xmlns:p14="http://schemas.microsoft.com/office/powerpoint/2010/main" val="2065510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2687"/>
          </a:xfrm>
        </p:spPr>
      </p:sp>
      <p:sp>
        <p:nvSpPr>
          <p:cNvPr id="3" name="备注占位符 2"/>
          <p:cNvSpPr>
            <a:spLocks noGrp="1"/>
          </p:cNvSpPr>
          <p:nvPr>
            <p:ph type="body" idx="1"/>
          </p:nvPr>
        </p:nvSpPr>
        <p:spPr/>
        <p:txBody>
          <a:bodyPr/>
          <a:lstStyle/>
          <a:p>
            <a:r>
              <a:rPr lang="zh-CN" altLang="en-US" sz="1200" kern="1200" dirty="0" smtClean="0">
                <a:solidFill>
                  <a:srgbClr val="FF0000"/>
                </a:solidFill>
                <a:effectLst/>
                <a:latin typeface="+mn-lt"/>
                <a:ea typeface="+mn-ea"/>
                <a:cs typeface="+mn-cs"/>
              </a:rPr>
              <a:t>纹理贴图</a:t>
            </a:r>
            <a:r>
              <a:rPr lang="zh-CN" altLang="zh-CN" sz="1200" kern="1200" dirty="0" smtClean="0">
                <a:solidFill>
                  <a:schemeClr val="tx1"/>
                </a:solidFill>
                <a:effectLst/>
                <a:latin typeface="+mn-lt"/>
                <a:ea typeface="+mn-ea"/>
                <a:cs typeface="+mn-cs"/>
              </a:rPr>
              <a:t>首先需要在纹理空间上预先指定用于纹理贴图的有效图案，然后建立物体表面空间特征点坐标和纹理图案坐标之间的映射关系，根据纹理空间对应点的值将纹理图案附到物体的表面上</a:t>
            </a:r>
            <a:endParaRPr lang="zh-CN" altLang="en-US" dirty="0"/>
          </a:p>
        </p:txBody>
      </p:sp>
      <p:sp>
        <p:nvSpPr>
          <p:cNvPr id="4" name="灯片编号占位符 3"/>
          <p:cNvSpPr>
            <a:spLocks noGrp="1"/>
          </p:cNvSpPr>
          <p:nvPr>
            <p:ph type="sldNum" sz="quarter" idx="10"/>
          </p:nvPr>
        </p:nvSpPr>
        <p:spPr/>
        <p:txBody>
          <a:bodyPr/>
          <a:lstStyle/>
          <a:p>
            <a:fld id="{8F3CC060-5DCD-4B59-8190-CA2432891B96}" type="slidenum">
              <a:rPr lang="zh-CN" altLang="en-US" smtClean="0"/>
              <a:pPr/>
              <a:t>25</a:t>
            </a:fld>
            <a:endParaRPr lang="zh-CN" altLang="en-US"/>
          </a:p>
        </p:txBody>
      </p:sp>
    </p:spTree>
    <p:extLst>
      <p:ext uri="{BB962C8B-B14F-4D97-AF65-F5344CB8AC3E}">
        <p14:creationId xmlns:p14="http://schemas.microsoft.com/office/powerpoint/2010/main" val="1942954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268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F3CC060-5DCD-4B59-8190-CA2432891B96}" type="slidenum">
              <a:rPr lang="zh-CN" altLang="en-US" smtClean="0"/>
              <a:pPr/>
              <a:t>28</a:t>
            </a:fld>
            <a:endParaRPr lang="zh-CN" altLang="en-US"/>
          </a:p>
        </p:txBody>
      </p:sp>
    </p:spTree>
    <p:extLst>
      <p:ext uri="{BB962C8B-B14F-4D97-AF65-F5344CB8AC3E}">
        <p14:creationId xmlns:p14="http://schemas.microsoft.com/office/powerpoint/2010/main" val="5399551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2687"/>
          </a:xfrm>
        </p:spPr>
      </p:sp>
      <p:sp>
        <p:nvSpPr>
          <p:cNvPr id="3" name="备注占位符 2"/>
          <p:cNvSpPr>
            <a:spLocks noGrp="1"/>
          </p:cNvSpPr>
          <p:nvPr>
            <p:ph type="body" idx="1"/>
          </p:nvPr>
        </p:nvSpPr>
        <p:spPr/>
        <p:txBody>
          <a:bodyPr/>
          <a:lstStyle/>
          <a:p>
            <a:r>
              <a:rPr lang="zh-CN" altLang="en-US" dirty="0" smtClean="0"/>
              <a:t>在对应关系求取阶段有个重要的问题需要我们注意，那就是分辨率不对应的问题，由于相机的视野要包含全部投影仪，所以每台投影仪显示部分只占照片的一部分，比如：</a:t>
            </a:r>
            <a:endParaRPr lang="zh-CN" altLang="en-US" dirty="0"/>
          </a:p>
        </p:txBody>
      </p:sp>
      <p:sp>
        <p:nvSpPr>
          <p:cNvPr id="4" name="灯片编号占位符 3"/>
          <p:cNvSpPr>
            <a:spLocks noGrp="1"/>
          </p:cNvSpPr>
          <p:nvPr>
            <p:ph type="sldNum" sz="quarter" idx="10"/>
          </p:nvPr>
        </p:nvSpPr>
        <p:spPr/>
        <p:txBody>
          <a:bodyPr/>
          <a:lstStyle/>
          <a:p>
            <a:fld id="{8F3CC060-5DCD-4B59-8190-CA2432891B96}" type="slidenum">
              <a:rPr lang="zh-CN" altLang="en-US" smtClean="0"/>
              <a:pPr/>
              <a:t>31</a:t>
            </a:fld>
            <a:endParaRPr lang="zh-CN" altLang="en-US"/>
          </a:p>
        </p:txBody>
      </p:sp>
    </p:spTree>
    <p:extLst>
      <p:ext uri="{BB962C8B-B14F-4D97-AF65-F5344CB8AC3E}">
        <p14:creationId xmlns:p14="http://schemas.microsoft.com/office/powerpoint/2010/main" val="40230564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268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F3CC060-5DCD-4B59-8190-CA2432891B96}" type="slidenum">
              <a:rPr lang="zh-CN" altLang="en-US" smtClean="0"/>
              <a:pPr/>
              <a:t>32</a:t>
            </a:fld>
            <a:endParaRPr lang="zh-CN" altLang="en-US"/>
          </a:p>
        </p:txBody>
      </p:sp>
    </p:spTree>
    <p:extLst>
      <p:ext uri="{BB962C8B-B14F-4D97-AF65-F5344CB8AC3E}">
        <p14:creationId xmlns:p14="http://schemas.microsoft.com/office/powerpoint/2010/main" val="13890178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2687"/>
          </a:xfrm>
        </p:spPr>
      </p:sp>
      <p:sp>
        <p:nvSpPr>
          <p:cNvPr id="3" name="备注占位符 2"/>
          <p:cNvSpPr>
            <a:spLocks noGrp="1"/>
          </p:cNvSpPr>
          <p:nvPr>
            <p:ph type="body" idx="1"/>
          </p:nvPr>
        </p:nvSpPr>
        <p:spPr/>
        <p:txBody>
          <a:bodyPr/>
          <a:lstStyle/>
          <a:p>
            <a:r>
              <a:rPr lang="zh-CN" altLang="en-US" dirty="0" smtClean="0"/>
              <a:t>在进行完几何校正后，各台投影仪校正后的图像投射在屏幕上后显示正常，但是在两台投影仪的重叠区域，承接了两台投影仪的输出光线，亮度过很高。</a:t>
            </a:r>
            <a:endParaRPr lang="zh-CN" altLang="en-US" dirty="0"/>
          </a:p>
        </p:txBody>
      </p:sp>
      <p:sp>
        <p:nvSpPr>
          <p:cNvPr id="4" name="灯片编号占位符 3"/>
          <p:cNvSpPr>
            <a:spLocks noGrp="1"/>
          </p:cNvSpPr>
          <p:nvPr>
            <p:ph type="sldNum" sz="quarter" idx="10"/>
          </p:nvPr>
        </p:nvSpPr>
        <p:spPr/>
        <p:txBody>
          <a:bodyPr/>
          <a:lstStyle/>
          <a:p>
            <a:fld id="{8F3CC060-5DCD-4B59-8190-CA2432891B96}" type="slidenum">
              <a:rPr lang="zh-CN" altLang="en-US" smtClean="0"/>
              <a:pPr/>
              <a:t>33</a:t>
            </a:fld>
            <a:endParaRPr lang="zh-CN" altLang="en-US"/>
          </a:p>
        </p:txBody>
      </p:sp>
    </p:spTree>
    <p:extLst>
      <p:ext uri="{BB962C8B-B14F-4D97-AF65-F5344CB8AC3E}">
        <p14:creationId xmlns:p14="http://schemas.microsoft.com/office/powerpoint/2010/main" val="121317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2687"/>
          </a:xfrm>
        </p:spPr>
      </p:sp>
      <p:sp>
        <p:nvSpPr>
          <p:cNvPr id="3" name="备注占位符 2"/>
          <p:cNvSpPr>
            <a:spLocks noGrp="1"/>
          </p:cNvSpPr>
          <p:nvPr>
            <p:ph type="body" idx="1"/>
          </p:nvPr>
        </p:nvSpPr>
        <p:spPr/>
        <p:txBody>
          <a:bodyPr/>
          <a:lstStyle/>
          <a:p>
            <a:r>
              <a:rPr lang="zh-CN" altLang="en-US" dirty="0" smtClean="0"/>
              <a:t> 为了达到理想的亮度校正效果，在实际应用中我们不采用阶梯式的亮度下降，而是采用亮度连续缓慢下降的方法。每台投影仪在重叠区域的亮度从一个边界开始递减即</a:t>
            </a:r>
            <a:r>
              <a:rPr lang="en-US" altLang="zh-CN" dirty="0" smtClean="0"/>
              <a:t>Alpha </a:t>
            </a:r>
            <a:r>
              <a:rPr lang="zh-CN" altLang="en-US" dirty="0" smtClean="0"/>
              <a:t>值从</a:t>
            </a:r>
            <a:r>
              <a:rPr lang="en-US" altLang="zh-CN" dirty="0" smtClean="0"/>
              <a:t>1</a:t>
            </a:r>
            <a:r>
              <a:rPr lang="zh-CN" altLang="en-US" dirty="0" smtClean="0"/>
              <a:t>开始按一定规律递减为</a:t>
            </a:r>
            <a:r>
              <a:rPr lang="en-US" altLang="zh-CN" dirty="0" smtClean="0"/>
              <a:t>0</a:t>
            </a:r>
            <a:r>
              <a:rPr lang="zh-CN" altLang="en-US" dirty="0" smtClean="0"/>
              <a:t>。我们用函数</a:t>
            </a:r>
            <a:r>
              <a:rPr lang="en-US" altLang="zh-CN" dirty="0" smtClean="0"/>
              <a:t>F(x)</a:t>
            </a:r>
            <a:r>
              <a:rPr lang="zh-CN" altLang="en-US" dirty="0" smtClean="0"/>
              <a:t>来描述</a:t>
            </a:r>
            <a:r>
              <a:rPr lang="en-US" altLang="zh-CN" dirty="0" smtClean="0"/>
              <a:t>Alpha </a:t>
            </a:r>
            <a:r>
              <a:rPr lang="zh-CN" altLang="en-US" dirty="0" smtClean="0"/>
              <a:t>值的变化规律并称其为融合函数。</a:t>
            </a:r>
            <a:endParaRPr lang="zh-CN" altLang="en-US" dirty="0"/>
          </a:p>
        </p:txBody>
      </p:sp>
      <p:sp>
        <p:nvSpPr>
          <p:cNvPr id="4" name="灯片编号占位符 3"/>
          <p:cNvSpPr>
            <a:spLocks noGrp="1"/>
          </p:cNvSpPr>
          <p:nvPr>
            <p:ph type="sldNum" sz="quarter" idx="10"/>
          </p:nvPr>
        </p:nvSpPr>
        <p:spPr/>
        <p:txBody>
          <a:bodyPr/>
          <a:lstStyle/>
          <a:p>
            <a:fld id="{8F3CC060-5DCD-4B59-8190-CA2432891B96}" type="slidenum">
              <a:rPr lang="zh-CN" altLang="en-US" smtClean="0"/>
              <a:pPr/>
              <a:t>36</a:t>
            </a:fld>
            <a:endParaRPr lang="zh-CN" altLang="en-US"/>
          </a:p>
        </p:txBody>
      </p:sp>
    </p:spTree>
    <p:extLst>
      <p:ext uri="{BB962C8B-B14F-4D97-AF65-F5344CB8AC3E}">
        <p14:creationId xmlns:p14="http://schemas.microsoft.com/office/powerpoint/2010/main" val="2212093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2687"/>
          </a:xfrm>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mn-ea"/>
                <a:cs typeface="+mn-cs"/>
              </a:rPr>
              <a:t>该函数具体对应图</a:t>
            </a:r>
            <a:r>
              <a:rPr lang="en-US" altLang="zh-CN" sz="1200" kern="1200" dirty="0" smtClean="0">
                <a:solidFill>
                  <a:schemeClr val="tx1"/>
                </a:solidFill>
                <a:effectLst/>
                <a:latin typeface="+mn-lt"/>
                <a:ea typeface="+mn-ea"/>
                <a:cs typeface="+mn-cs"/>
              </a:rPr>
              <a:t>4-5b)</a:t>
            </a:r>
            <a:r>
              <a:rPr lang="zh-CN" altLang="zh-CN" sz="1200" kern="1200" dirty="0" smtClean="0">
                <a:solidFill>
                  <a:schemeClr val="tx1"/>
                </a:solidFill>
                <a:effectLst/>
                <a:latin typeface="+mn-lt"/>
                <a:ea typeface="+mn-ea"/>
                <a:cs typeface="+mn-cs"/>
              </a:rPr>
              <a:t>中的绿色曲线，该融合函数曲线在重叠区边缘</a:t>
            </a:r>
            <a:r>
              <a:rPr lang="en-US" altLang="zh-CN" sz="1200" i="1" kern="1200" dirty="0" smtClean="0">
                <a:solidFill>
                  <a:schemeClr val="tx1"/>
                </a:solidFill>
                <a:effectLst/>
                <a:latin typeface="+mn-lt"/>
                <a:ea typeface="+mn-ea"/>
                <a:cs typeface="+mn-cs"/>
              </a:rPr>
              <a:t>x</a:t>
            </a:r>
            <a:r>
              <a:rPr lang="en-US" altLang="zh-CN" sz="1200" kern="1200" dirty="0" smtClean="0">
                <a:solidFill>
                  <a:schemeClr val="tx1"/>
                </a:solidFill>
                <a:effectLst/>
                <a:latin typeface="+mn-lt"/>
                <a:ea typeface="+mn-ea"/>
                <a:cs typeface="+mn-cs"/>
              </a:rPr>
              <a:t>=0</a:t>
            </a:r>
            <a:r>
              <a:rPr lang="zh-CN" altLang="zh-CN" sz="1200" kern="1200" dirty="0" smtClean="0">
                <a:solidFill>
                  <a:schemeClr val="tx1"/>
                </a:solidFill>
                <a:effectLst/>
                <a:latin typeface="+mn-lt"/>
                <a:ea typeface="+mn-ea"/>
                <a:cs typeface="+mn-cs"/>
              </a:rPr>
              <a:t>和</a:t>
            </a:r>
            <a:r>
              <a:rPr lang="en-US" altLang="zh-CN" sz="1200" i="1" kern="1200" dirty="0" smtClean="0">
                <a:solidFill>
                  <a:schemeClr val="tx1"/>
                </a:solidFill>
                <a:effectLst/>
                <a:latin typeface="+mn-lt"/>
                <a:ea typeface="+mn-ea"/>
                <a:cs typeface="+mn-cs"/>
              </a:rPr>
              <a:t>x</a:t>
            </a:r>
            <a:r>
              <a:rPr lang="en-US" altLang="zh-CN" sz="1200" kern="1200" dirty="0" smtClean="0">
                <a:solidFill>
                  <a:schemeClr val="tx1"/>
                </a:solidFill>
                <a:effectLst/>
                <a:latin typeface="+mn-lt"/>
                <a:ea typeface="+mn-ea"/>
                <a:cs typeface="+mn-cs"/>
              </a:rPr>
              <a:t>=1</a:t>
            </a:r>
            <a:r>
              <a:rPr lang="zh-CN" altLang="zh-CN" sz="1200" kern="1200" dirty="0" smtClean="0">
                <a:solidFill>
                  <a:schemeClr val="tx1"/>
                </a:solidFill>
                <a:effectLst/>
                <a:latin typeface="+mn-lt"/>
                <a:ea typeface="+mn-ea"/>
                <a:cs typeface="+mn-cs"/>
              </a:rPr>
              <a:t>处的斜率比较小，曲线变化走势比较平缓，该特点对蒙版图像中处在重叠边缘处的像素的透明度计算误差有很好的容错度，在计算时不至于出现较大幅度变化误差；同时和其他函数曲线相比，该函数的曲线在重叠区域中间</a:t>
            </a:r>
            <a:r>
              <a:rPr lang="en-US" altLang="zh-CN" sz="1200" i="1" kern="1200" dirty="0" smtClean="0">
                <a:solidFill>
                  <a:schemeClr val="tx1"/>
                </a:solidFill>
                <a:effectLst/>
                <a:latin typeface="+mn-lt"/>
                <a:ea typeface="+mn-ea"/>
                <a:cs typeface="+mn-cs"/>
              </a:rPr>
              <a:t>x</a:t>
            </a:r>
            <a:r>
              <a:rPr lang="en-US" altLang="zh-CN" sz="1200" kern="1200" dirty="0" smtClean="0">
                <a:solidFill>
                  <a:schemeClr val="tx1"/>
                </a:solidFill>
                <a:effectLst/>
                <a:latin typeface="+mn-lt"/>
                <a:ea typeface="+mn-ea"/>
                <a:cs typeface="+mn-cs"/>
              </a:rPr>
              <a:t>=0.5</a:t>
            </a:r>
            <a:r>
              <a:rPr lang="zh-CN" altLang="zh-CN" sz="1200" kern="1200" dirty="0" smtClean="0">
                <a:solidFill>
                  <a:schemeClr val="tx1"/>
                </a:solidFill>
                <a:effectLst/>
                <a:latin typeface="+mn-lt"/>
                <a:ea typeface="+mn-ea"/>
                <a:cs typeface="+mn-cs"/>
              </a:rPr>
              <a:t>附近的斜率不至于太大，可以实现亮度的平滑过渡。</a:t>
            </a:r>
            <a:endParaRPr lang="en-US" altLang="zh-CN"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8F3CC060-5DCD-4B59-8190-CA2432891B96}" type="slidenum">
              <a:rPr lang="zh-CN" altLang="en-US" smtClean="0"/>
              <a:pPr/>
              <a:t>38</a:t>
            </a:fld>
            <a:endParaRPr lang="zh-CN" altLang="en-US"/>
          </a:p>
        </p:txBody>
      </p:sp>
    </p:spTree>
    <p:extLst>
      <p:ext uri="{BB962C8B-B14F-4D97-AF65-F5344CB8AC3E}">
        <p14:creationId xmlns:p14="http://schemas.microsoft.com/office/powerpoint/2010/main" val="33677309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2687"/>
          </a:xfrm>
        </p:spPr>
      </p:sp>
      <p:sp>
        <p:nvSpPr>
          <p:cNvPr id="3" name="备注占位符 2"/>
          <p:cNvSpPr>
            <a:spLocks noGrp="1"/>
          </p:cNvSpPr>
          <p:nvPr>
            <p:ph type="body" idx="1"/>
          </p:nvPr>
        </p:nvSpPr>
        <p:spPr/>
        <p:txBody>
          <a:bodyPr/>
          <a:lstStyle/>
          <a:p>
            <a:r>
              <a:rPr lang="zh-CN" altLang="en-US" dirty="0" smtClean="0"/>
              <a:t>常见分辨率有：经济型投影仪的</a:t>
            </a:r>
            <a:r>
              <a:rPr lang="en-US" altLang="zh-CN" dirty="0" smtClean="0"/>
              <a:t>800×600</a:t>
            </a:r>
            <a:r>
              <a:rPr lang="zh-CN" altLang="en-US" dirty="0" smtClean="0"/>
              <a:t>；主流商务和教育投影仪的</a:t>
            </a:r>
            <a:r>
              <a:rPr lang="en-US" altLang="zh-CN" dirty="0" smtClean="0"/>
              <a:t>1024×768</a:t>
            </a:r>
            <a:r>
              <a:rPr lang="zh-CN" altLang="en-US" dirty="0" smtClean="0"/>
              <a:t>；中高档投影仪的</a:t>
            </a:r>
            <a:r>
              <a:rPr lang="en-US" altLang="zh-CN" dirty="0" smtClean="0"/>
              <a:t>1280×720</a:t>
            </a:r>
            <a:r>
              <a:rPr lang="zh-CN" altLang="en-US" dirty="0" smtClean="0"/>
              <a:t>和</a:t>
            </a:r>
            <a:r>
              <a:rPr lang="en-US" altLang="zh-CN" dirty="0" smtClean="0"/>
              <a:t>1920×1080</a:t>
            </a:r>
            <a:r>
              <a:rPr lang="zh-CN" altLang="en-US" dirty="0" smtClean="0"/>
              <a:t>等</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如果亮度不够，投影受环境光影响就大，观众也容易疲劳，在立体投影中也会降低观众的沉浸感。屏幕的尺寸和增益亦会影响影响人的亮度感觉，因此，投影仪的亮度指标需要配合环境和屏幕来选择。</a:t>
            </a: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普通投影仪的投射比，通常在</a:t>
            </a:r>
            <a:r>
              <a:rPr lang="en-US" altLang="zh-CN" sz="1200" kern="1200" dirty="0" smtClean="0">
                <a:solidFill>
                  <a:schemeClr val="tx1"/>
                </a:solidFill>
                <a:effectLst/>
                <a:latin typeface="+mn-lt"/>
                <a:ea typeface="+mn-ea"/>
                <a:cs typeface="+mn-cs"/>
              </a:rPr>
              <a:t>1.5-1.9</a:t>
            </a:r>
            <a:r>
              <a:rPr lang="zh-CN" altLang="zh-CN" sz="1200" kern="1200" dirty="0" smtClean="0">
                <a:solidFill>
                  <a:schemeClr val="tx1"/>
                </a:solidFill>
                <a:effectLst/>
                <a:latin typeface="+mn-lt"/>
                <a:ea typeface="+mn-ea"/>
                <a:cs typeface="+mn-cs"/>
              </a:rPr>
              <a:t>之间。如果投影仪摆放位置和投影幕之间的空间有限，首先需要考虑投影仪的投射比。因为投影距离太小就会导致显示画面不够大，那么就需要选择投射比较小的投影仪。</a:t>
            </a:r>
          </a:p>
          <a:p>
            <a:r>
              <a:rPr lang="zh-CN" altLang="zh-CN" sz="1200" kern="1200" dirty="0" smtClean="0">
                <a:solidFill>
                  <a:schemeClr val="tx1"/>
                </a:solidFill>
                <a:effectLst/>
                <a:latin typeface="+mn-lt"/>
                <a:ea typeface="+mn-ea"/>
                <a:cs typeface="+mn-cs"/>
              </a:rPr>
              <a:t>从视觉感受上讲，比值越大，从黑到白的亮度对比越强烈、灰度渐变层次越丰富，能够获得更锐利、更细腻的主观视觉感受，显示彩色图片时，能够获得鲜明艳丽的效果。对比度太小的画面会给人一种灰蒙蒙的感觉。</a:t>
            </a:r>
            <a:endParaRPr lang="en-US" altLang="zh-CN" sz="1200" kern="1200" dirty="0" smtClean="0">
              <a:solidFill>
                <a:schemeClr val="tx1"/>
              </a:solidFill>
              <a:effectLst/>
              <a:latin typeface="+mn-lt"/>
              <a:ea typeface="+mn-ea"/>
              <a:cs typeface="+mn-cs"/>
            </a:endParaRPr>
          </a:p>
          <a:p>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8F3CC060-5DCD-4B59-8190-CA2432891B96}" type="slidenum">
              <a:rPr lang="zh-CN" altLang="en-US" smtClean="0"/>
              <a:pPr/>
              <a:t>42</a:t>
            </a:fld>
            <a:endParaRPr lang="zh-CN" altLang="en-US"/>
          </a:p>
        </p:txBody>
      </p:sp>
    </p:spTree>
    <p:extLst>
      <p:ext uri="{BB962C8B-B14F-4D97-AF65-F5344CB8AC3E}">
        <p14:creationId xmlns:p14="http://schemas.microsoft.com/office/powerpoint/2010/main" val="1537113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2687"/>
          </a:xfrm>
        </p:spPr>
      </p:sp>
      <p:sp>
        <p:nvSpPr>
          <p:cNvPr id="3" name="备注占位符 2"/>
          <p:cNvSpPr>
            <a:spLocks noGrp="1"/>
          </p:cNvSpPr>
          <p:nvPr>
            <p:ph type="body" idx="1"/>
          </p:nvPr>
        </p:nvSpPr>
        <p:spPr/>
        <p:txBody>
          <a:bodyPr/>
          <a:lstStyle/>
          <a:p>
            <a:r>
              <a:rPr lang="zh-CN" altLang="en-US" dirty="0" smtClean="0"/>
              <a:t>首先介绍一下课题的研究背景与研究意义，巨幕电影 远程视频会议系统 工业控制展示系统</a:t>
            </a:r>
            <a:endParaRPr lang="zh-CN" altLang="en-US" dirty="0"/>
          </a:p>
        </p:txBody>
      </p:sp>
      <p:sp>
        <p:nvSpPr>
          <p:cNvPr id="4" name="灯片编号占位符 3"/>
          <p:cNvSpPr>
            <a:spLocks noGrp="1"/>
          </p:cNvSpPr>
          <p:nvPr>
            <p:ph type="sldNum" sz="quarter" idx="10"/>
          </p:nvPr>
        </p:nvSpPr>
        <p:spPr/>
        <p:txBody>
          <a:bodyPr/>
          <a:lstStyle/>
          <a:p>
            <a:fld id="{8F3CC060-5DCD-4B59-8190-CA2432891B96}" type="slidenum">
              <a:rPr lang="zh-CN" altLang="en-US" smtClean="0"/>
              <a:pPr/>
              <a:t>3</a:t>
            </a:fld>
            <a:endParaRPr lang="zh-CN" altLang="en-US"/>
          </a:p>
        </p:txBody>
      </p:sp>
    </p:spTree>
    <p:extLst>
      <p:ext uri="{BB962C8B-B14F-4D97-AF65-F5344CB8AC3E}">
        <p14:creationId xmlns:p14="http://schemas.microsoft.com/office/powerpoint/2010/main" val="6929375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2687"/>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smtClean="0">
                <a:solidFill>
                  <a:schemeClr val="tx1"/>
                </a:solidFill>
                <a:effectLst/>
                <a:latin typeface="+mn-lt"/>
                <a:ea typeface="+mn-ea"/>
                <a:cs typeface="+mn-cs"/>
              </a:rPr>
              <a:t>对于分支显示计算机一般要求配置相同，相同的计算机可以保证程序运行、图像输出等运行过程的实时一致。这样可以避免不同投影仪在输出自己画面时的不同步，增加系统的稳定性。对于主机的配置，选择目前市场上主流的计算机即可。建议</a:t>
            </a:r>
            <a:r>
              <a:rPr lang="en-US" altLang="zh-CN" sz="1200" kern="1200" dirty="0" smtClean="0">
                <a:solidFill>
                  <a:schemeClr val="tx1"/>
                </a:solidFill>
                <a:effectLst/>
                <a:latin typeface="+mn-lt"/>
                <a:ea typeface="+mn-ea"/>
                <a:cs typeface="+mn-cs"/>
              </a:rPr>
              <a:t>4G</a:t>
            </a:r>
            <a:r>
              <a:rPr lang="zh-CN" altLang="zh-CN" sz="1200" kern="1200" dirty="0" smtClean="0">
                <a:solidFill>
                  <a:schemeClr val="tx1"/>
                </a:solidFill>
                <a:effectLst/>
                <a:latin typeface="+mn-lt"/>
                <a:ea typeface="+mn-ea"/>
                <a:cs typeface="+mn-cs"/>
              </a:rPr>
              <a:t>及以上内存、独立显卡支持数字视频（</a:t>
            </a:r>
            <a:r>
              <a:rPr lang="en-US" altLang="zh-CN" sz="1200" kern="1200" dirty="0" smtClean="0">
                <a:solidFill>
                  <a:schemeClr val="tx1"/>
                </a:solidFill>
                <a:effectLst/>
                <a:latin typeface="+mn-lt"/>
                <a:ea typeface="+mn-ea"/>
                <a:cs typeface="+mn-cs"/>
              </a:rPr>
              <a:t>DP</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DVI</a:t>
            </a:r>
            <a:r>
              <a:rPr lang="zh-CN" altLang="zh-CN" sz="1200" kern="1200" dirty="0" smtClean="0">
                <a:solidFill>
                  <a:schemeClr val="tx1"/>
                </a:solidFill>
                <a:effectLst/>
                <a:latin typeface="+mn-lt"/>
                <a:ea typeface="+mn-ea"/>
                <a:cs typeface="+mn-cs"/>
              </a:rPr>
              <a:t>、</a:t>
            </a:r>
            <a:r>
              <a:rPr lang="en-US" altLang="zh-CN" sz="1200" kern="1200" dirty="0" smtClean="0">
                <a:solidFill>
                  <a:schemeClr val="tx1"/>
                </a:solidFill>
                <a:effectLst/>
                <a:latin typeface="+mn-lt"/>
                <a:ea typeface="+mn-ea"/>
                <a:cs typeface="+mn-cs"/>
              </a:rPr>
              <a:t>HDMI</a:t>
            </a:r>
            <a:r>
              <a:rPr lang="zh-CN" altLang="zh-CN" sz="1200" kern="1200" dirty="0" smtClean="0">
                <a:solidFill>
                  <a:schemeClr val="tx1"/>
                </a:solidFill>
                <a:effectLst/>
                <a:latin typeface="+mn-lt"/>
                <a:ea typeface="+mn-ea"/>
                <a:cs typeface="+mn-cs"/>
              </a:rPr>
              <a:t>）输出格式。对于视频显示系统来说，显卡配置应高一些，这样既可以保持图像处理的高效性和画面显示的美观。在本课题搭建的系统中我们选择了戴尔</a:t>
            </a:r>
            <a:r>
              <a:rPr lang="en-US" altLang="zh-CN" sz="1200" kern="1200" dirty="0" smtClean="0">
                <a:solidFill>
                  <a:schemeClr val="tx1"/>
                </a:solidFill>
                <a:effectLst/>
                <a:latin typeface="+mn-lt"/>
                <a:ea typeface="+mn-ea"/>
                <a:cs typeface="+mn-cs"/>
              </a:rPr>
              <a:t>T1700</a:t>
            </a:r>
            <a:r>
              <a:rPr lang="zh-CN" altLang="zh-CN" sz="1200" kern="1200" dirty="0" smtClean="0">
                <a:solidFill>
                  <a:schemeClr val="tx1"/>
                </a:solidFill>
                <a:effectLst/>
                <a:latin typeface="+mn-lt"/>
                <a:ea typeface="+mn-ea"/>
                <a:cs typeface="+mn-cs"/>
              </a:rPr>
              <a:t>主机，该型号配有</a:t>
            </a:r>
            <a:r>
              <a:rPr lang="en-US" altLang="zh-CN" sz="1200" kern="1200" dirty="0" smtClean="0">
                <a:solidFill>
                  <a:schemeClr val="tx1"/>
                </a:solidFill>
                <a:effectLst/>
                <a:latin typeface="+mn-lt"/>
                <a:ea typeface="+mn-ea"/>
                <a:cs typeface="+mn-cs"/>
              </a:rPr>
              <a:t>8G</a:t>
            </a:r>
            <a:r>
              <a:rPr lang="zh-CN" altLang="zh-CN" sz="1200" kern="1200" dirty="0" smtClean="0">
                <a:solidFill>
                  <a:schemeClr val="tx1"/>
                </a:solidFill>
                <a:effectLst/>
                <a:latin typeface="+mn-lt"/>
                <a:ea typeface="+mn-ea"/>
                <a:cs typeface="+mn-cs"/>
              </a:rPr>
              <a:t>内存，</a:t>
            </a:r>
            <a:r>
              <a:rPr lang="en-US" altLang="zh-CN" sz="1200" kern="1200" dirty="0" smtClean="0">
                <a:solidFill>
                  <a:schemeClr val="tx1"/>
                </a:solidFill>
                <a:effectLst/>
                <a:latin typeface="+mn-lt"/>
                <a:ea typeface="+mn-ea"/>
                <a:cs typeface="+mn-cs"/>
              </a:rPr>
              <a:t>2G</a:t>
            </a:r>
            <a:r>
              <a:rPr lang="zh-CN" altLang="zh-CN" sz="1200" kern="1200" dirty="0" smtClean="0">
                <a:solidFill>
                  <a:schemeClr val="tx1"/>
                </a:solidFill>
                <a:effectLst/>
                <a:latin typeface="+mn-lt"/>
                <a:ea typeface="+mn-ea"/>
                <a:cs typeface="+mn-cs"/>
              </a:rPr>
              <a:t>的</a:t>
            </a:r>
            <a:r>
              <a:rPr lang="en-US" altLang="zh-CN" sz="1200" kern="1200" dirty="0" smtClean="0">
                <a:solidFill>
                  <a:schemeClr val="tx1"/>
                </a:solidFill>
                <a:effectLst/>
                <a:latin typeface="+mn-lt"/>
                <a:ea typeface="+mn-ea"/>
                <a:cs typeface="+mn-cs"/>
              </a:rPr>
              <a:t> </a:t>
            </a:r>
            <a:r>
              <a:rPr lang="en-US" altLang="zh-CN" sz="1200" kern="1200" dirty="0" err="1" smtClean="0">
                <a:solidFill>
                  <a:schemeClr val="tx1"/>
                </a:solidFill>
                <a:effectLst/>
                <a:latin typeface="+mn-lt"/>
                <a:ea typeface="+mn-ea"/>
                <a:cs typeface="+mn-cs"/>
              </a:rPr>
              <a:t>Nvidia</a:t>
            </a:r>
            <a:r>
              <a:rPr lang="en-US" altLang="zh-CN" sz="1200" kern="1200" dirty="0" smtClean="0">
                <a:solidFill>
                  <a:schemeClr val="tx1"/>
                </a:solidFill>
                <a:effectLst/>
                <a:latin typeface="+mn-lt"/>
                <a:ea typeface="+mn-ea"/>
                <a:cs typeface="+mn-cs"/>
              </a:rPr>
              <a:t> </a:t>
            </a:r>
            <a:r>
              <a:rPr lang="en-US" altLang="zh-CN" sz="1200" kern="1200" dirty="0" err="1" smtClean="0">
                <a:solidFill>
                  <a:schemeClr val="tx1"/>
                </a:solidFill>
                <a:effectLst/>
                <a:latin typeface="+mn-lt"/>
                <a:ea typeface="+mn-ea"/>
                <a:cs typeface="+mn-cs"/>
              </a:rPr>
              <a:t>Quadro</a:t>
            </a:r>
            <a:r>
              <a:rPr lang="en-US" altLang="zh-CN" sz="1200" kern="1200" dirty="0" smtClean="0">
                <a:solidFill>
                  <a:schemeClr val="tx1"/>
                </a:solidFill>
                <a:effectLst/>
                <a:latin typeface="+mn-lt"/>
                <a:ea typeface="+mn-ea"/>
                <a:cs typeface="+mn-cs"/>
              </a:rPr>
              <a:t> K620</a:t>
            </a:r>
            <a:r>
              <a:rPr lang="zh-CN" altLang="zh-CN" sz="1200" kern="1200" dirty="0" smtClean="0">
                <a:solidFill>
                  <a:schemeClr val="tx1"/>
                </a:solidFill>
                <a:effectLst/>
                <a:latin typeface="+mn-lt"/>
                <a:ea typeface="+mn-ea"/>
                <a:cs typeface="+mn-cs"/>
              </a:rPr>
              <a:t>型号专业显卡。</a:t>
            </a:r>
          </a:p>
          <a:p>
            <a:r>
              <a:rPr lang="zh-CN" altLang="zh-CN" sz="1200" kern="1200" dirty="0" smtClean="0">
                <a:solidFill>
                  <a:schemeClr val="tx1"/>
                </a:solidFill>
                <a:effectLst/>
                <a:latin typeface="+mn-lt"/>
                <a:ea typeface="+mn-ea"/>
                <a:cs typeface="+mn-cs"/>
              </a:rPr>
              <a:t>对于相机，平面投影拼接可以使用</a:t>
            </a:r>
            <a:r>
              <a:rPr lang="en-US" altLang="zh-CN" sz="1200" kern="1200" dirty="0" smtClean="0">
                <a:solidFill>
                  <a:schemeClr val="tx1"/>
                </a:solidFill>
                <a:effectLst/>
                <a:latin typeface="+mn-lt"/>
                <a:ea typeface="+mn-ea"/>
                <a:cs typeface="+mn-cs"/>
              </a:rPr>
              <a:t>USB</a:t>
            </a:r>
            <a:r>
              <a:rPr lang="zh-CN" altLang="zh-CN" sz="1200" kern="1200" dirty="0" smtClean="0">
                <a:solidFill>
                  <a:schemeClr val="tx1"/>
                </a:solidFill>
                <a:effectLst/>
                <a:latin typeface="+mn-lt"/>
                <a:ea typeface="+mn-ea"/>
                <a:cs typeface="+mn-cs"/>
              </a:rPr>
              <a:t>摄像头，曲面投影拼接可以使用专的数码相机。要根据不同试验环境，调节好相机的各项参数如：光圈、快门等。</a:t>
            </a:r>
          </a:p>
          <a:p>
            <a:r>
              <a:rPr lang="zh-CN" altLang="zh-CN" sz="1200" kern="1200" dirty="0" smtClean="0">
                <a:solidFill>
                  <a:schemeClr val="tx1"/>
                </a:solidFill>
                <a:effectLst/>
                <a:latin typeface="+mn-lt"/>
                <a:ea typeface="+mn-ea"/>
                <a:cs typeface="+mn-cs"/>
              </a:rPr>
              <a:t>对于网络环境，所有计算机需连接在在同一局域网中，网线采用超五类网线。通过设置给各台计算机分配固定的</a:t>
            </a:r>
            <a:r>
              <a:rPr lang="en-US" altLang="zh-CN" sz="1200" kern="1200" dirty="0" smtClean="0">
                <a:solidFill>
                  <a:schemeClr val="tx1"/>
                </a:solidFill>
                <a:effectLst/>
                <a:latin typeface="+mn-lt"/>
                <a:ea typeface="+mn-ea"/>
                <a:cs typeface="+mn-cs"/>
              </a:rPr>
              <a:t>IP</a:t>
            </a:r>
            <a:r>
              <a:rPr lang="zh-CN" altLang="zh-CN" sz="1200" kern="1200" dirty="0" smtClean="0">
                <a:solidFill>
                  <a:schemeClr val="tx1"/>
                </a:solidFill>
                <a:effectLst/>
                <a:latin typeface="+mn-lt"/>
                <a:ea typeface="+mn-ea"/>
                <a:cs typeface="+mn-cs"/>
              </a:rPr>
              <a:t>地址，因为各台计算机之间是通过</a:t>
            </a:r>
            <a:r>
              <a:rPr lang="en-US" altLang="zh-CN" sz="1200" kern="1200" dirty="0" smtClean="0">
                <a:solidFill>
                  <a:schemeClr val="tx1"/>
                </a:solidFill>
                <a:effectLst/>
                <a:latin typeface="+mn-lt"/>
                <a:ea typeface="+mn-ea"/>
                <a:cs typeface="+mn-cs"/>
              </a:rPr>
              <a:t>IP</a:t>
            </a:r>
            <a:r>
              <a:rPr lang="zh-CN" altLang="zh-CN" sz="1200" kern="1200" dirty="0" smtClean="0">
                <a:solidFill>
                  <a:schemeClr val="tx1"/>
                </a:solidFill>
                <a:effectLst/>
                <a:latin typeface="+mn-lt"/>
                <a:ea typeface="+mn-ea"/>
                <a:cs typeface="+mn-cs"/>
              </a:rPr>
              <a:t>地址进行通信，这样设置可以确保在各台计算机的</a:t>
            </a:r>
            <a:r>
              <a:rPr lang="en-US" altLang="zh-CN" sz="1200" kern="1200" dirty="0" smtClean="0">
                <a:solidFill>
                  <a:schemeClr val="tx1"/>
                </a:solidFill>
                <a:effectLst/>
                <a:latin typeface="+mn-lt"/>
                <a:ea typeface="+mn-ea"/>
                <a:cs typeface="+mn-cs"/>
              </a:rPr>
              <a:t>IP</a:t>
            </a:r>
            <a:r>
              <a:rPr lang="zh-CN" altLang="zh-CN" sz="1200" kern="1200" dirty="0" smtClean="0">
                <a:solidFill>
                  <a:schemeClr val="tx1"/>
                </a:solidFill>
                <a:effectLst/>
                <a:latin typeface="+mn-lt"/>
                <a:ea typeface="+mn-ea"/>
                <a:cs typeface="+mn-cs"/>
              </a:rPr>
              <a:t>地址不会经常改变，便于拼接校正的实施和以后系统的使用。</a:t>
            </a:r>
            <a:endParaRPr lang="zh-CN" altLang="en-US" dirty="0"/>
          </a:p>
        </p:txBody>
      </p:sp>
      <p:sp>
        <p:nvSpPr>
          <p:cNvPr id="4" name="灯片编号占位符 3"/>
          <p:cNvSpPr>
            <a:spLocks noGrp="1"/>
          </p:cNvSpPr>
          <p:nvPr>
            <p:ph type="sldNum" sz="quarter" idx="10"/>
          </p:nvPr>
        </p:nvSpPr>
        <p:spPr/>
        <p:txBody>
          <a:bodyPr/>
          <a:lstStyle/>
          <a:p>
            <a:fld id="{8F3CC060-5DCD-4B59-8190-CA2432891B96}" type="slidenum">
              <a:rPr lang="zh-CN" altLang="en-US" smtClean="0"/>
              <a:pPr/>
              <a:t>43</a:t>
            </a:fld>
            <a:endParaRPr lang="zh-CN" altLang="en-US"/>
          </a:p>
        </p:txBody>
      </p:sp>
    </p:spTree>
    <p:extLst>
      <p:ext uri="{BB962C8B-B14F-4D97-AF65-F5344CB8AC3E}">
        <p14:creationId xmlns:p14="http://schemas.microsoft.com/office/powerpoint/2010/main" val="16384855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2687"/>
          </a:xfrm>
        </p:spPr>
      </p:sp>
      <p:sp>
        <p:nvSpPr>
          <p:cNvPr id="3" name="备注占位符 2"/>
          <p:cNvSpPr>
            <a:spLocks noGrp="1"/>
          </p:cNvSpPr>
          <p:nvPr>
            <p:ph type="body" idx="1"/>
          </p:nvPr>
        </p:nvSpPr>
        <p:spPr/>
        <p:txBody>
          <a:bodyPr/>
          <a:lstStyle/>
          <a:p>
            <a:r>
              <a:rPr lang="zh-CN" altLang="en-US" dirty="0" smtClean="0"/>
              <a:t>投影拼接系统由硬件环境和软件系统共同组成。软件系统是投影拼接系统的大脑，它负责信息采集、计算处理、数据传输等多项重要功能。在明确了相关算法原理之后，对软件系统正确合理的规划和设计关系到多投影拼接的实用性和最终显示的准确性；也会关系到软件设计人员在设计过程中的修改、优化和以后软件版本的升级。</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(1)</a:t>
            </a:r>
            <a:r>
              <a:rPr lang="zh-CN" altLang="zh-CN" sz="1200" kern="1200" dirty="0" smtClean="0">
                <a:solidFill>
                  <a:schemeClr val="tx1"/>
                </a:solidFill>
                <a:effectLst/>
                <a:latin typeface="+mn-lt"/>
                <a:ea typeface="+mn-ea"/>
                <a:cs typeface="+mn-cs"/>
              </a:rPr>
              <a:t>模块化。模块化是指把将要开发的软件系统进行功能分解，每个功能的实现对应一个独立的模块，这样就可以分别对别个模块进行开发测试，最终再进行组合。模块化可以使程序的结构更为清晰。</a:t>
            </a:r>
          </a:p>
          <a:p>
            <a:r>
              <a:rPr lang="zh-CN" altLang="zh-CN"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(2)</a:t>
            </a:r>
            <a:r>
              <a:rPr lang="zh-CN" altLang="zh-CN" sz="1200" kern="1200" dirty="0" smtClean="0">
                <a:solidFill>
                  <a:schemeClr val="tx1"/>
                </a:solidFill>
                <a:effectLst/>
                <a:latin typeface="+mn-lt"/>
                <a:ea typeface="+mn-ea"/>
                <a:cs typeface="+mn-cs"/>
              </a:rPr>
              <a:t>信息隐藏。信息隐藏即把和模块相关的程序信息尽量隐藏在本模块内部。有效的信息隐藏对程序编写带来较大便利，在程序修改时，某一元素需要修改，那么只需要在一个模块内部进行修改，而不需对其他模块改动。</a:t>
            </a:r>
          </a:p>
          <a:p>
            <a:r>
              <a:rPr lang="en-US" altLang="zh-CN" sz="1200" kern="1200" dirty="0" smtClean="0">
                <a:solidFill>
                  <a:schemeClr val="tx1"/>
                </a:solidFill>
                <a:effectLst/>
                <a:latin typeface="+mn-lt"/>
                <a:ea typeface="+mn-ea"/>
                <a:cs typeface="+mn-cs"/>
              </a:rPr>
              <a:t> (3)</a:t>
            </a:r>
            <a:r>
              <a:rPr lang="zh-CN" altLang="zh-CN" sz="1200" kern="1200" dirty="0" smtClean="0">
                <a:solidFill>
                  <a:schemeClr val="tx1"/>
                </a:solidFill>
                <a:effectLst/>
                <a:latin typeface="+mn-lt"/>
                <a:ea typeface="+mn-ea"/>
                <a:cs typeface="+mn-cs"/>
              </a:rPr>
              <a:t>模块独立。模块独立是优秀设计的关键。模块独立顾名思义就是一个模块单独完成一个特定功能，并且与其他模块的联系尽可能最少。但是模块独立并不意味着每个模块部分的绝对独立，一个功能丰富的程序系统需要各部分之间进行有效的信息传递。在这里要做的是使信息传递高效无冗余。模块的独立对程序编写时各模块的测试和维护十分方便。</a:t>
            </a:r>
          </a:p>
          <a:p>
            <a:endParaRPr lang="zh-CN" altLang="en-US" dirty="0"/>
          </a:p>
        </p:txBody>
      </p:sp>
      <p:sp>
        <p:nvSpPr>
          <p:cNvPr id="4" name="灯片编号占位符 3"/>
          <p:cNvSpPr>
            <a:spLocks noGrp="1"/>
          </p:cNvSpPr>
          <p:nvPr>
            <p:ph type="sldNum" sz="quarter" idx="10"/>
          </p:nvPr>
        </p:nvSpPr>
        <p:spPr/>
        <p:txBody>
          <a:bodyPr/>
          <a:lstStyle/>
          <a:p>
            <a:fld id="{8F3CC060-5DCD-4B59-8190-CA2432891B96}" type="slidenum">
              <a:rPr lang="zh-CN" altLang="en-US" smtClean="0"/>
              <a:pPr/>
              <a:t>45</a:t>
            </a:fld>
            <a:endParaRPr lang="zh-CN" altLang="en-US"/>
          </a:p>
        </p:txBody>
      </p:sp>
    </p:spTree>
    <p:extLst>
      <p:ext uri="{BB962C8B-B14F-4D97-AF65-F5344CB8AC3E}">
        <p14:creationId xmlns:p14="http://schemas.microsoft.com/office/powerpoint/2010/main" val="38112501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268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F3CC060-5DCD-4B59-8190-CA2432891B96}" type="slidenum">
              <a:rPr lang="zh-CN" altLang="en-US" smtClean="0"/>
              <a:pPr/>
              <a:t>46</a:t>
            </a:fld>
            <a:endParaRPr lang="zh-CN" altLang="en-US"/>
          </a:p>
        </p:txBody>
      </p:sp>
    </p:spTree>
    <p:extLst>
      <p:ext uri="{BB962C8B-B14F-4D97-AF65-F5344CB8AC3E}">
        <p14:creationId xmlns:p14="http://schemas.microsoft.com/office/powerpoint/2010/main" val="27456088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268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F3CC060-5DCD-4B59-8190-CA2432891B96}" type="slidenum">
              <a:rPr lang="zh-CN" altLang="en-US" smtClean="0"/>
              <a:pPr/>
              <a:t>47</a:t>
            </a:fld>
            <a:endParaRPr lang="zh-CN" altLang="en-US"/>
          </a:p>
        </p:txBody>
      </p:sp>
    </p:spTree>
    <p:extLst>
      <p:ext uri="{BB962C8B-B14F-4D97-AF65-F5344CB8AC3E}">
        <p14:creationId xmlns:p14="http://schemas.microsoft.com/office/powerpoint/2010/main" val="15530545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2687"/>
          </a:xfrm>
        </p:spPr>
      </p:sp>
      <p:sp>
        <p:nvSpPr>
          <p:cNvPr id="3" name="备注占位符 2"/>
          <p:cNvSpPr>
            <a:spLocks noGrp="1"/>
          </p:cNvSpPr>
          <p:nvPr>
            <p:ph type="body" idx="1"/>
          </p:nvPr>
        </p:nvSpPr>
        <p:spPr/>
        <p:txBody>
          <a:bodyPr/>
          <a:lstStyle/>
          <a:p>
            <a:r>
              <a:rPr lang="en-US" altLang="zh-CN" dirty="0" smtClean="0"/>
              <a:t>(1)</a:t>
            </a:r>
            <a:r>
              <a:rPr lang="zh-CN" altLang="en-US" dirty="0" smtClean="0"/>
              <a:t>由于客观原因我们仅对由两台投影仪组成的投影拼接系统进行了相关理论叙述和具体实验。但在现实环境中所需要的投影仪数目不仅仅为固定的两台，随着环境不同，投影仪数目、排列方式等均有不同要求。怎样在两台投影仪的基础上进行扩展实现更多投影仪组成的多投影拼接系统需要进一步的理论研究与实验探索。</a:t>
            </a:r>
            <a:endParaRPr lang="zh-CN" altLang="en-US" dirty="0"/>
          </a:p>
        </p:txBody>
      </p:sp>
      <p:sp>
        <p:nvSpPr>
          <p:cNvPr id="4" name="灯片编号占位符 3"/>
          <p:cNvSpPr>
            <a:spLocks noGrp="1"/>
          </p:cNvSpPr>
          <p:nvPr>
            <p:ph type="sldNum" sz="quarter" idx="10"/>
          </p:nvPr>
        </p:nvSpPr>
        <p:spPr/>
        <p:txBody>
          <a:bodyPr/>
          <a:lstStyle/>
          <a:p>
            <a:fld id="{8F3CC060-5DCD-4B59-8190-CA2432891B96}" type="slidenum">
              <a:rPr lang="zh-CN" altLang="en-US" smtClean="0"/>
              <a:pPr/>
              <a:t>49</a:t>
            </a:fld>
            <a:endParaRPr lang="zh-CN" altLang="en-US"/>
          </a:p>
        </p:txBody>
      </p:sp>
    </p:spTree>
    <p:extLst>
      <p:ext uri="{BB962C8B-B14F-4D97-AF65-F5344CB8AC3E}">
        <p14:creationId xmlns:p14="http://schemas.microsoft.com/office/powerpoint/2010/main" val="2096721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268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F3CC060-5DCD-4B59-8190-CA2432891B96}" type="slidenum">
              <a:rPr lang="zh-CN" altLang="en-US" smtClean="0">
                <a:solidFill>
                  <a:prstClr val="black"/>
                </a:solidFill>
              </a:rPr>
              <a:pPr/>
              <a:t>52</a:t>
            </a:fld>
            <a:endParaRPr lang="zh-CN" altLang="en-US">
              <a:solidFill>
                <a:prstClr val="black"/>
              </a:solidFill>
            </a:endParaRPr>
          </a:p>
        </p:txBody>
      </p:sp>
    </p:spTree>
    <p:extLst>
      <p:ext uri="{BB962C8B-B14F-4D97-AF65-F5344CB8AC3E}">
        <p14:creationId xmlns:p14="http://schemas.microsoft.com/office/powerpoint/2010/main" val="3985322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2687"/>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4AE1D939-3E60-4063-B05E-56844F97CE60}" type="slidenum">
              <a:rPr lang="zh-CN" altLang="en-US" smtClean="0"/>
              <a:pPr/>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2687"/>
          </a:xfrm>
        </p:spPr>
      </p:sp>
      <p:sp>
        <p:nvSpPr>
          <p:cNvPr id="3" name="备注占位符 2"/>
          <p:cNvSpPr>
            <a:spLocks noGrp="1"/>
          </p:cNvSpPr>
          <p:nvPr>
            <p:ph type="body" idx="1"/>
          </p:nvPr>
        </p:nvSpPr>
        <p:spPr/>
        <p:txBody>
          <a:bodyPr/>
          <a:lstStyle/>
          <a:p>
            <a:r>
              <a:rPr lang="zh-CN" altLang="en-US" dirty="0" smtClean="0"/>
              <a:t>在 </a:t>
            </a:r>
            <a:r>
              <a:rPr lang="en-US" altLang="zh-CN" dirty="0" smtClean="0"/>
              <a:t>2008 </a:t>
            </a:r>
            <a:r>
              <a:rPr lang="zh-CN" altLang="en-US" dirty="0" smtClean="0"/>
              <a:t>年北京奥运会开幕式上， 设计人员在观众坐席中放置了 </a:t>
            </a:r>
            <a:r>
              <a:rPr lang="en-US" altLang="zh-CN" dirty="0" smtClean="0"/>
              <a:t>63 </a:t>
            </a:r>
            <a:r>
              <a:rPr lang="zh-CN" altLang="en-US" dirty="0" smtClean="0"/>
              <a:t>台大型数字投</a:t>
            </a:r>
          </a:p>
          <a:p>
            <a:r>
              <a:rPr lang="zh-CN" altLang="en-US" dirty="0" smtClean="0"/>
              <a:t>影仪进行投影拼接， 在鸟巢四周形成了 </a:t>
            </a:r>
            <a:r>
              <a:rPr lang="en-US" altLang="zh-CN" dirty="0" smtClean="0"/>
              <a:t>21 </a:t>
            </a:r>
            <a:r>
              <a:rPr lang="zh-CN" altLang="en-US" dirty="0" smtClean="0"/>
              <a:t>组连续显示的画面， </a:t>
            </a:r>
            <a:endParaRPr lang="en-US" altLang="zh-CN" dirty="0" smtClean="0"/>
          </a:p>
          <a:p>
            <a:r>
              <a:rPr lang="zh-CN" altLang="en-US" sz="1200" b="0" i="0" kern="1200" dirty="0" smtClean="0">
                <a:solidFill>
                  <a:schemeClr val="tx1"/>
                </a:solidFill>
                <a:effectLst/>
                <a:latin typeface="+mn-lt"/>
                <a:ea typeface="+mn-ea"/>
                <a:cs typeface="+mn-cs"/>
              </a:rPr>
              <a:t>中国科技馆巨幕影院是世界上最大的影院之一。银幕宽</a:t>
            </a:r>
            <a:r>
              <a:rPr lang="en-US" altLang="zh-CN" sz="1200" b="0" i="0" kern="1200" dirty="0" smtClean="0">
                <a:solidFill>
                  <a:schemeClr val="tx1"/>
                </a:solidFill>
                <a:effectLst/>
                <a:latin typeface="+mn-lt"/>
                <a:ea typeface="+mn-ea"/>
                <a:cs typeface="+mn-cs"/>
              </a:rPr>
              <a:t>30</a:t>
            </a:r>
            <a:r>
              <a:rPr lang="zh-CN" altLang="en-US" sz="1200" b="0" i="0" kern="1200" dirty="0" smtClean="0">
                <a:solidFill>
                  <a:schemeClr val="tx1"/>
                </a:solidFill>
                <a:effectLst/>
                <a:latin typeface="+mn-lt"/>
                <a:ea typeface="+mn-ea"/>
                <a:cs typeface="+mn-cs"/>
              </a:rPr>
              <a:t>米、高</a:t>
            </a:r>
            <a:r>
              <a:rPr lang="en-US" altLang="zh-CN" sz="1200" b="0" i="0" kern="1200" dirty="0" smtClean="0">
                <a:solidFill>
                  <a:schemeClr val="tx1"/>
                </a:solidFill>
                <a:effectLst/>
                <a:latin typeface="+mn-lt"/>
                <a:ea typeface="+mn-ea"/>
                <a:cs typeface="+mn-cs"/>
              </a:rPr>
              <a:t>22</a:t>
            </a:r>
            <a:r>
              <a:rPr lang="zh-CN" altLang="en-US" sz="1200" b="0" i="0" kern="1200" dirty="0" smtClean="0">
                <a:solidFill>
                  <a:schemeClr val="tx1"/>
                </a:solidFill>
                <a:effectLst/>
                <a:latin typeface="+mn-lt"/>
                <a:ea typeface="+mn-ea"/>
                <a:cs typeface="+mn-cs"/>
              </a:rPr>
              <a:t>米影院采用单机双镜头放映</a:t>
            </a:r>
            <a:endParaRPr lang="en-US" dirty="0" smtClean="0"/>
          </a:p>
        </p:txBody>
      </p:sp>
      <p:sp>
        <p:nvSpPr>
          <p:cNvPr id="4" name="灯片编号占位符 3"/>
          <p:cNvSpPr>
            <a:spLocks noGrp="1"/>
          </p:cNvSpPr>
          <p:nvPr>
            <p:ph type="sldNum" sz="quarter" idx="10"/>
          </p:nvPr>
        </p:nvSpPr>
        <p:spPr/>
        <p:txBody>
          <a:bodyPr/>
          <a:lstStyle/>
          <a:p>
            <a:fld id="{4AE1D939-3E60-4063-B05E-56844F97CE60}" type="slidenum">
              <a:rPr lang="zh-CN" altLang="en-US" smtClean="0"/>
              <a:pPr/>
              <a:t>5</a:t>
            </a:fld>
            <a:endParaRPr lang="zh-CN" altLang="en-US"/>
          </a:p>
        </p:txBody>
      </p:sp>
    </p:spTree>
    <p:extLst>
      <p:ext uri="{BB962C8B-B14F-4D97-AF65-F5344CB8AC3E}">
        <p14:creationId xmlns:p14="http://schemas.microsoft.com/office/powerpoint/2010/main" val="3642723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2687"/>
          </a:xfrm>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4AE1D939-3E60-4063-B05E-56844F97CE60}" type="slidenum">
              <a:rPr lang="zh-CN" altLang="en-US" smtClean="0"/>
              <a:pPr/>
              <a:t>6</a:t>
            </a:fld>
            <a:endParaRPr lang="zh-CN" altLang="en-US"/>
          </a:p>
        </p:txBody>
      </p:sp>
    </p:spTree>
    <p:extLst>
      <p:ext uri="{BB962C8B-B14F-4D97-AF65-F5344CB8AC3E}">
        <p14:creationId xmlns:p14="http://schemas.microsoft.com/office/powerpoint/2010/main" val="398425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268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AE1D939-3E60-4063-B05E-56844F97CE60}" type="slidenum">
              <a:rPr lang="zh-CN" altLang="en-US" smtClean="0"/>
              <a:pPr/>
              <a:t>8</a:t>
            </a:fld>
            <a:endParaRPr lang="zh-CN" altLang="en-US"/>
          </a:p>
        </p:txBody>
      </p:sp>
    </p:spTree>
    <p:extLst>
      <p:ext uri="{BB962C8B-B14F-4D97-AF65-F5344CB8AC3E}">
        <p14:creationId xmlns:p14="http://schemas.microsoft.com/office/powerpoint/2010/main" val="3864998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268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AE1D939-3E60-4063-B05E-56844F97CE60}" type="slidenum">
              <a:rPr lang="zh-CN" altLang="en-US" smtClean="0"/>
              <a:pPr/>
              <a:t>9</a:t>
            </a:fld>
            <a:endParaRPr lang="zh-CN" altLang="en-US"/>
          </a:p>
        </p:txBody>
      </p:sp>
    </p:spTree>
    <p:extLst>
      <p:ext uri="{BB962C8B-B14F-4D97-AF65-F5344CB8AC3E}">
        <p14:creationId xmlns:p14="http://schemas.microsoft.com/office/powerpoint/2010/main" val="3864998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2687"/>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F3CC060-5DCD-4B59-8190-CA2432891B96}" type="slidenum">
              <a:rPr lang="zh-CN" altLang="en-US" smtClean="0"/>
              <a:pPr/>
              <a:t>10</a:t>
            </a:fld>
            <a:endParaRPr lang="zh-CN" altLang="en-US"/>
          </a:p>
        </p:txBody>
      </p:sp>
    </p:spTree>
    <p:extLst>
      <p:ext uri="{BB962C8B-B14F-4D97-AF65-F5344CB8AC3E}">
        <p14:creationId xmlns:p14="http://schemas.microsoft.com/office/powerpoint/2010/main" val="1354514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aphicFrame>
        <p:nvGraphicFramePr>
          <p:cNvPr id="3089" name="Object 17"/>
          <p:cNvGraphicFramePr>
            <a:graphicFrameLocks noChangeAspect="1"/>
          </p:cNvGraphicFramePr>
          <p:nvPr/>
        </p:nvGraphicFramePr>
        <p:xfrm>
          <a:off x="4252913" y="0"/>
          <a:ext cx="4891087" cy="4437064"/>
        </p:xfrm>
        <a:graphic>
          <a:graphicData uri="http://schemas.openxmlformats.org/presentationml/2006/ole">
            <mc:AlternateContent xmlns:mc="http://schemas.openxmlformats.org/markup-compatibility/2006">
              <mc:Choice xmlns:v="urn:schemas-microsoft-com:vml" Requires="v">
                <p:oleObj spid="_x0000_s3236" name="Image" r:id="rId3" imgW="8228571" imgH="8711111" progId="">
                  <p:embed/>
                </p:oleObj>
              </mc:Choice>
              <mc:Fallback>
                <p:oleObj name="Image" r:id="rId3" imgW="8228571" imgH="8711111" progId="">
                  <p:embed/>
                  <p:pic>
                    <p:nvPicPr>
                      <p:cNvPr id="0" name="Picture 1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2913" y="0"/>
                        <a:ext cx="4891087" cy="4437064"/>
                      </a:xfrm>
                      <a:prstGeom prst="rect">
                        <a:avLst/>
                      </a:prstGeom>
                      <a:noFill/>
                      <a:ln>
                        <a:noFill/>
                      </a:ln>
                      <a:extLst>
                        <a:ext uri="{909E8E84-426E-40DD-AFC4-6F175D3DCCD1}">
                          <a14:hiddenFill xmlns:a14="http://schemas.microsoft.com/office/drawing/2010/main">
                            <a:gradFill rotWithShape="1">
                              <a:gsLst>
                                <a:gs pos="0">
                                  <a:srgbClr val="7A98CD">
                                    <a:alpha val="39998"/>
                                  </a:srgbClr>
                                </a:gs>
                                <a:gs pos="100000">
                                  <a:schemeClr val="accent1"/>
                                </a:gs>
                              </a:gsLst>
                              <a:lin ang="5400000" scaled="1"/>
                            </a:gradFill>
                          </a14:hiddenFill>
                        </a:ext>
                        <a:ext uri="{91240B29-F687-4F45-9708-019B960494DF}">
                          <a14:hiddenLine xmlns:a14="http://schemas.microsoft.com/office/drawing/2010/main" w="0">
                            <a:solidFill>
                              <a:srgbClr val="000000"/>
                            </a:solidFill>
                            <a:miter lim="800000"/>
                            <a:headEnd/>
                            <a:tailEnd/>
                          </a14:hiddenLine>
                        </a:ext>
                      </a:extLst>
                    </p:spPr>
                  </p:pic>
                </p:oleObj>
              </mc:Fallback>
            </mc:AlternateContent>
          </a:graphicData>
        </a:graphic>
      </p:graphicFrame>
      <p:sp>
        <p:nvSpPr>
          <p:cNvPr id="3090" name="Rectangle 18" descr="Light horizontal"/>
          <p:cNvSpPr>
            <a:spLocks noChangeArrowheads="1"/>
          </p:cNvSpPr>
          <p:nvPr/>
        </p:nvSpPr>
        <p:spPr bwMode="gray">
          <a:xfrm>
            <a:off x="6" y="9527"/>
            <a:ext cx="1476375" cy="6848476"/>
          </a:xfrm>
          <a:prstGeom prst="rect">
            <a:avLst/>
          </a:prstGeom>
          <a:pattFill prst="ltHorz">
            <a:fgClr>
              <a:schemeClr val="bg2"/>
            </a:fgClr>
            <a:bgClr>
              <a:srgbClr val="FFFFFF"/>
            </a:bgClr>
          </a:patt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3091" name="Rectangle 19"/>
          <p:cNvSpPr>
            <a:spLocks noChangeArrowheads="1"/>
          </p:cNvSpPr>
          <p:nvPr/>
        </p:nvSpPr>
        <p:spPr bwMode="ltGray">
          <a:xfrm flipV="1">
            <a:off x="0" y="4267200"/>
            <a:ext cx="9144000" cy="1106488"/>
          </a:xfrm>
          <a:prstGeom prst="rect">
            <a:avLst/>
          </a:prstGeom>
          <a:solidFill>
            <a:schemeClr val="accent1"/>
          </a:soli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3093" name="AutoShape 21"/>
          <p:cNvSpPr>
            <a:spLocks noChangeArrowheads="1"/>
          </p:cNvSpPr>
          <p:nvPr/>
        </p:nvSpPr>
        <p:spPr bwMode="ltGray">
          <a:xfrm>
            <a:off x="1474788" y="5156201"/>
            <a:ext cx="7129462" cy="504826"/>
          </a:xfrm>
          <a:prstGeom prst="roundRect">
            <a:avLst>
              <a:gd name="adj" fmla="val 16667"/>
            </a:avLst>
          </a:prstGeom>
          <a:solidFill>
            <a:schemeClr val="tx1"/>
          </a:solidFill>
          <a:ln w="38100" algn="ctr">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3074" name="Rectangle 2"/>
          <p:cNvSpPr>
            <a:spLocks noGrp="1" noChangeArrowheads="1"/>
          </p:cNvSpPr>
          <p:nvPr>
            <p:ph type="ctrTitle"/>
          </p:nvPr>
        </p:nvSpPr>
        <p:spPr bwMode="auto">
          <a:xfrm>
            <a:off x="1447800" y="3548063"/>
            <a:ext cx="7239000" cy="1371600"/>
          </a:xfrm>
        </p:spPr>
        <p:txBody>
          <a:bodyPr/>
          <a:lstStyle>
            <a:lvl1pPr algn="l">
              <a:defRPr sz="4000" b="1">
                <a:solidFill>
                  <a:schemeClr val="tx1"/>
                </a:solidFill>
              </a:defRPr>
            </a:lvl1pPr>
          </a:lstStyle>
          <a:p>
            <a:pPr lvl="0"/>
            <a:r>
              <a:rPr lang="zh-CN" altLang="en-US" noProof="0" smtClean="0"/>
              <a:t>单击此处编辑母版标题样式</a:t>
            </a:r>
            <a:endParaRPr lang="en-US" altLang="zh-CN" noProof="0" smtClean="0"/>
          </a:p>
        </p:txBody>
      </p:sp>
      <p:sp>
        <p:nvSpPr>
          <p:cNvPr id="3075" name="Rectangle 3"/>
          <p:cNvSpPr>
            <a:spLocks noGrp="1" noChangeArrowheads="1"/>
          </p:cNvSpPr>
          <p:nvPr>
            <p:ph type="subTitle" idx="1"/>
          </p:nvPr>
        </p:nvSpPr>
        <p:spPr bwMode="white">
          <a:xfrm>
            <a:off x="1614488" y="5224463"/>
            <a:ext cx="6858000" cy="381000"/>
          </a:xfrm>
        </p:spPr>
        <p:txBody>
          <a:bodyPr/>
          <a:lstStyle>
            <a:lvl1pPr marL="0" indent="0">
              <a:buFont typeface="Wingdings" pitchFamily="2" charset="2"/>
              <a:buNone/>
              <a:defRPr sz="1400" b="1">
                <a:solidFill>
                  <a:schemeClr val="bg1"/>
                </a:solidFill>
              </a:defRPr>
            </a:lvl1pPr>
          </a:lstStyle>
          <a:p>
            <a:pPr lvl="0"/>
            <a:r>
              <a:rPr lang="zh-CN" altLang="en-US" noProof="0" smtClean="0"/>
              <a:t>单击此处编辑母版副标题样式</a:t>
            </a:r>
            <a:endParaRPr lang="en-US" altLang="zh-CN" noProof="0" smtClean="0"/>
          </a:p>
        </p:txBody>
      </p:sp>
      <p:grpSp>
        <p:nvGrpSpPr>
          <p:cNvPr id="3088" name="Group 16"/>
          <p:cNvGrpSpPr>
            <a:grpSpLocks/>
          </p:cNvGrpSpPr>
          <p:nvPr/>
        </p:nvGrpSpPr>
        <p:grpSpPr bwMode="auto">
          <a:xfrm>
            <a:off x="4254500" y="6088067"/>
            <a:ext cx="1079500" cy="606425"/>
            <a:chOff x="2680" y="3678"/>
            <a:chExt cx="680" cy="382"/>
          </a:xfrm>
        </p:grpSpPr>
        <p:sp>
          <p:nvSpPr>
            <p:cNvPr id="3086" name="Text Box 14"/>
            <p:cNvSpPr txBox="1">
              <a:spLocks noChangeArrowheads="1"/>
            </p:cNvSpPr>
            <p:nvPr/>
          </p:nvSpPr>
          <p:spPr bwMode="gray">
            <a:xfrm>
              <a:off x="2680" y="3789"/>
              <a:ext cx="680"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2200" b="1">
                  <a:solidFill>
                    <a:schemeClr val="tx2"/>
                  </a:solidFill>
                  <a:latin typeface="Verdana" pitchFamily="34" charset="0"/>
                  <a:ea typeface="宋体" charset="-122"/>
                </a:rPr>
                <a:t>LOGO</a:t>
              </a:r>
            </a:p>
          </p:txBody>
        </p:sp>
        <p:sp>
          <p:nvSpPr>
            <p:cNvPr id="3087" name="AutoShape 15"/>
            <p:cNvSpPr>
              <a:spLocks noChangeArrowheads="1"/>
            </p:cNvSpPr>
            <p:nvPr/>
          </p:nvSpPr>
          <p:spPr bwMode="gray">
            <a:xfrm rot="5400000">
              <a:off x="2928" y="3493"/>
              <a:ext cx="172" cy="542"/>
            </a:xfrm>
            <a:prstGeom prst="moon">
              <a:avLst>
                <a:gd name="adj" fmla="val 21208"/>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r>
              <a:rPr lang="en-US" altLang="zh-CN"/>
              <a:t>www.themegallery.com</a:t>
            </a:r>
          </a:p>
        </p:txBody>
      </p:sp>
      <p:sp>
        <p:nvSpPr>
          <p:cNvPr id="5" name="页脚占位符 4"/>
          <p:cNvSpPr>
            <a:spLocks noGrp="1"/>
          </p:cNvSpPr>
          <p:nvPr>
            <p:ph type="ftr" sz="quarter" idx="11"/>
          </p:nvPr>
        </p:nvSpPr>
        <p:spPr/>
        <p:txBody>
          <a:bodyPr/>
          <a:lstStyle>
            <a:lvl1pPr>
              <a:defRPr/>
            </a:lvl1pPr>
          </a:lstStyle>
          <a:p>
            <a:r>
              <a:rPr lang="en-US" altLang="zh-CN"/>
              <a:t>Company Name</a:t>
            </a:r>
          </a:p>
        </p:txBody>
      </p:sp>
      <p:sp>
        <p:nvSpPr>
          <p:cNvPr id="6" name="灯片编号占位符 5"/>
          <p:cNvSpPr>
            <a:spLocks noGrp="1"/>
          </p:cNvSpPr>
          <p:nvPr>
            <p:ph type="sldNum" sz="quarter" idx="12"/>
          </p:nvPr>
        </p:nvSpPr>
        <p:spPr/>
        <p:txBody>
          <a:bodyPr/>
          <a:lstStyle>
            <a:lvl1pPr>
              <a:defRPr/>
            </a:lvl1pPr>
          </a:lstStyle>
          <a:p>
            <a:fld id="{FF5CDFB6-1AE7-4F25-AC94-3C91DAB12CC3}" type="slidenum">
              <a:rPr lang="en-US" altLang="zh-CN"/>
              <a:pPr/>
              <a:t>‹#›</a:t>
            </a:fld>
            <a:endParaRPr lang="en-US" altLang="zh-CN"/>
          </a:p>
        </p:txBody>
      </p:sp>
    </p:spTree>
    <p:extLst>
      <p:ext uri="{BB962C8B-B14F-4D97-AF65-F5344CB8AC3E}">
        <p14:creationId xmlns:p14="http://schemas.microsoft.com/office/powerpoint/2010/main" val="868326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319091"/>
            <a:ext cx="2057400" cy="600551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319091"/>
            <a:ext cx="6019800" cy="6005512"/>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r>
              <a:rPr lang="en-US" altLang="zh-CN"/>
              <a:t>www.themegallery.com</a:t>
            </a:r>
          </a:p>
        </p:txBody>
      </p:sp>
      <p:sp>
        <p:nvSpPr>
          <p:cNvPr id="5" name="页脚占位符 4"/>
          <p:cNvSpPr>
            <a:spLocks noGrp="1"/>
          </p:cNvSpPr>
          <p:nvPr>
            <p:ph type="ftr" sz="quarter" idx="11"/>
          </p:nvPr>
        </p:nvSpPr>
        <p:spPr/>
        <p:txBody>
          <a:bodyPr/>
          <a:lstStyle>
            <a:lvl1pPr>
              <a:defRPr/>
            </a:lvl1pPr>
          </a:lstStyle>
          <a:p>
            <a:r>
              <a:rPr lang="en-US" altLang="zh-CN"/>
              <a:t>Company Name</a:t>
            </a:r>
          </a:p>
        </p:txBody>
      </p:sp>
      <p:sp>
        <p:nvSpPr>
          <p:cNvPr id="6" name="灯片编号占位符 5"/>
          <p:cNvSpPr>
            <a:spLocks noGrp="1"/>
          </p:cNvSpPr>
          <p:nvPr>
            <p:ph type="sldNum" sz="quarter" idx="12"/>
          </p:nvPr>
        </p:nvSpPr>
        <p:spPr/>
        <p:txBody>
          <a:bodyPr/>
          <a:lstStyle>
            <a:lvl1pPr>
              <a:defRPr/>
            </a:lvl1pPr>
          </a:lstStyle>
          <a:p>
            <a:fld id="{96B9865C-D145-479E-A80F-4BF5646E7F93}" type="slidenum">
              <a:rPr lang="en-US" altLang="zh-CN"/>
              <a:pPr/>
              <a:t>‹#›</a:t>
            </a:fld>
            <a:endParaRPr lang="en-US" altLang="zh-CN"/>
          </a:p>
        </p:txBody>
      </p:sp>
    </p:spTree>
    <p:extLst>
      <p:ext uri="{BB962C8B-B14F-4D97-AF65-F5344CB8AC3E}">
        <p14:creationId xmlns:p14="http://schemas.microsoft.com/office/powerpoint/2010/main" val="510348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547688" y="319090"/>
            <a:ext cx="7162800" cy="56356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457200" y="1076326"/>
            <a:ext cx="8229600" cy="5248276"/>
          </a:xfrm>
        </p:spPr>
        <p:txBody>
          <a:bodyPr/>
          <a:lstStyle/>
          <a:p>
            <a:r>
              <a:rPr lang="zh-CN" altLang="en-US" smtClean="0"/>
              <a:t>单击图标添加表格</a:t>
            </a:r>
            <a:endParaRPr lang="zh-CN" altLang="en-US"/>
          </a:p>
        </p:txBody>
      </p:sp>
      <p:sp>
        <p:nvSpPr>
          <p:cNvPr id="4" name="日期占位符 3"/>
          <p:cNvSpPr>
            <a:spLocks noGrp="1"/>
          </p:cNvSpPr>
          <p:nvPr>
            <p:ph type="dt" sz="half" idx="10"/>
          </p:nvPr>
        </p:nvSpPr>
        <p:spPr>
          <a:xfrm>
            <a:off x="457200" y="6400800"/>
            <a:ext cx="2667000" cy="255588"/>
          </a:xfrm>
        </p:spPr>
        <p:txBody>
          <a:bodyPr/>
          <a:lstStyle>
            <a:lvl1pPr>
              <a:defRPr/>
            </a:lvl1pPr>
          </a:lstStyle>
          <a:p>
            <a:r>
              <a:rPr lang="en-US" altLang="zh-CN"/>
              <a:t>www.themegallery.com</a:t>
            </a:r>
          </a:p>
        </p:txBody>
      </p:sp>
      <p:sp>
        <p:nvSpPr>
          <p:cNvPr id="5" name="页脚占位符 4"/>
          <p:cNvSpPr>
            <a:spLocks noGrp="1"/>
          </p:cNvSpPr>
          <p:nvPr>
            <p:ph type="ftr" sz="quarter" idx="11"/>
          </p:nvPr>
        </p:nvSpPr>
        <p:spPr>
          <a:xfrm>
            <a:off x="5943600" y="6400800"/>
            <a:ext cx="2895600" cy="228600"/>
          </a:xfrm>
        </p:spPr>
        <p:txBody>
          <a:bodyPr/>
          <a:lstStyle>
            <a:lvl1pPr>
              <a:defRPr/>
            </a:lvl1pPr>
          </a:lstStyle>
          <a:p>
            <a:r>
              <a:rPr lang="en-US" altLang="zh-CN"/>
              <a:t>Company Name</a:t>
            </a:r>
          </a:p>
        </p:txBody>
      </p:sp>
      <p:sp>
        <p:nvSpPr>
          <p:cNvPr id="6" name="灯片编号占位符 5"/>
          <p:cNvSpPr>
            <a:spLocks noGrp="1"/>
          </p:cNvSpPr>
          <p:nvPr>
            <p:ph type="sldNum" sz="quarter" idx="12"/>
          </p:nvPr>
        </p:nvSpPr>
        <p:spPr>
          <a:xfrm>
            <a:off x="3657600" y="6386513"/>
            <a:ext cx="2133600" cy="211138"/>
          </a:xfrm>
        </p:spPr>
        <p:txBody>
          <a:bodyPr/>
          <a:lstStyle>
            <a:lvl1pPr>
              <a:defRPr/>
            </a:lvl1pPr>
          </a:lstStyle>
          <a:p>
            <a:fld id="{CD99014F-A779-4395-AC13-541A8C4D39EB}" type="slidenum">
              <a:rPr lang="en-US" altLang="zh-CN"/>
              <a:pPr/>
              <a:t>‹#›</a:t>
            </a:fld>
            <a:endParaRPr lang="en-US" altLang="zh-CN"/>
          </a:p>
        </p:txBody>
      </p:sp>
    </p:spTree>
    <p:extLst>
      <p:ext uri="{BB962C8B-B14F-4D97-AF65-F5344CB8AC3E}">
        <p14:creationId xmlns:p14="http://schemas.microsoft.com/office/powerpoint/2010/main" val="3489984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76EF31D4-1AA4-45E7-8F10-C007A9A6DDB0}" type="datetimeFigureOut">
              <a:rPr lang="zh-HK" altLang="en-US" smtClean="0">
                <a:solidFill>
                  <a:prstClr val="black">
                    <a:tint val="75000"/>
                  </a:prstClr>
                </a:solidFill>
              </a:rPr>
              <a:pPr/>
              <a:t>27/5/2016</a:t>
            </a:fld>
            <a:endParaRPr lang="zh-HK"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HK"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45C72C-05F9-42DA-A32C-E89F323A6F21}" type="slidenum">
              <a:rPr lang="zh-HK" altLang="en-US" smtClean="0">
                <a:solidFill>
                  <a:prstClr val="black">
                    <a:tint val="75000"/>
                  </a:prstClr>
                </a:solidFill>
              </a:rPr>
              <a:pPr/>
              <a:t>‹#›</a:t>
            </a:fld>
            <a:endParaRPr lang="zh-HK" altLang="en-US">
              <a:solidFill>
                <a:prstClr val="black">
                  <a:tint val="75000"/>
                </a:prstClr>
              </a:solidFill>
            </a:endParaRPr>
          </a:p>
        </p:txBody>
      </p:sp>
    </p:spTree>
    <p:extLst>
      <p:ext uri="{BB962C8B-B14F-4D97-AF65-F5344CB8AC3E}">
        <p14:creationId xmlns:p14="http://schemas.microsoft.com/office/powerpoint/2010/main" val="42576924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6EF31D4-1AA4-45E7-8F10-C007A9A6DDB0}" type="datetimeFigureOut">
              <a:rPr lang="zh-HK" altLang="en-US" smtClean="0">
                <a:solidFill>
                  <a:prstClr val="black">
                    <a:tint val="75000"/>
                  </a:prstClr>
                </a:solidFill>
              </a:rPr>
              <a:pPr/>
              <a:t>27/5/2016</a:t>
            </a:fld>
            <a:endParaRPr lang="zh-HK"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HK"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45C72C-05F9-42DA-A32C-E89F323A6F21}" type="slidenum">
              <a:rPr lang="zh-HK" altLang="en-US" smtClean="0">
                <a:solidFill>
                  <a:prstClr val="black">
                    <a:tint val="75000"/>
                  </a:prstClr>
                </a:solidFill>
              </a:rPr>
              <a:pPr/>
              <a:t>‹#›</a:t>
            </a:fld>
            <a:endParaRPr lang="zh-HK" altLang="en-US">
              <a:solidFill>
                <a:prstClr val="black">
                  <a:tint val="75000"/>
                </a:prstClr>
              </a:solidFill>
            </a:endParaRPr>
          </a:p>
        </p:txBody>
      </p:sp>
    </p:spTree>
    <p:extLst>
      <p:ext uri="{BB962C8B-B14F-4D97-AF65-F5344CB8AC3E}">
        <p14:creationId xmlns:p14="http://schemas.microsoft.com/office/powerpoint/2010/main" val="12496093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76EF31D4-1AA4-45E7-8F10-C007A9A6DDB0}" type="datetimeFigureOut">
              <a:rPr lang="zh-HK" altLang="en-US" smtClean="0">
                <a:solidFill>
                  <a:prstClr val="black">
                    <a:tint val="75000"/>
                  </a:prstClr>
                </a:solidFill>
              </a:rPr>
              <a:pPr/>
              <a:t>27/5/2016</a:t>
            </a:fld>
            <a:endParaRPr lang="zh-HK"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HK"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45C72C-05F9-42DA-A32C-E89F323A6F21}" type="slidenum">
              <a:rPr lang="zh-HK" altLang="en-US" smtClean="0">
                <a:solidFill>
                  <a:prstClr val="black">
                    <a:tint val="75000"/>
                  </a:prstClr>
                </a:solidFill>
              </a:rPr>
              <a:pPr/>
              <a:t>‹#›</a:t>
            </a:fld>
            <a:endParaRPr lang="zh-HK" altLang="en-US">
              <a:solidFill>
                <a:prstClr val="black">
                  <a:tint val="75000"/>
                </a:prstClr>
              </a:solidFill>
            </a:endParaRPr>
          </a:p>
        </p:txBody>
      </p:sp>
    </p:spTree>
    <p:extLst>
      <p:ext uri="{BB962C8B-B14F-4D97-AF65-F5344CB8AC3E}">
        <p14:creationId xmlns:p14="http://schemas.microsoft.com/office/powerpoint/2010/main" val="23902376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76EF31D4-1AA4-45E7-8F10-C007A9A6DDB0}" type="datetimeFigureOut">
              <a:rPr lang="zh-HK" altLang="en-US" smtClean="0">
                <a:solidFill>
                  <a:prstClr val="black">
                    <a:tint val="75000"/>
                  </a:prstClr>
                </a:solidFill>
              </a:rPr>
              <a:pPr/>
              <a:t>27/5/2016</a:t>
            </a:fld>
            <a:endParaRPr lang="zh-HK"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HK"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45C72C-05F9-42DA-A32C-E89F323A6F21}" type="slidenum">
              <a:rPr lang="zh-HK" altLang="en-US" smtClean="0">
                <a:solidFill>
                  <a:prstClr val="black">
                    <a:tint val="75000"/>
                  </a:prstClr>
                </a:solidFill>
              </a:rPr>
              <a:pPr/>
              <a:t>‹#›</a:t>
            </a:fld>
            <a:endParaRPr lang="zh-HK" altLang="en-US">
              <a:solidFill>
                <a:prstClr val="black">
                  <a:tint val="75000"/>
                </a:prstClr>
              </a:solidFill>
            </a:endParaRPr>
          </a:p>
        </p:txBody>
      </p:sp>
    </p:spTree>
    <p:extLst>
      <p:ext uri="{BB962C8B-B14F-4D97-AF65-F5344CB8AC3E}">
        <p14:creationId xmlns:p14="http://schemas.microsoft.com/office/powerpoint/2010/main" val="8155540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2505076"/>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6"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6" y="2505076"/>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76EF31D4-1AA4-45E7-8F10-C007A9A6DDB0}" type="datetimeFigureOut">
              <a:rPr lang="zh-HK" altLang="en-US" smtClean="0">
                <a:solidFill>
                  <a:prstClr val="black">
                    <a:tint val="75000"/>
                  </a:prstClr>
                </a:solidFill>
              </a:rPr>
              <a:pPr/>
              <a:t>27/5/2016</a:t>
            </a:fld>
            <a:endParaRPr lang="zh-HK"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HK"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45C72C-05F9-42DA-A32C-E89F323A6F21}" type="slidenum">
              <a:rPr lang="zh-HK" altLang="en-US" smtClean="0">
                <a:solidFill>
                  <a:prstClr val="black">
                    <a:tint val="75000"/>
                  </a:prstClr>
                </a:solidFill>
              </a:rPr>
              <a:pPr/>
              <a:t>‹#›</a:t>
            </a:fld>
            <a:endParaRPr lang="zh-HK" altLang="en-US">
              <a:solidFill>
                <a:prstClr val="black">
                  <a:tint val="75000"/>
                </a:prstClr>
              </a:solidFill>
            </a:endParaRPr>
          </a:p>
        </p:txBody>
      </p:sp>
    </p:spTree>
    <p:extLst>
      <p:ext uri="{BB962C8B-B14F-4D97-AF65-F5344CB8AC3E}">
        <p14:creationId xmlns:p14="http://schemas.microsoft.com/office/powerpoint/2010/main" val="807377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76EF31D4-1AA4-45E7-8F10-C007A9A6DDB0}" type="datetimeFigureOut">
              <a:rPr lang="zh-HK" altLang="en-US" smtClean="0">
                <a:solidFill>
                  <a:prstClr val="black">
                    <a:tint val="75000"/>
                  </a:prstClr>
                </a:solidFill>
              </a:rPr>
              <a:pPr/>
              <a:t>27/5/2016</a:t>
            </a:fld>
            <a:endParaRPr lang="zh-HK"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HK"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45C72C-05F9-42DA-A32C-E89F323A6F21}" type="slidenum">
              <a:rPr lang="zh-HK" altLang="en-US" smtClean="0">
                <a:solidFill>
                  <a:prstClr val="black">
                    <a:tint val="75000"/>
                  </a:prstClr>
                </a:solidFill>
              </a:rPr>
              <a:pPr/>
              <a:t>‹#›</a:t>
            </a:fld>
            <a:endParaRPr lang="zh-HK" altLang="en-US">
              <a:solidFill>
                <a:prstClr val="black">
                  <a:tint val="75000"/>
                </a:prstClr>
              </a:solidFill>
            </a:endParaRPr>
          </a:p>
        </p:txBody>
      </p:sp>
    </p:spTree>
    <p:extLst>
      <p:ext uri="{BB962C8B-B14F-4D97-AF65-F5344CB8AC3E}">
        <p14:creationId xmlns:p14="http://schemas.microsoft.com/office/powerpoint/2010/main" val="4197239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EF31D4-1AA4-45E7-8F10-C007A9A6DDB0}" type="datetimeFigureOut">
              <a:rPr lang="zh-HK" altLang="en-US" smtClean="0">
                <a:solidFill>
                  <a:prstClr val="black">
                    <a:tint val="75000"/>
                  </a:prstClr>
                </a:solidFill>
              </a:rPr>
              <a:pPr/>
              <a:t>27/5/2016</a:t>
            </a:fld>
            <a:endParaRPr lang="zh-HK"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HK"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45C72C-05F9-42DA-A32C-E89F323A6F21}" type="slidenum">
              <a:rPr lang="zh-HK" altLang="en-US" smtClean="0">
                <a:solidFill>
                  <a:prstClr val="black">
                    <a:tint val="75000"/>
                  </a:prstClr>
                </a:solidFill>
              </a:rPr>
              <a:pPr/>
              <a:t>‹#›</a:t>
            </a:fld>
            <a:endParaRPr lang="zh-HK" altLang="en-US">
              <a:solidFill>
                <a:prstClr val="black">
                  <a:tint val="75000"/>
                </a:prstClr>
              </a:solidFill>
            </a:endParaRPr>
          </a:p>
        </p:txBody>
      </p:sp>
    </p:spTree>
    <p:extLst>
      <p:ext uri="{BB962C8B-B14F-4D97-AF65-F5344CB8AC3E}">
        <p14:creationId xmlns:p14="http://schemas.microsoft.com/office/powerpoint/2010/main" val="1309465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r>
              <a:rPr lang="en-US" altLang="zh-CN"/>
              <a:t>www.themegallery.com</a:t>
            </a:r>
          </a:p>
        </p:txBody>
      </p:sp>
      <p:sp>
        <p:nvSpPr>
          <p:cNvPr id="5" name="页脚占位符 4"/>
          <p:cNvSpPr>
            <a:spLocks noGrp="1"/>
          </p:cNvSpPr>
          <p:nvPr>
            <p:ph type="ftr" sz="quarter" idx="11"/>
          </p:nvPr>
        </p:nvSpPr>
        <p:spPr/>
        <p:txBody>
          <a:bodyPr/>
          <a:lstStyle>
            <a:lvl1pPr>
              <a:defRPr/>
            </a:lvl1pPr>
          </a:lstStyle>
          <a:p>
            <a:r>
              <a:rPr lang="en-US" altLang="zh-CN"/>
              <a:t>Company Name</a:t>
            </a:r>
          </a:p>
        </p:txBody>
      </p:sp>
      <p:sp>
        <p:nvSpPr>
          <p:cNvPr id="6" name="灯片编号占位符 5"/>
          <p:cNvSpPr>
            <a:spLocks noGrp="1"/>
          </p:cNvSpPr>
          <p:nvPr>
            <p:ph type="sldNum" sz="quarter" idx="12"/>
          </p:nvPr>
        </p:nvSpPr>
        <p:spPr/>
        <p:txBody>
          <a:bodyPr/>
          <a:lstStyle>
            <a:lvl1pPr>
              <a:defRPr/>
            </a:lvl1pPr>
          </a:lstStyle>
          <a:p>
            <a:fld id="{F4157DFA-722A-48BC-8698-867B09DD156C}" type="slidenum">
              <a:rPr lang="en-US" altLang="zh-CN"/>
              <a:pPr/>
              <a:t>‹#›</a:t>
            </a:fld>
            <a:endParaRPr lang="en-US" altLang="zh-CN"/>
          </a:p>
        </p:txBody>
      </p:sp>
    </p:spTree>
    <p:extLst>
      <p:ext uri="{BB962C8B-B14F-4D97-AF65-F5344CB8AC3E}">
        <p14:creationId xmlns:p14="http://schemas.microsoft.com/office/powerpoint/2010/main" val="248187433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76EF31D4-1AA4-45E7-8F10-C007A9A6DDB0}" type="datetimeFigureOut">
              <a:rPr lang="zh-HK" altLang="en-US" smtClean="0">
                <a:solidFill>
                  <a:prstClr val="black">
                    <a:tint val="75000"/>
                  </a:prstClr>
                </a:solidFill>
              </a:rPr>
              <a:pPr/>
              <a:t>27/5/2016</a:t>
            </a:fld>
            <a:endParaRPr lang="zh-HK"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HK"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45C72C-05F9-42DA-A32C-E89F323A6F21}" type="slidenum">
              <a:rPr lang="zh-HK" altLang="en-US" smtClean="0">
                <a:solidFill>
                  <a:prstClr val="black">
                    <a:tint val="75000"/>
                  </a:prstClr>
                </a:solidFill>
              </a:rPr>
              <a:pPr/>
              <a:t>‹#›</a:t>
            </a:fld>
            <a:endParaRPr lang="zh-HK" altLang="en-US">
              <a:solidFill>
                <a:prstClr val="black">
                  <a:tint val="75000"/>
                </a:prstClr>
              </a:solidFill>
            </a:endParaRPr>
          </a:p>
        </p:txBody>
      </p:sp>
    </p:spTree>
    <p:extLst>
      <p:ext uri="{BB962C8B-B14F-4D97-AF65-F5344CB8AC3E}">
        <p14:creationId xmlns:p14="http://schemas.microsoft.com/office/powerpoint/2010/main" val="2742117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7"/>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76EF31D4-1AA4-45E7-8F10-C007A9A6DDB0}" type="datetimeFigureOut">
              <a:rPr lang="zh-HK" altLang="en-US" smtClean="0">
                <a:solidFill>
                  <a:prstClr val="black">
                    <a:tint val="75000"/>
                  </a:prstClr>
                </a:solidFill>
              </a:rPr>
              <a:pPr/>
              <a:t>27/5/2016</a:t>
            </a:fld>
            <a:endParaRPr lang="zh-HK"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HK"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45C72C-05F9-42DA-A32C-E89F323A6F21}" type="slidenum">
              <a:rPr lang="zh-HK" altLang="en-US" smtClean="0">
                <a:solidFill>
                  <a:prstClr val="black">
                    <a:tint val="75000"/>
                  </a:prstClr>
                </a:solidFill>
              </a:rPr>
              <a:pPr/>
              <a:t>‹#›</a:t>
            </a:fld>
            <a:endParaRPr lang="zh-HK" altLang="en-US">
              <a:solidFill>
                <a:prstClr val="black">
                  <a:tint val="75000"/>
                </a:prstClr>
              </a:solidFill>
            </a:endParaRPr>
          </a:p>
        </p:txBody>
      </p:sp>
    </p:spTree>
    <p:extLst>
      <p:ext uri="{BB962C8B-B14F-4D97-AF65-F5344CB8AC3E}">
        <p14:creationId xmlns:p14="http://schemas.microsoft.com/office/powerpoint/2010/main" val="21962886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6EF31D4-1AA4-45E7-8F10-C007A9A6DDB0}" type="datetimeFigureOut">
              <a:rPr lang="zh-HK" altLang="en-US" smtClean="0">
                <a:solidFill>
                  <a:prstClr val="black">
                    <a:tint val="75000"/>
                  </a:prstClr>
                </a:solidFill>
              </a:rPr>
              <a:pPr/>
              <a:t>27/5/2016</a:t>
            </a:fld>
            <a:endParaRPr lang="zh-HK"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HK"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45C72C-05F9-42DA-A32C-E89F323A6F21}" type="slidenum">
              <a:rPr lang="zh-HK" altLang="en-US" smtClean="0">
                <a:solidFill>
                  <a:prstClr val="black">
                    <a:tint val="75000"/>
                  </a:prstClr>
                </a:solidFill>
              </a:rPr>
              <a:pPr/>
              <a:t>‹#›</a:t>
            </a:fld>
            <a:endParaRPr lang="zh-HK" altLang="en-US">
              <a:solidFill>
                <a:prstClr val="black">
                  <a:tint val="75000"/>
                </a:prstClr>
              </a:solidFill>
            </a:endParaRPr>
          </a:p>
        </p:txBody>
      </p:sp>
    </p:spTree>
    <p:extLst>
      <p:ext uri="{BB962C8B-B14F-4D97-AF65-F5344CB8AC3E}">
        <p14:creationId xmlns:p14="http://schemas.microsoft.com/office/powerpoint/2010/main" val="33419448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6" y="365125"/>
            <a:ext cx="5800725"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76EF31D4-1AA4-45E7-8F10-C007A9A6DDB0}" type="datetimeFigureOut">
              <a:rPr lang="zh-HK" altLang="en-US" smtClean="0">
                <a:solidFill>
                  <a:prstClr val="black">
                    <a:tint val="75000"/>
                  </a:prstClr>
                </a:solidFill>
              </a:rPr>
              <a:pPr/>
              <a:t>27/5/2016</a:t>
            </a:fld>
            <a:endParaRPr lang="zh-HK"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HK"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45C72C-05F9-42DA-A32C-E89F323A6F21}" type="slidenum">
              <a:rPr lang="zh-HK" altLang="en-US" smtClean="0">
                <a:solidFill>
                  <a:prstClr val="black">
                    <a:tint val="75000"/>
                  </a:prstClr>
                </a:solidFill>
              </a:rPr>
              <a:pPr/>
              <a:t>‹#›</a:t>
            </a:fld>
            <a:endParaRPr lang="zh-HK" altLang="en-US">
              <a:solidFill>
                <a:prstClr val="black">
                  <a:tint val="75000"/>
                </a:prstClr>
              </a:solidFill>
            </a:endParaRPr>
          </a:p>
        </p:txBody>
      </p:sp>
    </p:spTree>
    <p:extLst>
      <p:ext uri="{BB962C8B-B14F-4D97-AF65-F5344CB8AC3E}">
        <p14:creationId xmlns:p14="http://schemas.microsoft.com/office/powerpoint/2010/main" val="4063694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3"/>
            <a:ext cx="7772400" cy="136207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r>
              <a:rPr lang="en-US" altLang="zh-CN"/>
              <a:t>www.themegallery.com</a:t>
            </a:r>
          </a:p>
        </p:txBody>
      </p:sp>
      <p:sp>
        <p:nvSpPr>
          <p:cNvPr id="5" name="页脚占位符 4"/>
          <p:cNvSpPr>
            <a:spLocks noGrp="1"/>
          </p:cNvSpPr>
          <p:nvPr>
            <p:ph type="ftr" sz="quarter" idx="11"/>
          </p:nvPr>
        </p:nvSpPr>
        <p:spPr/>
        <p:txBody>
          <a:bodyPr/>
          <a:lstStyle>
            <a:lvl1pPr>
              <a:defRPr/>
            </a:lvl1pPr>
          </a:lstStyle>
          <a:p>
            <a:r>
              <a:rPr lang="en-US" altLang="zh-CN"/>
              <a:t>Company Name</a:t>
            </a:r>
          </a:p>
        </p:txBody>
      </p:sp>
      <p:sp>
        <p:nvSpPr>
          <p:cNvPr id="6" name="灯片编号占位符 5"/>
          <p:cNvSpPr>
            <a:spLocks noGrp="1"/>
          </p:cNvSpPr>
          <p:nvPr>
            <p:ph type="sldNum" sz="quarter" idx="12"/>
          </p:nvPr>
        </p:nvSpPr>
        <p:spPr/>
        <p:txBody>
          <a:bodyPr/>
          <a:lstStyle>
            <a:lvl1pPr>
              <a:defRPr/>
            </a:lvl1pPr>
          </a:lstStyle>
          <a:p>
            <a:fld id="{A7EE1E7D-9343-4BFC-AF1C-1F06B7427116}" type="slidenum">
              <a:rPr lang="en-US" altLang="zh-CN"/>
              <a:pPr/>
              <a:t>‹#›</a:t>
            </a:fld>
            <a:endParaRPr lang="en-US" altLang="zh-CN"/>
          </a:p>
        </p:txBody>
      </p:sp>
    </p:spTree>
    <p:extLst>
      <p:ext uri="{BB962C8B-B14F-4D97-AF65-F5344CB8AC3E}">
        <p14:creationId xmlns:p14="http://schemas.microsoft.com/office/powerpoint/2010/main" val="3288388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076326"/>
            <a:ext cx="4038600" cy="52482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076326"/>
            <a:ext cx="4038600" cy="52482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r>
              <a:rPr lang="en-US" altLang="zh-CN"/>
              <a:t>www.themegallery.com</a:t>
            </a:r>
          </a:p>
        </p:txBody>
      </p:sp>
      <p:sp>
        <p:nvSpPr>
          <p:cNvPr id="6" name="页脚占位符 5"/>
          <p:cNvSpPr>
            <a:spLocks noGrp="1"/>
          </p:cNvSpPr>
          <p:nvPr>
            <p:ph type="ftr" sz="quarter" idx="11"/>
          </p:nvPr>
        </p:nvSpPr>
        <p:spPr/>
        <p:txBody>
          <a:bodyPr/>
          <a:lstStyle>
            <a:lvl1pPr>
              <a:defRPr/>
            </a:lvl1pPr>
          </a:lstStyle>
          <a:p>
            <a:r>
              <a:rPr lang="en-US" altLang="zh-CN"/>
              <a:t>Company Name</a:t>
            </a:r>
          </a:p>
        </p:txBody>
      </p:sp>
      <p:sp>
        <p:nvSpPr>
          <p:cNvPr id="7" name="灯片编号占位符 6"/>
          <p:cNvSpPr>
            <a:spLocks noGrp="1"/>
          </p:cNvSpPr>
          <p:nvPr>
            <p:ph type="sldNum" sz="quarter" idx="12"/>
          </p:nvPr>
        </p:nvSpPr>
        <p:spPr/>
        <p:txBody>
          <a:bodyPr/>
          <a:lstStyle>
            <a:lvl1pPr>
              <a:defRPr/>
            </a:lvl1pPr>
          </a:lstStyle>
          <a:p>
            <a:fld id="{BD143F27-9DFB-465B-B99C-B718A1B30553}" type="slidenum">
              <a:rPr lang="en-US" altLang="zh-CN"/>
              <a:pPr/>
              <a:t>‹#›</a:t>
            </a:fld>
            <a:endParaRPr lang="en-US" altLang="zh-CN"/>
          </a:p>
        </p:txBody>
      </p:sp>
    </p:spTree>
    <p:extLst>
      <p:ext uri="{BB962C8B-B14F-4D97-AF65-F5344CB8AC3E}">
        <p14:creationId xmlns:p14="http://schemas.microsoft.com/office/powerpoint/2010/main" val="635370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31"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r>
              <a:rPr lang="en-US" altLang="zh-CN"/>
              <a:t>www.themegallery.com</a:t>
            </a:r>
          </a:p>
        </p:txBody>
      </p:sp>
      <p:sp>
        <p:nvSpPr>
          <p:cNvPr id="8" name="页脚占位符 7"/>
          <p:cNvSpPr>
            <a:spLocks noGrp="1"/>
          </p:cNvSpPr>
          <p:nvPr>
            <p:ph type="ftr" sz="quarter" idx="11"/>
          </p:nvPr>
        </p:nvSpPr>
        <p:spPr/>
        <p:txBody>
          <a:bodyPr/>
          <a:lstStyle>
            <a:lvl1pPr>
              <a:defRPr/>
            </a:lvl1pPr>
          </a:lstStyle>
          <a:p>
            <a:r>
              <a:rPr lang="en-US" altLang="zh-CN"/>
              <a:t>Company Name</a:t>
            </a:r>
          </a:p>
        </p:txBody>
      </p:sp>
      <p:sp>
        <p:nvSpPr>
          <p:cNvPr id="9" name="灯片编号占位符 8"/>
          <p:cNvSpPr>
            <a:spLocks noGrp="1"/>
          </p:cNvSpPr>
          <p:nvPr>
            <p:ph type="sldNum" sz="quarter" idx="12"/>
          </p:nvPr>
        </p:nvSpPr>
        <p:spPr/>
        <p:txBody>
          <a:bodyPr/>
          <a:lstStyle>
            <a:lvl1pPr>
              <a:defRPr/>
            </a:lvl1pPr>
          </a:lstStyle>
          <a:p>
            <a:fld id="{AD83B4D2-CB41-4A84-8376-4018136AC5B7}" type="slidenum">
              <a:rPr lang="en-US" altLang="zh-CN"/>
              <a:pPr/>
              <a:t>‹#›</a:t>
            </a:fld>
            <a:endParaRPr lang="en-US" altLang="zh-CN"/>
          </a:p>
        </p:txBody>
      </p:sp>
    </p:spTree>
    <p:extLst>
      <p:ext uri="{BB962C8B-B14F-4D97-AF65-F5344CB8AC3E}">
        <p14:creationId xmlns:p14="http://schemas.microsoft.com/office/powerpoint/2010/main" val="2496099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r>
              <a:rPr lang="en-US" altLang="zh-CN"/>
              <a:t>www.themegallery.com</a:t>
            </a:r>
          </a:p>
        </p:txBody>
      </p:sp>
      <p:sp>
        <p:nvSpPr>
          <p:cNvPr id="4" name="页脚占位符 3"/>
          <p:cNvSpPr>
            <a:spLocks noGrp="1"/>
          </p:cNvSpPr>
          <p:nvPr>
            <p:ph type="ftr" sz="quarter" idx="11"/>
          </p:nvPr>
        </p:nvSpPr>
        <p:spPr/>
        <p:txBody>
          <a:bodyPr/>
          <a:lstStyle>
            <a:lvl1pPr>
              <a:defRPr/>
            </a:lvl1pPr>
          </a:lstStyle>
          <a:p>
            <a:r>
              <a:rPr lang="en-US" altLang="zh-CN"/>
              <a:t>Company Name</a:t>
            </a:r>
          </a:p>
        </p:txBody>
      </p:sp>
      <p:sp>
        <p:nvSpPr>
          <p:cNvPr id="5" name="灯片编号占位符 4"/>
          <p:cNvSpPr>
            <a:spLocks noGrp="1"/>
          </p:cNvSpPr>
          <p:nvPr>
            <p:ph type="sldNum" sz="quarter" idx="12"/>
          </p:nvPr>
        </p:nvSpPr>
        <p:spPr/>
        <p:txBody>
          <a:bodyPr/>
          <a:lstStyle>
            <a:lvl1pPr>
              <a:defRPr/>
            </a:lvl1pPr>
          </a:lstStyle>
          <a:p>
            <a:fld id="{6E265553-18E6-4A18-84E6-7201E43234B2}" type="slidenum">
              <a:rPr lang="en-US" altLang="zh-CN"/>
              <a:pPr/>
              <a:t>‹#›</a:t>
            </a:fld>
            <a:endParaRPr lang="en-US" altLang="zh-CN"/>
          </a:p>
        </p:txBody>
      </p:sp>
    </p:spTree>
    <p:extLst>
      <p:ext uri="{BB962C8B-B14F-4D97-AF65-F5344CB8AC3E}">
        <p14:creationId xmlns:p14="http://schemas.microsoft.com/office/powerpoint/2010/main" val="870125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r>
              <a:rPr lang="en-US" altLang="zh-CN"/>
              <a:t>www.themegallery.com</a:t>
            </a:r>
          </a:p>
        </p:txBody>
      </p:sp>
      <p:sp>
        <p:nvSpPr>
          <p:cNvPr id="3" name="页脚占位符 2"/>
          <p:cNvSpPr>
            <a:spLocks noGrp="1"/>
          </p:cNvSpPr>
          <p:nvPr>
            <p:ph type="ftr" sz="quarter" idx="11"/>
          </p:nvPr>
        </p:nvSpPr>
        <p:spPr/>
        <p:txBody>
          <a:bodyPr/>
          <a:lstStyle>
            <a:lvl1pPr>
              <a:defRPr/>
            </a:lvl1pPr>
          </a:lstStyle>
          <a:p>
            <a:r>
              <a:rPr lang="en-US" altLang="zh-CN"/>
              <a:t>Company Name</a:t>
            </a:r>
          </a:p>
        </p:txBody>
      </p:sp>
      <p:sp>
        <p:nvSpPr>
          <p:cNvPr id="4" name="灯片编号占位符 3"/>
          <p:cNvSpPr>
            <a:spLocks noGrp="1"/>
          </p:cNvSpPr>
          <p:nvPr>
            <p:ph type="sldNum" sz="quarter" idx="12"/>
          </p:nvPr>
        </p:nvSpPr>
        <p:spPr/>
        <p:txBody>
          <a:bodyPr/>
          <a:lstStyle>
            <a:lvl1pPr>
              <a:defRPr/>
            </a:lvl1pPr>
          </a:lstStyle>
          <a:p>
            <a:fld id="{30EA63EB-5B8B-4015-9066-96FECF56B11B}" type="slidenum">
              <a:rPr lang="en-US" altLang="zh-CN"/>
              <a:pPr/>
              <a:t>‹#›</a:t>
            </a:fld>
            <a:endParaRPr lang="en-US" altLang="zh-CN"/>
          </a:p>
        </p:txBody>
      </p:sp>
    </p:spTree>
    <p:extLst>
      <p:ext uri="{BB962C8B-B14F-4D97-AF65-F5344CB8AC3E}">
        <p14:creationId xmlns:p14="http://schemas.microsoft.com/office/powerpoint/2010/main" val="4103912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6" y="273052"/>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6"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r>
              <a:rPr lang="en-US" altLang="zh-CN"/>
              <a:t>www.themegallery.com</a:t>
            </a:r>
          </a:p>
        </p:txBody>
      </p:sp>
      <p:sp>
        <p:nvSpPr>
          <p:cNvPr id="6" name="页脚占位符 5"/>
          <p:cNvSpPr>
            <a:spLocks noGrp="1"/>
          </p:cNvSpPr>
          <p:nvPr>
            <p:ph type="ftr" sz="quarter" idx="11"/>
          </p:nvPr>
        </p:nvSpPr>
        <p:spPr/>
        <p:txBody>
          <a:bodyPr/>
          <a:lstStyle>
            <a:lvl1pPr>
              <a:defRPr/>
            </a:lvl1pPr>
          </a:lstStyle>
          <a:p>
            <a:r>
              <a:rPr lang="en-US" altLang="zh-CN"/>
              <a:t>Company Name</a:t>
            </a:r>
          </a:p>
        </p:txBody>
      </p:sp>
      <p:sp>
        <p:nvSpPr>
          <p:cNvPr id="7" name="灯片编号占位符 6"/>
          <p:cNvSpPr>
            <a:spLocks noGrp="1"/>
          </p:cNvSpPr>
          <p:nvPr>
            <p:ph type="sldNum" sz="quarter" idx="12"/>
          </p:nvPr>
        </p:nvSpPr>
        <p:spPr/>
        <p:txBody>
          <a:bodyPr/>
          <a:lstStyle>
            <a:lvl1pPr>
              <a:defRPr/>
            </a:lvl1pPr>
          </a:lstStyle>
          <a:p>
            <a:fld id="{4EF9DC2B-10E8-468A-83C9-2EA69770E275}" type="slidenum">
              <a:rPr lang="en-US" altLang="zh-CN"/>
              <a:pPr/>
              <a:t>‹#›</a:t>
            </a:fld>
            <a:endParaRPr lang="en-US" altLang="zh-CN"/>
          </a:p>
        </p:txBody>
      </p:sp>
    </p:spTree>
    <p:extLst>
      <p:ext uri="{BB962C8B-B14F-4D97-AF65-F5344CB8AC3E}">
        <p14:creationId xmlns:p14="http://schemas.microsoft.com/office/powerpoint/2010/main" val="3914063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r>
              <a:rPr lang="en-US" altLang="zh-CN"/>
              <a:t>www.themegallery.com</a:t>
            </a:r>
          </a:p>
        </p:txBody>
      </p:sp>
      <p:sp>
        <p:nvSpPr>
          <p:cNvPr id="6" name="页脚占位符 5"/>
          <p:cNvSpPr>
            <a:spLocks noGrp="1"/>
          </p:cNvSpPr>
          <p:nvPr>
            <p:ph type="ftr" sz="quarter" idx="11"/>
          </p:nvPr>
        </p:nvSpPr>
        <p:spPr/>
        <p:txBody>
          <a:bodyPr/>
          <a:lstStyle>
            <a:lvl1pPr>
              <a:defRPr/>
            </a:lvl1pPr>
          </a:lstStyle>
          <a:p>
            <a:r>
              <a:rPr lang="en-US" altLang="zh-CN"/>
              <a:t>Company Name</a:t>
            </a:r>
          </a:p>
        </p:txBody>
      </p:sp>
      <p:sp>
        <p:nvSpPr>
          <p:cNvPr id="7" name="灯片编号占位符 6"/>
          <p:cNvSpPr>
            <a:spLocks noGrp="1"/>
          </p:cNvSpPr>
          <p:nvPr>
            <p:ph type="sldNum" sz="quarter" idx="12"/>
          </p:nvPr>
        </p:nvSpPr>
        <p:spPr/>
        <p:txBody>
          <a:bodyPr/>
          <a:lstStyle>
            <a:lvl1pPr>
              <a:defRPr/>
            </a:lvl1pPr>
          </a:lstStyle>
          <a:p>
            <a:fld id="{951EF168-0526-4E55-B4AE-9DBE1ABAE72E}" type="slidenum">
              <a:rPr lang="en-US" altLang="zh-CN"/>
              <a:pPr/>
              <a:t>‹#›</a:t>
            </a:fld>
            <a:endParaRPr lang="en-US" altLang="zh-CN"/>
          </a:p>
        </p:txBody>
      </p:sp>
    </p:spTree>
    <p:extLst>
      <p:ext uri="{BB962C8B-B14F-4D97-AF65-F5344CB8AC3E}">
        <p14:creationId xmlns:p14="http://schemas.microsoft.com/office/powerpoint/2010/main" val="2983228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9" name="Rectangle 15" descr="Light horizontal"/>
          <p:cNvSpPr>
            <a:spLocks noChangeArrowheads="1"/>
          </p:cNvSpPr>
          <p:nvPr/>
        </p:nvSpPr>
        <p:spPr bwMode="gray">
          <a:xfrm>
            <a:off x="1" y="0"/>
            <a:ext cx="468313" cy="6858000"/>
          </a:xfrm>
          <a:prstGeom prst="rect">
            <a:avLst/>
          </a:prstGeom>
          <a:pattFill prst="ltHorz">
            <a:fgClr>
              <a:schemeClr val="bg2"/>
            </a:fgClr>
            <a:bgClr>
              <a:srgbClr val="FFFFFF"/>
            </a:bgClr>
          </a:patt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1040" name="Rectangle 16"/>
          <p:cNvSpPr>
            <a:spLocks noChangeArrowheads="1"/>
          </p:cNvSpPr>
          <p:nvPr/>
        </p:nvSpPr>
        <p:spPr bwMode="invGray">
          <a:xfrm>
            <a:off x="0" y="-26988"/>
            <a:ext cx="9144000" cy="692152"/>
          </a:xfrm>
          <a:prstGeom prst="rect">
            <a:avLst/>
          </a:prstGeom>
          <a:solidFill>
            <a:schemeClr val="accent1"/>
          </a:soli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1041" name="Line 17"/>
          <p:cNvSpPr>
            <a:spLocks noChangeShapeType="1"/>
          </p:cNvSpPr>
          <p:nvPr/>
        </p:nvSpPr>
        <p:spPr bwMode="gray">
          <a:xfrm>
            <a:off x="468313" y="6410326"/>
            <a:ext cx="8424862" cy="0"/>
          </a:xfrm>
          <a:prstGeom prst="line">
            <a:avLst/>
          </a:prstGeom>
          <a:noFill/>
          <a:ln w="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p>
        </p:txBody>
      </p:sp>
      <p:sp>
        <p:nvSpPr>
          <p:cNvPr id="1042" name="AutoShape 18"/>
          <p:cNvSpPr>
            <a:spLocks noChangeArrowheads="1"/>
          </p:cNvSpPr>
          <p:nvPr/>
        </p:nvSpPr>
        <p:spPr bwMode="blackWhite">
          <a:xfrm>
            <a:off x="468319" y="233365"/>
            <a:ext cx="7488237" cy="720725"/>
          </a:xfrm>
          <a:prstGeom prst="roundRect">
            <a:avLst>
              <a:gd name="adj" fmla="val 16667"/>
            </a:avLst>
          </a:prstGeom>
          <a:solidFill>
            <a:schemeClr val="tx1"/>
          </a:solidFill>
          <a:ln w="38100" algn="ctr">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zh-CN" altLang="en-US"/>
          </a:p>
        </p:txBody>
      </p:sp>
      <p:sp>
        <p:nvSpPr>
          <p:cNvPr id="1027" name="Rectangle 3"/>
          <p:cNvSpPr>
            <a:spLocks noGrp="1" noChangeArrowheads="1"/>
          </p:cNvSpPr>
          <p:nvPr>
            <p:ph type="body" idx="1"/>
          </p:nvPr>
        </p:nvSpPr>
        <p:spPr bwMode="auto">
          <a:xfrm>
            <a:off x="457200" y="1076326"/>
            <a:ext cx="8229600" cy="5248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sp>
        <p:nvSpPr>
          <p:cNvPr id="1028" name="Rectangle 4"/>
          <p:cNvSpPr>
            <a:spLocks noGrp="1" noChangeArrowheads="1"/>
          </p:cNvSpPr>
          <p:nvPr>
            <p:ph type="dt" sz="half" idx="2"/>
          </p:nvPr>
        </p:nvSpPr>
        <p:spPr bwMode="auto">
          <a:xfrm>
            <a:off x="457200" y="6400800"/>
            <a:ext cx="2667000" cy="2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b="1">
                <a:latin typeface="+mn-lt"/>
                <a:ea typeface="宋体" charset="-122"/>
              </a:defRPr>
            </a:lvl1pPr>
          </a:lstStyle>
          <a:p>
            <a:r>
              <a:rPr lang="en-US" altLang="zh-CN"/>
              <a:t>www.themegallery.com</a:t>
            </a:r>
          </a:p>
        </p:txBody>
      </p:sp>
      <p:sp>
        <p:nvSpPr>
          <p:cNvPr id="1029" name="Rectangle 5"/>
          <p:cNvSpPr>
            <a:spLocks noGrp="1" noChangeArrowheads="1"/>
          </p:cNvSpPr>
          <p:nvPr>
            <p:ph type="ftr" sz="quarter" idx="3"/>
          </p:nvPr>
        </p:nvSpPr>
        <p:spPr bwMode="auto">
          <a:xfrm>
            <a:off x="5943600" y="6400800"/>
            <a:ext cx="2895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b="1">
                <a:latin typeface="+mn-lt"/>
                <a:ea typeface="宋体" charset="-122"/>
              </a:defRPr>
            </a:lvl1pPr>
          </a:lstStyle>
          <a:p>
            <a:r>
              <a:rPr lang="en-US" altLang="zh-CN"/>
              <a:t>Company Name</a:t>
            </a:r>
          </a:p>
        </p:txBody>
      </p:sp>
      <p:sp>
        <p:nvSpPr>
          <p:cNvPr id="1030" name="Rectangle 6"/>
          <p:cNvSpPr>
            <a:spLocks noGrp="1" noChangeArrowheads="1"/>
          </p:cNvSpPr>
          <p:nvPr>
            <p:ph type="sldNum" sz="quarter" idx="4"/>
          </p:nvPr>
        </p:nvSpPr>
        <p:spPr bwMode="auto">
          <a:xfrm>
            <a:off x="3657600" y="6386513"/>
            <a:ext cx="2133600"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b="1">
                <a:latin typeface="+mn-lt"/>
                <a:ea typeface="宋体" charset="-122"/>
              </a:defRPr>
            </a:lvl1pPr>
          </a:lstStyle>
          <a:p>
            <a:fld id="{E5F3A440-E9D8-450B-974A-945184EFBDE3}" type="slidenum">
              <a:rPr lang="en-US" altLang="zh-CN"/>
              <a:pPr/>
              <a:t>‹#›</a:t>
            </a:fld>
            <a:endParaRPr lang="en-US" altLang="zh-CN"/>
          </a:p>
        </p:txBody>
      </p:sp>
      <p:sp>
        <p:nvSpPr>
          <p:cNvPr id="1026" name="Rectangle 2"/>
          <p:cNvSpPr>
            <a:spLocks noGrp="1" noChangeArrowheads="1"/>
          </p:cNvSpPr>
          <p:nvPr>
            <p:ph type="title"/>
          </p:nvPr>
        </p:nvSpPr>
        <p:spPr bwMode="black">
          <a:xfrm>
            <a:off x="547688" y="319090"/>
            <a:ext cx="7162800" cy="56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endParaRPr lang="en-US" altLang="zh-CN" smtClean="0"/>
          </a:p>
        </p:txBody>
      </p:sp>
      <p:sp>
        <p:nvSpPr>
          <p:cNvPr id="1037" name="Text Box 13"/>
          <p:cNvSpPr txBox="1">
            <a:spLocks noChangeArrowheads="1"/>
          </p:cNvSpPr>
          <p:nvPr/>
        </p:nvSpPr>
        <p:spPr bwMode="white">
          <a:xfrm>
            <a:off x="8153400" y="261938"/>
            <a:ext cx="9906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1600" b="1">
                <a:solidFill>
                  <a:schemeClr val="bg1"/>
                </a:solidFill>
                <a:latin typeface="Verdana" pitchFamily="34" charset="0"/>
                <a:ea typeface="宋体" charset="-122"/>
              </a:rPr>
              <a:t>LOGO</a:t>
            </a:r>
          </a:p>
        </p:txBody>
      </p:sp>
      <p:sp>
        <p:nvSpPr>
          <p:cNvPr id="1038" name="AutoShape 14"/>
          <p:cNvSpPr>
            <a:spLocks noChangeArrowheads="1"/>
          </p:cNvSpPr>
          <p:nvPr/>
        </p:nvSpPr>
        <p:spPr bwMode="ltGray">
          <a:xfrm rot="5400000">
            <a:off x="8397876" y="-136521"/>
            <a:ext cx="284162" cy="750887"/>
          </a:xfrm>
          <a:prstGeom prst="moon">
            <a:avLst>
              <a:gd name="adj" fmla="val 21208"/>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hf sldNum="0" hdr="0"/>
  <p:txStyles>
    <p:title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p:titleStyle>
    <p:bodyStyle>
      <a:lvl1pPr marL="342900" indent="-342900" algn="l" rtl="0" eaLnBrk="1" fontAlgn="base" hangingPunct="1">
        <a:spcBef>
          <a:spcPct val="20000"/>
        </a:spcBef>
        <a:spcAft>
          <a:spcPct val="0"/>
        </a:spcAft>
        <a:buClr>
          <a:schemeClr val="hlink"/>
        </a:buClr>
        <a:buFont typeface="Wingdings" pitchFamily="2" charset="2"/>
        <a:buChar char="v"/>
        <a:defRPr sz="28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1" fontAlgn="base" hangingPunct="1">
        <a:spcBef>
          <a:spcPct val="20000"/>
        </a:spcBef>
        <a:spcAft>
          <a:spcPct val="0"/>
        </a:spcAft>
        <a:buClr>
          <a:schemeClr val="tx1"/>
        </a:buClr>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6EF31D4-1AA4-45E7-8F10-C007A9A6DDB0}" type="datetimeFigureOut">
              <a:rPr lang="zh-HK" altLang="en-US" smtClean="0">
                <a:solidFill>
                  <a:prstClr val="black">
                    <a:tint val="75000"/>
                  </a:prstClr>
                </a:solidFill>
                <a:latin typeface="Calibri"/>
              </a:rPr>
              <a:pPr fontAlgn="auto">
                <a:spcBef>
                  <a:spcPts val="0"/>
                </a:spcBef>
                <a:spcAft>
                  <a:spcPts val="0"/>
                </a:spcAft>
              </a:pPr>
              <a:t>27/5/2016</a:t>
            </a:fld>
            <a:endParaRPr lang="zh-HK" alt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HK" alt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E45C72C-05F9-42DA-A32C-E89F323A6F21}" type="slidenum">
              <a:rPr lang="zh-HK" altLang="en-US" smtClean="0">
                <a:solidFill>
                  <a:prstClr val="black">
                    <a:tint val="75000"/>
                  </a:prstClr>
                </a:solidFill>
                <a:latin typeface="Calibri"/>
              </a:rPr>
              <a:pPr fontAlgn="auto">
                <a:spcBef>
                  <a:spcPts val="0"/>
                </a:spcBef>
                <a:spcAft>
                  <a:spcPts val="0"/>
                </a:spcAft>
              </a:pPr>
              <a:t>‹#›</a:t>
            </a:fld>
            <a:endParaRPr lang="zh-HK" altLang="en-US">
              <a:solidFill>
                <a:prstClr val="black">
                  <a:tint val="75000"/>
                </a:prstClr>
              </a:solidFill>
              <a:latin typeface="Calibri"/>
            </a:endParaRPr>
          </a:p>
        </p:txBody>
      </p:sp>
    </p:spTree>
    <p:extLst>
      <p:ext uri="{BB962C8B-B14F-4D97-AF65-F5344CB8AC3E}">
        <p14:creationId xmlns:p14="http://schemas.microsoft.com/office/powerpoint/2010/main" val="122083658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image" Target="../media/image20.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7.png"/><Relationship Id="rId3" Type="http://schemas.openxmlformats.org/officeDocument/2006/relationships/notesSlide" Target="../notesSlides/notesSlide12.xml"/><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23.png"/><Relationship Id="rId11" Type="http://schemas.openxmlformats.org/officeDocument/2006/relationships/image" Target="../media/image20.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7.png"/><Relationship Id="rId5" Type="http://schemas.openxmlformats.org/officeDocument/2006/relationships/image" Target="../media/image30.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7.png"/><Relationship Id="rId4" Type="http://schemas.openxmlformats.org/officeDocument/2006/relationships/image" Target="../media/image35.pn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video" Target="../media/media1.wmv"/><Relationship Id="rId7" Type="http://schemas.openxmlformats.org/officeDocument/2006/relationships/image" Target="../media/image7.png"/><Relationship Id="rId2" Type="http://schemas.microsoft.com/office/2007/relationships/media" Target="../media/media1.wmv"/><Relationship Id="rId1" Type="http://schemas.openxmlformats.org/officeDocument/2006/relationships/tags" Target="../tags/tag10.xml"/><Relationship Id="rId6" Type="http://schemas.openxmlformats.org/officeDocument/2006/relationships/image" Target="../media/image41.png"/><Relationship Id="rId5" Type="http://schemas.openxmlformats.org/officeDocument/2006/relationships/notesSlide" Target="../notesSlides/notesSlide18.xml"/><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43.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7.png"/><Relationship Id="rId5" Type="http://schemas.openxmlformats.org/officeDocument/2006/relationships/image" Target="../media/image43.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21.xml"/><Relationship Id="rId7"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47.png"/><Relationship Id="rId11" Type="http://schemas.openxmlformats.org/officeDocument/2006/relationships/image" Target="../media/image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52.jpe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55.jpeg"/><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66.png"/><Relationship Id="rId7" Type="http://schemas.openxmlformats.org/officeDocument/2006/relationships/image" Target="../media/image64.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63.wmf"/><Relationship Id="rId10" Type="http://schemas.openxmlformats.org/officeDocument/2006/relationships/image" Target="../media/image7.png"/><Relationship Id="rId4" Type="http://schemas.openxmlformats.org/officeDocument/2006/relationships/oleObject" Target="../embeddings/oleObject2.bin"/><Relationship Id="rId9" Type="http://schemas.openxmlformats.org/officeDocument/2006/relationships/image" Target="../media/image65.wm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7.png"/><Relationship Id="rId5" Type="http://schemas.openxmlformats.org/officeDocument/2006/relationships/image" Target="../media/image67.png"/><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68.jpe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tags" Target="../tags/tag20.xml"/><Relationship Id="rId1" Type="http://schemas.openxmlformats.org/officeDocument/2006/relationships/vmlDrawing" Target="../drawings/vmlDrawing3.vml"/><Relationship Id="rId6" Type="http://schemas.openxmlformats.org/officeDocument/2006/relationships/image" Target="../media/image72.wmf"/><Relationship Id="rId5" Type="http://schemas.openxmlformats.org/officeDocument/2006/relationships/oleObject" Target="../embeddings/oleObject5.bin"/><Relationship Id="rId4"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75.emf"/></Relationships>
</file>

<file path=ppt/slides/_rels/slide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8.xml"/><Relationship Id="rId7" Type="http://schemas.openxmlformats.org/officeDocument/2006/relationships/image" Target="../media/image78.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77.png"/><Relationship Id="rId5" Type="http://schemas.openxmlformats.org/officeDocument/2006/relationships/image" Target="../media/image76.wmf"/><Relationship Id="rId4" Type="http://schemas.openxmlformats.org/officeDocument/2006/relationships/oleObject" Target="../embeddings/oleObject6.bin"/></Relationships>
</file>

<file path=ppt/slides/_rels/slide3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8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7.png"/><Relationship Id="rId4" Type="http://schemas.openxmlformats.org/officeDocument/2006/relationships/image" Target="../media/image82.emf"/></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83.png"/></Relationships>
</file>

<file path=ppt/slides/_rels/slide43.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7.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87.pn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846275" y="2705726"/>
            <a:ext cx="5451475" cy="1446550"/>
          </a:xfrm>
          <a:prstGeom prst="rect">
            <a:avLst/>
          </a:prstGeom>
          <a:noFill/>
        </p:spPr>
        <p:txBody>
          <a:bodyPr wrap="square" rtlCol="0">
            <a:spAutoFit/>
          </a:bodyPr>
          <a:lstStyle/>
          <a:p>
            <a:pPr algn="ctr" fontAlgn="auto">
              <a:spcBef>
                <a:spcPts val="0"/>
              </a:spcBef>
              <a:spcAft>
                <a:spcPts val="0"/>
              </a:spcAft>
            </a:pPr>
            <a:r>
              <a:rPr lang="zh-CN" altLang="en-US" sz="7200" b="1" spc="3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我们毕业啦</a:t>
            </a:r>
            <a:endParaRPr lang="en-US" altLang="zh-CN" sz="7200" b="1" spc="3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a:p>
            <a:pPr algn="ctr" fontAlgn="auto">
              <a:spcBef>
                <a:spcPts val="0"/>
              </a:spcBef>
              <a:spcAft>
                <a:spcPts val="0"/>
              </a:spcAft>
            </a:pPr>
            <a:r>
              <a:rPr lang="zh-CN" altLang="en-US" sz="1600" b="1" spc="3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其实是答辩的标题地方</a:t>
            </a:r>
            <a:endParaRPr lang="en-US" altLang="zh-CN" sz="1600" b="1" spc="3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7" name="矩形 16"/>
          <p:cNvSpPr/>
          <p:nvPr/>
        </p:nvSpPr>
        <p:spPr>
          <a:xfrm>
            <a:off x="0" y="2259000"/>
            <a:ext cx="9144000" cy="2340000"/>
          </a:xfrm>
          <a:prstGeom prst="rect">
            <a:avLst/>
          </a:prstGeom>
          <a:solidFill>
            <a:srgbClr val="0174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a:solidFill>
                <a:prstClr val="white"/>
              </a:solidFill>
              <a:latin typeface="Times New Roman" panose="02020603050405020304" pitchFamily="18" charset="0"/>
              <a:cs typeface="Times New Roman" panose="02020603050405020304" pitchFamily="18" charset="0"/>
            </a:endParaRPr>
          </a:p>
        </p:txBody>
      </p:sp>
      <p:sp>
        <p:nvSpPr>
          <p:cNvPr id="18" name="文本框 17"/>
          <p:cNvSpPr txBox="1"/>
          <p:nvPr/>
        </p:nvSpPr>
        <p:spPr>
          <a:xfrm>
            <a:off x="755582" y="2690051"/>
            <a:ext cx="7527623" cy="1446550"/>
          </a:xfrm>
          <a:prstGeom prst="rect">
            <a:avLst/>
          </a:prstGeom>
          <a:noFill/>
        </p:spPr>
        <p:txBody>
          <a:bodyPr wrap="square" rtlCol="0">
            <a:spAutoFit/>
          </a:bodyPr>
          <a:lstStyle/>
          <a:p>
            <a:pPr algn="ctr" fontAlgn="auto">
              <a:spcBef>
                <a:spcPts val="0"/>
              </a:spcBef>
              <a:spcAft>
                <a:spcPts val="0"/>
              </a:spcAft>
            </a:pPr>
            <a:r>
              <a:rPr lang="zh-CN" altLang="en-US" sz="4400" b="1" spc="3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基于相机反馈的多投影拼接系统研究</a:t>
            </a:r>
            <a:endParaRPr lang="en-US" altLang="zh-CN" sz="4400" b="1" spc="3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3" name="矩形 22"/>
          <p:cNvSpPr/>
          <p:nvPr/>
        </p:nvSpPr>
        <p:spPr>
          <a:xfrm>
            <a:off x="1130326" y="4785182"/>
            <a:ext cx="1566812" cy="400052"/>
          </a:xfrm>
          <a:prstGeom prst="rect">
            <a:avLst/>
          </a:prstGeom>
          <a:solidFill>
            <a:srgbClr val="92D14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zh-CN" altLang="en-US" sz="2000" b="1" spc="300" dirty="0" smtClea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 答辩人：</a:t>
            </a:r>
            <a:endParaRPr lang="zh-HK" altLang="en-US" sz="2000" b="1" spc="3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5" name="文本框 24"/>
          <p:cNvSpPr txBox="1"/>
          <p:nvPr/>
        </p:nvSpPr>
        <p:spPr>
          <a:xfrm>
            <a:off x="2343322" y="4763234"/>
            <a:ext cx="1614489" cy="400110"/>
          </a:xfrm>
          <a:prstGeom prst="rect">
            <a:avLst/>
          </a:prstGeom>
          <a:noFill/>
        </p:spPr>
        <p:txBody>
          <a:bodyPr wrap="square" rtlCol="0">
            <a:spAutoFit/>
          </a:bodyPr>
          <a:lstStyle/>
          <a:p>
            <a:pPr fontAlgn="auto">
              <a:spcBef>
                <a:spcPts val="0"/>
              </a:spcBef>
              <a:spcAft>
                <a:spcPts val="0"/>
              </a:spcAft>
            </a:pPr>
            <a:r>
              <a:rPr lang="zh-CN" altLang="en-US" sz="2000" b="1" spc="300" dirty="0" smtClean="0">
                <a:solidFill>
                  <a:srgbClr val="E7E6E6">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张亚  </a:t>
            </a:r>
            <a:endParaRPr lang="zh-HK" altLang="en-US" sz="2000" b="1" spc="300" dirty="0">
              <a:solidFill>
                <a:srgbClr val="E7E6E6">
                  <a:lumMod val="50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2" name="组合 1"/>
          <p:cNvGrpSpPr/>
          <p:nvPr/>
        </p:nvGrpSpPr>
        <p:grpSpPr>
          <a:xfrm>
            <a:off x="1130326" y="5892632"/>
            <a:ext cx="4059658" cy="422682"/>
            <a:chOff x="1160414" y="5322033"/>
            <a:chExt cx="4059658" cy="422682"/>
          </a:xfrm>
        </p:grpSpPr>
        <p:sp>
          <p:nvSpPr>
            <p:cNvPr id="24" name="矩形 23"/>
            <p:cNvSpPr/>
            <p:nvPr/>
          </p:nvSpPr>
          <p:spPr>
            <a:xfrm>
              <a:off x="1160414" y="5344663"/>
              <a:ext cx="1599148" cy="400052"/>
            </a:xfrm>
            <a:prstGeom prst="rect">
              <a:avLst/>
            </a:prstGeom>
            <a:solidFill>
              <a:srgbClr val="92D14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zh-CN" altLang="en-US" sz="2000" b="1" spc="300" dirty="0" smtClea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 指导老师：</a:t>
              </a:r>
              <a:endParaRPr lang="zh-HK" altLang="en-US" sz="2000" b="1" spc="3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6" name="文本框 25"/>
            <p:cNvSpPr txBox="1"/>
            <p:nvPr/>
          </p:nvSpPr>
          <p:spPr>
            <a:xfrm>
              <a:off x="2620962" y="5322033"/>
              <a:ext cx="2599110" cy="400110"/>
            </a:xfrm>
            <a:prstGeom prst="rect">
              <a:avLst/>
            </a:prstGeom>
            <a:noFill/>
          </p:spPr>
          <p:txBody>
            <a:bodyPr wrap="square" rtlCol="0">
              <a:spAutoFit/>
            </a:bodyPr>
            <a:lstStyle/>
            <a:p>
              <a:pPr fontAlgn="auto">
                <a:spcBef>
                  <a:spcPts val="0"/>
                </a:spcBef>
                <a:spcAft>
                  <a:spcPts val="0"/>
                </a:spcAft>
              </a:pPr>
              <a:r>
                <a:rPr lang="zh-CN" altLang="en-US" sz="2000" b="1" spc="300" dirty="0" smtClean="0">
                  <a:solidFill>
                    <a:srgbClr val="E7E6E6">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苏丽颖 副教授</a:t>
              </a:r>
              <a:endParaRPr lang="zh-HK" altLang="en-US" sz="2000" b="1" spc="300" dirty="0">
                <a:solidFill>
                  <a:srgbClr val="E7E6E6">
                    <a:lumMod val="50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3" name="组合 12"/>
          <p:cNvGrpSpPr/>
          <p:nvPr/>
        </p:nvGrpSpPr>
        <p:grpSpPr>
          <a:xfrm>
            <a:off x="1130326" y="5373216"/>
            <a:ext cx="4146376" cy="415470"/>
            <a:chOff x="1235076" y="5306673"/>
            <a:chExt cx="3984996" cy="415470"/>
          </a:xfrm>
        </p:grpSpPr>
        <p:sp>
          <p:nvSpPr>
            <p:cNvPr id="14" name="矩形 13"/>
            <p:cNvSpPr/>
            <p:nvPr/>
          </p:nvSpPr>
          <p:spPr>
            <a:xfrm>
              <a:off x="1235076" y="5306673"/>
              <a:ext cx="1505831" cy="400052"/>
            </a:xfrm>
            <a:prstGeom prst="rect">
              <a:avLst/>
            </a:prstGeom>
            <a:solidFill>
              <a:srgbClr val="92D14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zh-CN" altLang="en-US" sz="2000" b="1" spc="300" dirty="0" smtClea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 学号：</a:t>
              </a:r>
              <a:endParaRPr lang="zh-HK" altLang="en-US" sz="2000" b="1" spc="3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文本框 25"/>
            <p:cNvSpPr txBox="1"/>
            <p:nvPr/>
          </p:nvSpPr>
          <p:spPr>
            <a:xfrm>
              <a:off x="2620962" y="5322033"/>
              <a:ext cx="2599110" cy="400110"/>
            </a:xfrm>
            <a:prstGeom prst="rect">
              <a:avLst/>
            </a:prstGeom>
            <a:noFill/>
          </p:spPr>
          <p:txBody>
            <a:bodyPr wrap="square" rtlCol="0">
              <a:spAutoFit/>
            </a:bodyPr>
            <a:lstStyle/>
            <a:p>
              <a:pPr fontAlgn="auto">
                <a:spcBef>
                  <a:spcPts val="0"/>
                </a:spcBef>
                <a:spcAft>
                  <a:spcPts val="0"/>
                </a:spcAft>
              </a:pPr>
              <a:r>
                <a:rPr lang="zh-CN" altLang="en-US" sz="2000" b="1" spc="300" dirty="0" smtClean="0">
                  <a:solidFill>
                    <a:srgbClr val="E7E6E6">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spc="300" dirty="0" smtClean="0">
                  <a:solidFill>
                    <a:srgbClr val="E7E6E6">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S201301104</a:t>
              </a:r>
              <a:endParaRPr lang="zh-HK" altLang="en-US" sz="2000" b="1" spc="300" dirty="0">
                <a:solidFill>
                  <a:srgbClr val="E7E6E6">
                    <a:lumMod val="50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6" name="矩形 15"/>
          <p:cNvSpPr/>
          <p:nvPr/>
        </p:nvSpPr>
        <p:spPr>
          <a:xfrm>
            <a:off x="5260420" y="4737555"/>
            <a:ext cx="1566812" cy="400052"/>
          </a:xfrm>
          <a:prstGeom prst="rect">
            <a:avLst/>
          </a:prstGeom>
          <a:solidFill>
            <a:srgbClr val="92D14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zh-CN" altLang="en-US" sz="2000" b="1" spc="300" dirty="0" smtClea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000" b="1" spc="3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专业</a:t>
            </a:r>
            <a:r>
              <a:rPr lang="zh-CN" altLang="en-US" sz="2000" b="1" spc="300" dirty="0" smtClea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a:t>
            </a:r>
            <a:endParaRPr lang="zh-HK" altLang="en-US" sz="2000" b="1" spc="3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文本框 24"/>
          <p:cNvSpPr txBox="1"/>
          <p:nvPr/>
        </p:nvSpPr>
        <p:spPr>
          <a:xfrm>
            <a:off x="6506866" y="4715579"/>
            <a:ext cx="1807529" cy="400110"/>
          </a:xfrm>
          <a:prstGeom prst="rect">
            <a:avLst/>
          </a:prstGeom>
          <a:noFill/>
        </p:spPr>
        <p:txBody>
          <a:bodyPr wrap="square" rtlCol="0">
            <a:spAutoFit/>
          </a:bodyPr>
          <a:lstStyle/>
          <a:p>
            <a:pPr fontAlgn="auto">
              <a:spcBef>
                <a:spcPts val="0"/>
              </a:spcBef>
              <a:spcAft>
                <a:spcPts val="0"/>
              </a:spcAft>
            </a:pPr>
            <a:r>
              <a:rPr lang="zh-CN" altLang="en-US" sz="2000" b="1" spc="300" dirty="0" smtClean="0">
                <a:solidFill>
                  <a:srgbClr val="E7E6E6">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000" b="1" spc="300" dirty="0">
                <a:solidFill>
                  <a:srgbClr val="E7E6E6">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机械工程</a:t>
            </a:r>
            <a:r>
              <a:rPr lang="zh-CN" altLang="en-US" sz="2000" b="1" spc="300" dirty="0" smtClean="0">
                <a:solidFill>
                  <a:srgbClr val="E7E6E6">
                    <a:lumMod val="50000"/>
                  </a:srgbClr>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HK" altLang="en-US" sz="2000" b="1" spc="300" dirty="0">
              <a:solidFill>
                <a:srgbClr val="E7E6E6">
                  <a:lumMod val="50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TextBox 2"/>
          <p:cNvSpPr txBox="1"/>
          <p:nvPr/>
        </p:nvSpPr>
        <p:spPr>
          <a:xfrm>
            <a:off x="899597" y="770801"/>
            <a:ext cx="7600759" cy="707886"/>
          </a:xfrm>
          <a:prstGeom prst="rect">
            <a:avLst/>
          </a:prstGeom>
          <a:noFill/>
        </p:spPr>
        <p:txBody>
          <a:bodyPr wrap="square" rtlCol="0">
            <a:spAutoFit/>
          </a:bodyPr>
          <a:lstStyle/>
          <a:p>
            <a:r>
              <a:rPr lang="zh-CN" altLang="en-US" sz="4000" b="1" dirty="0" smtClean="0"/>
              <a:t>北京工业大学硕士学位论文答辩</a:t>
            </a:r>
            <a:endParaRPr lang="zh-CN" altLang="en-US" sz="4000" b="1" dirty="0"/>
          </a:p>
        </p:txBody>
      </p:sp>
    </p:spTree>
    <p:extLst>
      <p:ext uri="{BB962C8B-B14F-4D97-AF65-F5344CB8AC3E}">
        <p14:creationId xmlns:p14="http://schemas.microsoft.com/office/powerpoint/2010/main" val="4215757585"/>
      </p:ext>
    </p:extLst>
  </p:cSld>
  <p:clrMapOvr>
    <a:masterClrMapping/>
  </p:clrMapOvr>
  <mc:AlternateContent xmlns:mc="http://schemas.openxmlformats.org/markup-compatibility/2006" xmlns:p14="http://schemas.microsoft.com/office/powerpoint/2010/main">
    <mc:Choice Requires="p14">
      <p:transition spd="slow" p14:dur="1600" advTm="12165">
        <p14:gallery dir="l"/>
      </p:transition>
    </mc:Choice>
    <mc:Fallback xmlns="">
      <p:transition spd="slow" advTm="12165">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black">
          <a:xfrm>
            <a:off x="0" y="260650"/>
            <a:ext cx="5874792" cy="56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sz="4400" b="1" kern="0" dirty="0" smtClean="0">
                <a:latin typeface="楷体" panose="02010609060101010101" pitchFamily="49" charset="-122"/>
                <a:ea typeface="楷体" panose="02010609060101010101" pitchFamily="49" charset="-122"/>
              </a:rPr>
              <a:t>第</a:t>
            </a:r>
            <a:r>
              <a:rPr lang="en-US" altLang="zh-CN" sz="4400" b="1" kern="0" dirty="0" smtClean="0">
                <a:latin typeface="Times New Roman" panose="02020603050405020304" pitchFamily="18" charset="0"/>
                <a:ea typeface="楷体" panose="02010609060101010101" pitchFamily="49" charset="-122"/>
                <a:cs typeface="Times New Roman" panose="02020603050405020304" pitchFamily="18" charset="0"/>
              </a:rPr>
              <a:t>1</a:t>
            </a:r>
            <a:r>
              <a:rPr lang="zh-CN" altLang="en-US" sz="4400" b="1" kern="0" dirty="0" smtClean="0">
                <a:latin typeface="楷体" panose="02010609060101010101" pitchFamily="49" charset="-122"/>
                <a:ea typeface="楷体" panose="02010609060101010101" pitchFamily="49" charset="-122"/>
              </a:rPr>
              <a:t>章  绪论</a:t>
            </a:r>
            <a:endParaRPr lang="en-US" altLang="zh-CN" sz="4400" b="1" kern="0" dirty="0">
              <a:latin typeface="楷体" panose="02010609060101010101" pitchFamily="49" charset="-122"/>
              <a:ea typeface="楷体" panose="02010609060101010101" pitchFamily="49" charset="-122"/>
            </a:endParaRPr>
          </a:p>
        </p:txBody>
      </p:sp>
      <p:sp>
        <p:nvSpPr>
          <p:cNvPr id="5" name="圆角矩形 4"/>
          <p:cNvSpPr/>
          <p:nvPr/>
        </p:nvSpPr>
        <p:spPr>
          <a:xfrm>
            <a:off x="5733689" y="915628"/>
            <a:ext cx="2263514" cy="436105"/>
          </a:xfrm>
          <a:prstGeom prst="roundRect">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latin typeface="楷体" panose="02010609060101010101" pitchFamily="49" charset="-122"/>
                <a:ea typeface="楷体" panose="02010609060101010101" pitchFamily="49" charset="-122"/>
              </a:rPr>
              <a:t>主要研究内容</a:t>
            </a:r>
            <a:endParaRPr lang="zh-CN" altLang="en-US" sz="2400" b="1" dirty="0">
              <a:latin typeface="楷体" panose="02010609060101010101" pitchFamily="49" charset="-122"/>
              <a:ea typeface="楷体" panose="02010609060101010101" pitchFamily="49" charset="-122"/>
            </a:endParaRPr>
          </a:p>
        </p:txBody>
      </p:sp>
      <p:grpSp>
        <p:nvGrpSpPr>
          <p:cNvPr id="29" name="组合 28"/>
          <p:cNvGrpSpPr/>
          <p:nvPr/>
        </p:nvGrpSpPr>
        <p:grpSpPr>
          <a:xfrm>
            <a:off x="938680" y="1807091"/>
            <a:ext cx="3673892" cy="2046845"/>
            <a:chOff x="938680" y="1807088"/>
            <a:chExt cx="3673892" cy="2046845"/>
          </a:xfrm>
        </p:grpSpPr>
        <p:grpSp>
          <p:nvGrpSpPr>
            <p:cNvPr id="6" name="组合 26"/>
            <p:cNvGrpSpPr>
              <a:grpSpLocks/>
            </p:cNvGrpSpPr>
            <p:nvPr/>
          </p:nvGrpSpPr>
          <p:grpSpPr bwMode="auto">
            <a:xfrm>
              <a:off x="938680" y="1807088"/>
              <a:ext cx="3671888" cy="2017712"/>
              <a:chOff x="0" y="0"/>
              <a:chExt cx="4032448" cy="2215889"/>
            </a:xfrm>
          </p:grpSpPr>
          <p:pic>
            <p:nvPicPr>
              <p:cNvPr id="7" name="图片 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0" y="0"/>
                <a:ext cx="4032448" cy="2215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椭圆 1"/>
              <p:cNvSpPr>
                <a:spLocks noChangeArrowheads="1"/>
              </p:cNvSpPr>
              <p:nvPr/>
            </p:nvSpPr>
            <p:spPr bwMode="auto">
              <a:xfrm>
                <a:off x="2232248" y="720081"/>
                <a:ext cx="1687851" cy="1368151"/>
              </a:xfrm>
              <a:custGeom>
                <a:avLst/>
                <a:gdLst>
                  <a:gd name="T0" fmla="*/ 0 w 1687851"/>
                  <a:gd name="T1" fmla="*/ 0 h 1495809"/>
                  <a:gd name="T2" fmla="*/ 1687851 w 1687851"/>
                  <a:gd name="T3" fmla="*/ 1495809 h 1495809"/>
                </a:gdLst>
                <a:ahLst/>
                <a:cxnLst/>
                <a:rect l="T0" t="T1" r="T2" b="T3"/>
                <a:pathLst>
                  <a:path w="1687851" h="1495809">
                    <a:moveTo>
                      <a:pt x="1260140" y="0"/>
                    </a:moveTo>
                    <a:cubicBezTo>
                      <a:pt x="1384383" y="0"/>
                      <a:pt x="1504426" y="16953"/>
                      <a:pt x="1617280" y="50241"/>
                    </a:cubicBezTo>
                    <a:lnTo>
                      <a:pt x="1687851" y="235599"/>
                    </a:lnTo>
                    <a:lnTo>
                      <a:pt x="1687851" y="1495809"/>
                    </a:lnTo>
                    <a:lnTo>
                      <a:pt x="44208" y="1495809"/>
                    </a:lnTo>
                    <a:cubicBezTo>
                      <a:pt x="14876" y="1397961"/>
                      <a:pt x="0" y="1294684"/>
                      <a:pt x="0" y="1188132"/>
                    </a:cubicBezTo>
                    <a:cubicBezTo>
                      <a:pt x="0" y="531945"/>
                      <a:pt x="564184" y="0"/>
                      <a:pt x="1260140" y="0"/>
                    </a:cubicBezTo>
                    <a:close/>
                  </a:path>
                </a:pathLst>
              </a:custGeom>
              <a:solidFill>
                <a:srgbClr val="FFFFFF">
                  <a:alpha val="39999"/>
                </a:srgbClr>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b="1" i="1">
                  <a:solidFill>
                    <a:srgbClr val="FFFFFF"/>
                  </a:solidFill>
                  <a:latin typeface="Calibri" pitchFamily="34" charset="0"/>
                  <a:sym typeface="微软雅黑" pitchFamily="34" charset="-122"/>
                </a:endParaRPr>
              </a:p>
            </p:txBody>
          </p:sp>
        </p:grpSp>
        <p:sp>
          <p:nvSpPr>
            <p:cNvPr id="18" name="TextBox 32"/>
            <p:cNvSpPr>
              <a:spLocks noChangeArrowheads="1"/>
            </p:cNvSpPr>
            <p:nvPr/>
          </p:nvSpPr>
          <p:spPr bwMode="auto">
            <a:xfrm flipH="1">
              <a:off x="3555297" y="3207602"/>
              <a:ext cx="10572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en-US" altLang="zh-CN" sz="3600" b="1" i="1" dirty="0">
                  <a:solidFill>
                    <a:srgbClr val="3F3F3F"/>
                  </a:solidFill>
                  <a:latin typeface="Arial Rounded MT Bold" pitchFamily="34" charset="0"/>
                  <a:ea typeface="微软雅黑" pitchFamily="34" charset="-122"/>
                  <a:sym typeface="Arial Rounded MT Bold" pitchFamily="34" charset="0"/>
                </a:rPr>
                <a:t>01</a:t>
              </a:r>
              <a:endParaRPr lang="zh-CN" altLang="en-US" sz="3600" b="1" i="1" dirty="0">
                <a:solidFill>
                  <a:srgbClr val="3F3F3F"/>
                </a:solidFill>
                <a:latin typeface="Arial Rounded MT Bold" pitchFamily="34" charset="0"/>
                <a:ea typeface="微软雅黑" pitchFamily="34" charset="-122"/>
                <a:sym typeface="Arial Rounded MT Bold" pitchFamily="34" charset="0"/>
              </a:endParaRPr>
            </a:p>
          </p:txBody>
        </p:sp>
        <p:sp>
          <p:nvSpPr>
            <p:cNvPr id="22" name="TextBox 34"/>
            <p:cNvSpPr>
              <a:spLocks noChangeArrowheads="1"/>
            </p:cNvSpPr>
            <p:nvPr/>
          </p:nvSpPr>
          <p:spPr bwMode="auto">
            <a:xfrm flipH="1">
              <a:off x="1475654" y="2289690"/>
              <a:ext cx="22309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2400" b="1" dirty="0" smtClean="0">
                  <a:solidFill>
                    <a:schemeClr val="bg1"/>
                  </a:solidFill>
                  <a:latin typeface="Arial Rounded MT Bold" pitchFamily="34" charset="0"/>
                  <a:ea typeface="微软雅黑" pitchFamily="34" charset="-122"/>
                  <a:sym typeface="Arial Rounded MT Bold" pitchFamily="34" charset="0"/>
                </a:rPr>
                <a:t>平面几何校正</a:t>
              </a:r>
              <a:endParaRPr lang="zh-CN" altLang="en-US" sz="2400" b="1" dirty="0">
                <a:solidFill>
                  <a:schemeClr val="bg1"/>
                </a:solidFill>
                <a:latin typeface="Arial Rounded MT Bold" pitchFamily="34" charset="0"/>
                <a:ea typeface="微软雅黑" pitchFamily="34" charset="-122"/>
                <a:sym typeface="Arial Rounded MT Bold" pitchFamily="34" charset="0"/>
              </a:endParaRPr>
            </a:p>
          </p:txBody>
        </p:sp>
      </p:grpSp>
      <p:grpSp>
        <p:nvGrpSpPr>
          <p:cNvPr id="30" name="组合 29"/>
          <p:cNvGrpSpPr/>
          <p:nvPr/>
        </p:nvGrpSpPr>
        <p:grpSpPr>
          <a:xfrm>
            <a:off x="4725178" y="1807089"/>
            <a:ext cx="3757678" cy="2019303"/>
            <a:chOff x="4725178" y="1807088"/>
            <a:chExt cx="3757678" cy="2019300"/>
          </a:xfrm>
        </p:grpSpPr>
        <p:grpSp>
          <p:nvGrpSpPr>
            <p:cNvPr id="9" name="组合 29"/>
            <p:cNvGrpSpPr>
              <a:grpSpLocks/>
            </p:cNvGrpSpPr>
            <p:nvPr/>
          </p:nvGrpSpPr>
          <p:grpSpPr bwMode="auto">
            <a:xfrm flipH="1">
              <a:off x="4810969" y="1807088"/>
              <a:ext cx="3671887" cy="2019300"/>
              <a:chOff x="0" y="0"/>
              <a:chExt cx="4032448" cy="2215889"/>
            </a:xfrm>
          </p:grpSpPr>
          <p:pic>
            <p:nvPicPr>
              <p:cNvPr id="10" name="图片 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0" y="0"/>
                <a:ext cx="4032448" cy="2215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椭圆 1"/>
              <p:cNvSpPr>
                <a:spLocks noChangeArrowheads="1"/>
              </p:cNvSpPr>
              <p:nvPr/>
            </p:nvSpPr>
            <p:spPr bwMode="auto">
              <a:xfrm>
                <a:off x="2232248" y="720081"/>
                <a:ext cx="1687851" cy="1368151"/>
              </a:xfrm>
              <a:custGeom>
                <a:avLst/>
                <a:gdLst>
                  <a:gd name="T0" fmla="*/ 0 w 1687851"/>
                  <a:gd name="T1" fmla="*/ 0 h 1495809"/>
                  <a:gd name="T2" fmla="*/ 1687851 w 1687851"/>
                  <a:gd name="T3" fmla="*/ 1495809 h 1495809"/>
                </a:gdLst>
                <a:ahLst/>
                <a:cxnLst/>
                <a:rect l="T0" t="T1" r="T2" b="T3"/>
                <a:pathLst>
                  <a:path w="1687851" h="1495809">
                    <a:moveTo>
                      <a:pt x="1260140" y="0"/>
                    </a:moveTo>
                    <a:cubicBezTo>
                      <a:pt x="1384383" y="0"/>
                      <a:pt x="1504426" y="16953"/>
                      <a:pt x="1617280" y="50241"/>
                    </a:cubicBezTo>
                    <a:lnTo>
                      <a:pt x="1687851" y="235599"/>
                    </a:lnTo>
                    <a:lnTo>
                      <a:pt x="1687851" y="1495809"/>
                    </a:lnTo>
                    <a:lnTo>
                      <a:pt x="44208" y="1495809"/>
                    </a:lnTo>
                    <a:cubicBezTo>
                      <a:pt x="14876" y="1397961"/>
                      <a:pt x="0" y="1294684"/>
                      <a:pt x="0" y="1188132"/>
                    </a:cubicBezTo>
                    <a:cubicBezTo>
                      <a:pt x="0" y="531945"/>
                      <a:pt x="564184" y="0"/>
                      <a:pt x="1260140" y="0"/>
                    </a:cubicBezTo>
                    <a:close/>
                  </a:path>
                </a:pathLst>
              </a:custGeom>
              <a:solidFill>
                <a:srgbClr val="FFFFFF">
                  <a:alpha val="39999"/>
                </a:srgbClr>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b="1" i="1">
                  <a:solidFill>
                    <a:srgbClr val="FFFFFF"/>
                  </a:solidFill>
                  <a:latin typeface="Calibri" pitchFamily="34" charset="0"/>
                  <a:sym typeface="微软雅黑" pitchFamily="34" charset="-122"/>
                </a:endParaRPr>
              </a:p>
            </p:txBody>
          </p:sp>
        </p:grpSp>
        <p:sp>
          <p:nvSpPr>
            <p:cNvPr id="19" name="TextBox 33"/>
            <p:cNvSpPr>
              <a:spLocks noChangeArrowheads="1"/>
            </p:cNvSpPr>
            <p:nvPr/>
          </p:nvSpPr>
          <p:spPr bwMode="auto">
            <a:xfrm flipH="1">
              <a:off x="4725178" y="3177100"/>
              <a:ext cx="1058863" cy="646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en-US" altLang="zh-CN" sz="3600" b="1" i="1" dirty="0">
                  <a:solidFill>
                    <a:srgbClr val="3F3F3F"/>
                  </a:solidFill>
                  <a:latin typeface="Arial Rounded MT Bold" pitchFamily="34" charset="0"/>
                  <a:ea typeface="微软雅黑" pitchFamily="34" charset="-122"/>
                  <a:sym typeface="Arial Rounded MT Bold" pitchFamily="34" charset="0"/>
                </a:rPr>
                <a:t>02</a:t>
              </a:r>
              <a:endParaRPr lang="zh-CN" altLang="en-US" sz="3600" b="1" i="1" dirty="0">
                <a:solidFill>
                  <a:srgbClr val="3F3F3F"/>
                </a:solidFill>
                <a:latin typeface="Arial Rounded MT Bold" pitchFamily="34" charset="0"/>
                <a:ea typeface="微软雅黑" pitchFamily="34" charset="-122"/>
                <a:sym typeface="Arial Rounded MT Bold" pitchFamily="34" charset="0"/>
              </a:endParaRPr>
            </a:p>
          </p:txBody>
        </p:sp>
        <p:sp>
          <p:nvSpPr>
            <p:cNvPr id="23" name="TextBox 34"/>
            <p:cNvSpPr>
              <a:spLocks noChangeArrowheads="1"/>
            </p:cNvSpPr>
            <p:nvPr/>
          </p:nvSpPr>
          <p:spPr bwMode="auto">
            <a:xfrm flipH="1">
              <a:off x="5531422" y="2289689"/>
              <a:ext cx="2230979" cy="830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2400" b="1" dirty="0" smtClean="0">
                  <a:solidFill>
                    <a:schemeClr val="bg1"/>
                  </a:solidFill>
                  <a:latin typeface="Arial Rounded MT Bold" pitchFamily="34" charset="0"/>
                  <a:ea typeface="微软雅黑" pitchFamily="34" charset="-122"/>
                  <a:sym typeface="Arial Rounded MT Bold" pitchFamily="34" charset="0"/>
                </a:rPr>
                <a:t>曲面几何校正初步研究</a:t>
              </a:r>
              <a:endParaRPr lang="zh-CN" altLang="en-US" sz="2400" b="1" dirty="0">
                <a:solidFill>
                  <a:schemeClr val="bg1"/>
                </a:solidFill>
                <a:latin typeface="Arial Rounded MT Bold" pitchFamily="34" charset="0"/>
                <a:ea typeface="微软雅黑" pitchFamily="34" charset="-122"/>
                <a:sym typeface="Arial Rounded MT Bold" pitchFamily="34" charset="0"/>
              </a:endParaRPr>
            </a:p>
          </p:txBody>
        </p:sp>
      </p:grpSp>
      <p:grpSp>
        <p:nvGrpSpPr>
          <p:cNvPr id="31" name="组合 30"/>
          <p:cNvGrpSpPr/>
          <p:nvPr/>
        </p:nvGrpSpPr>
        <p:grpSpPr>
          <a:xfrm>
            <a:off x="923028" y="4012065"/>
            <a:ext cx="3671888" cy="2017712"/>
            <a:chOff x="923028" y="4012063"/>
            <a:chExt cx="3671888" cy="2017712"/>
          </a:xfrm>
        </p:grpSpPr>
        <p:grpSp>
          <p:nvGrpSpPr>
            <p:cNvPr id="12" name="组合 38"/>
            <p:cNvGrpSpPr>
              <a:grpSpLocks/>
            </p:cNvGrpSpPr>
            <p:nvPr/>
          </p:nvGrpSpPr>
          <p:grpSpPr bwMode="auto">
            <a:xfrm flipV="1">
              <a:off x="923028" y="4012063"/>
              <a:ext cx="3671888" cy="2017712"/>
              <a:chOff x="0" y="0"/>
              <a:chExt cx="4032448" cy="2215889"/>
            </a:xfrm>
          </p:grpSpPr>
          <p:pic>
            <p:nvPicPr>
              <p:cNvPr id="13" name="图片 3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0" y="0"/>
                <a:ext cx="4032448" cy="2215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椭圆 1"/>
              <p:cNvSpPr>
                <a:spLocks noChangeArrowheads="1"/>
              </p:cNvSpPr>
              <p:nvPr/>
            </p:nvSpPr>
            <p:spPr bwMode="auto">
              <a:xfrm>
                <a:off x="2232248" y="720081"/>
                <a:ext cx="1687851" cy="1368151"/>
              </a:xfrm>
              <a:custGeom>
                <a:avLst/>
                <a:gdLst>
                  <a:gd name="T0" fmla="*/ 0 w 1687851"/>
                  <a:gd name="T1" fmla="*/ 0 h 1495809"/>
                  <a:gd name="T2" fmla="*/ 1687851 w 1687851"/>
                  <a:gd name="T3" fmla="*/ 1495809 h 1495809"/>
                </a:gdLst>
                <a:ahLst/>
                <a:cxnLst/>
                <a:rect l="T0" t="T1" r="T2" b="T3"/>
                <a:pathLst>
                  <a:path w="1687851" h="1495809">
                    <a:moveTo>
                      <a:pt x="1260140" y="0"/>
                    </a:moveTo>
                    <a:cubicBezTo>
                      <a:pt x="1384383" y="0"/>
                      <a:pt x="1504426" y="16953"/>
                      <a:pt x="1617280" y="50241"/>
                    </a:cubicBezTo>
                    <a:lnTo>
                      <a:pt x="1687851" y="235599"/>
                    </a:lnTo>
                    <a:lnTo>
                      <a:pt x="1687851" y="1495809"/>
                    </a:lnTo>
                    <a:lnTo>
                      <a:pt x="44208" y="1495809"/>
                    </a:lnTo>
                    <a:cubicBezTo>
                      <a:pt x="14876" y="1397961"/>
                      <a:pt x="0" y="1294684"/>
                      <a:pt x="0" y="1188132"/>
                    </a:cubicBezTo>
                    <a:cubicBezTo>
                      <a:pt x="0" y="531945"/>
                      <a:pt x="564184" y="0"/>
                      <a:pt x="1260140" y="0"/>
                    </a:cubicBezTo>
                    <a:close/>
                  </a:path>
                </a:pathLst>
              </a:custGeom>
              <a:solidFill>
                <a:srgbClr val="FFFFFF">
                  <a:alpha val="39999"/>
                </a:srgbClr>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b="1" i="1">
                  <a:solidFill>
                    <a:srgbClr val="FFFFFF"/>
                  </a:solidFill>
                  <a:latin typeface="Calibri" pitchFamily="34" charset="0"/>
                  <a:sym typeface="微软雅黑" pitchFamily="34" charset="-122"/>
                </a:endParaRPr>
              </a:p>
            </p:txBody>
          </p:sp>
        </p:grpSp>
        <p:sp>
          <p:nvSpPr>
            <p:cNvPr id="20" name="TextBox 44"/>
            <p:cNvSpPr>
              <a:spLocks noChangeArrowheads="1"/>
            </p:cNvSpPr>
            <p:nvPr/>
          </p:nvSpPr>
          <p:spPr bwMode="auto">
            <a:xfrm flipH="1">
              <a:off x="3502989" y="4018069"/>
              <a:ext cx="10572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en-US" altLang="zh-CN" sz="3600" b="1" i="1" dirty="0">
                  <a:solidFill>
                    <a:srgbClr val="3F3F3F"/>
                  </a:solidFill>
                  <a:latin typeface="Arial Rounded MT Bold" pitchFamily="34" charset="0"/>
                  <a:ea typeface="微软雅黑" pitchFamily="34" charset="-122"/>
                  <a:sym typeface="Arial Rounded MT Bold" pitchFamily="34" charset="0"/>
                </a:rPr>
                <a:t>03</a:t>
              </a:r>
              <a:endParaRPr lang="zh-CN" altLang="en-US" sz="3600" b="1" i="1" dirty="0">
                <a:solidFill>
                  <a:srgbClr val="3F3F3F"/>
                </a:solidFill>
                <a:latin typeface="Arial Rounded MT Bold" pitchFamily="34" charset="0"/>
                <a:ea typeface="微软雅黑" pitchFamily="34" charset="-122"/>
                <a:sym typeface="Arial Rounded MT Bold" pitchFamily="34" charset="0"/>
              </a:endParaRPr>
            </a:p>
          </p:txBody>
        </p:sp>
        <p:sp>
          <p:nvSpPr>
            <p:cNvPr id="24" name="TextBox 34"/>
            <p:cNvSpPr>
              <a:spLocks noChangeArrowheads="1"/>
            </p:cNvSpPr>
            <p:nvPr/>
          </p:nvSpPr>
          <p:spPr bwMode="auto">
            <a:xfrm flipH="1">
              <a:off x="1516583" y="5020920"/>
              <a:ext cx="22309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2400" b="1" dirty="0" smtClean="0">
                  <a:solidFill>
                    <a:schemeClr val="bg1"/>
                  </a:solidFill>
                  <a:latin typeface="Arial Rounded MT Bold" pitchFamily="34" charset="0"/>
                  <a:ea typeface="微软雅黑" pitchFamily="34" charset="-122"/>
                  <a:sym typeface="Arial Rounded MT Bold" pitchFamily="34" charset="0"/>
                </a:rPr>
                <a:t>亮度校正</a:t>
              </a:r>
              <a:endParaRPr lang="zh-CN" altLang="en-US" sz="2400" b="1" dirty="0">
                <a:solidFill>
                  <a:schemeClr val="bg1"/>
                </a:solidFill>
                <a:latin typeface="Arial Rounded MT Bold" pitchFamily="34" charset="0"/>
                <a:ea typeface="微软雅黑" pitchFamily="34" charset="-122"/>
                <a:sym typeface="Arial Rounded MT Bold" pitchFamily="34" charset="0"/>
              </a:endParaRPr>
            </a:p>
          </p:txBody>
        </p:sp>
      </p:grpSp>
      <p:grpSp>
        <p:nvGrpSpPr>
          <p:cNvPr id="32" name="组合 31"/>
          <p:cNvGrpSpPr/>
          <p:nvPr/>
        </p:nvGrpSpPr>
        <p:grpSpPr>
          <a:xfrm>
            <a:off x="4747121" y="4012063"/>
            <a:ext cx="3838038" cy="2019300"/>
            <a:chOff x="4747121" y="4012063"/>
            <a:chExt cx="3838038" cy="2019300"/>
          </a:xfrm>
        </p:grpSpPr>
        <p:grpSp>
          <p:nvGrpSpPr>
            <p:cNvPr id="15" name="组合 41"/>
            <p:cNvGrpSpPr>
              <a:grpSpLocks/>
            </p:cNvGrpSpPr>
            <p:nvPr/>
          </p:nvGrpSpPr>
          <p:grpSpPr bwMode="auto">
            <a:xfrm flipH="1" flipV="1">
              <a:off x="4913272" y="4012063"/>
              <a:ext cx="3671887" cy="2019300"/>
              <a:chOff x="0" y="0"/>
              <a:chExt cx="4032448" cy="2215889"/>
            </a:xfrm>
          </p:grpSpPr>
          <p:pic>
            <p:nvPicPr>
              <p:cNvPr id="16" name="图片 4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0" y="0"/>
                <a:ext cx="4032448" cy="2215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椭圆 1"/>
              <p:cNvSpPr>
                <a:spLocks noChangeArrowheads="1"/>
              </p:cNvSpPr>
              <p:nvPr/>
            </p:nvSpPr>
            <p:spPr bwMode="auto">
              <a:xfrm>
                <a:off x="2232248" y="720081"/>
                <a:ext cx="1687851" cy="1368151"/>
              </a:xfrm>
              <a:custGeom>
                <a:avLst/>
                <a:gdLst>
                  <a:gd name="T0" fmla="*/ 0 w 1687851"/>
                  <a:gd name="T1" fmla="*/ 0 h 1495809"/>
                  <a:gd name="T2" fmla="*/ 1687851 w 1687851"/>
                  <a:gd name="T3" fmla="*/ 1495809 h 1495809"/>
                </a:gdLst>
                <a:ahLst/>
                <a:cxnLst/>
                <a:rect l="T0" t="T1" r="T2" b="T3"/>
                <a:pathLst>
                  <a:path w="1687851" h="1495809">
                    <a:moveTo>
                      <a:pt x="1260140" y="0"/>
                    </a:moveTo>
                    <a:cubicBezTo>
                      <a:pt x="1384383" y="0"/>
                      <a:pt x="1504426" y="16953"/>
                      <a:pt x="1617280" y="50241"/>
                    </a:cubicBezTo>
                    <a:lnTo>
                      <a:pt x="1687851" y="235599"/>
                    </a:lnTo>
                    <a:lnTo>
                      <a:pt x="1687851" y="1495809"/>
                    </a:lnTo>
                    <a:lnTo>
                      <a:pt x="44208" y="1495809"/>
                    </a:lnTo>
                    <a:cubicBezTo>
                      <a:pt x="14876" y="1397961"/>
                      <a:pt x="0" y="1294684"/>
                      <a:pt x="0" y="1188132"/>
                    </a:cubicBezTo>
                    <a:cubicBezTo>
                      <a:pt x="0" y="531945"/>
                      <a:pt x="564184" y="0"/>
                      <a:pt x="1260140" y="0"/>
                    </a:cubicBezTo>
                    <a:close/>
                  </a:path>
                </a:pathLst>
              </a:custGeom>
              <a:solidFill>
                <a:srgbClr val="FFFFFF">
                  <a:alpha val="39999"/>
                </a:srgbClr>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b="1" i="1">
                  <a:solidFill>
                    <a:srgbClr val="FFFFFF"/>
                  </a:solidFill>
                  <a:latin typeface="Calibri" pitchFamily="34" charset="0"/>
                  <a:sym typeface="微软雅黑" pitchFamily="34" charset="-122"/>
                </a:endParaRPr>
              </a:p>
            </p:txBody>
          </p:sp>
        </p:grpSp>
        <p:sp>
          <p:nvSpPr>
            <p:cNvPr id="21" name="TextBox 45"/>
            <p:cNvSpPr>
              <a:spLocks noChangeArrowheads="1"/>
            </p:cNvSpPr>
            <p:nvPr/>
          </p:nvSpPr>
          <p:spPr bwMode="auto">
            <a:xfrm flipH="1">
              <a:off x="4747121" y="4087919"/>
              <a:ext cx="10588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en-US" altLang="zh-CN" sz="3600" b="1" i="1" dirty="0">
                  <a:solidFill>
                    <a:srgbClr val="3F3F3F"/>
                  </a:solidFill>
                  <a:latin typeface="Arial Rounded MT Bold" pitchFamily="34" charset="0"/>
                  <a:ea typeface="微软雅黑" pitchFamily="34" charset="-122"/>
                  <a:sym typeface="Arial Rounded MT Bold" pitchFamily="34" charset="0"/>
                </a:rPr>
                <a:t>04</a:t>
              </a:r>
              <a:endParaRPr lang="zh-CN" altLang="en-US" sz="3600" b="1" i="1" dirty="0">
                <a:solidFill>
                  <a:srgbClr val="3F3F3F"/>
                </a:solidFill>
                <a:latin typeface="Arial Rounded MT Bold" pitchFamily="34" charset="0"/>
                <a:ea typeface="微软雅黑" pitchFamily="34" charset="-122"/>
                <a:sym typeface="Arial Rounded MT Bold" pitchFamily="34" charset="0"/>
              </a:endParaRPr>
            </a:p>
          </p:txBody>
        </p:sp>
        <p:sp>
          <p:nvSpPr>
            <p:cNvPr id="28" name="TextBox 34"/>
            <p:cNvSpPr>
              <a:spLocks noChangeArrowheads="1"/>
            </p:cNvSpPr>
            <p:nvPr/>
          </p:nvSpPr>
          <p:spPr bwMode="auto">
            <a:xfrm flipH="1">
              <a:off x="5681738" y="4794505"/>
              <a:ext cx="223097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2400" b="1" dirty="0" smtClean="0">
                  <a:solidFill>
                    <a:schemeClr val="bg1"/>
                  </a:solidFill>
                  <a:latin typeface="Arial Rounded MT Bold" pitchFamily="34" charset="0"/>
                  <a:ea typeface="微软雅黑" pitchFamily="34" charset="-122"/>
                  <a:sym typeface="Arial Rounded MT Bold" pitchFamily="34" charset="0"/>
                </a:rPr>
                <a:t>硬件平台搭建</a:t>
              </a:r>
              <a:endParaRPr lang="en-US" altLang="zh-CN" sz="2400" b="1" dirty="0" smtClean="0">
                <a:solidFill>
                  <a:schemeClr val="bg1"/>
                </a:solidFill>
                <a:latin typeface="Arial Rounded MT Bold" pitchFamily="34" charset="0"/>
                <a:ea typeface="微软雅黑" pitchFamily="34" charset="-122"/>
                <a:sym typeface="Arial Rounded MT Bold" pitchFamily="34" charset="0"/>
              </a:endParaRPr>
            </a:p>
            <a:p>
              <a:pPr algn="ctr" eaLnBrk="1" hangingPunct="1"/>
              <a:r>
                <a:rPr lang="zh-CN" altLang="en-US" sz="2400" b="1" dirty="0" smtClean="0">
                  <a:solidFill>
                    <a:schemeClr val="bg1"/>
                  </a:solidFill>
                  <a:latin typeface="Arial Rounded MT Bold" pitchFamily="34" charset="0"/>
                  <a:ea typeface="微软雅黑" pitchFamily="34" charset="-122"/>
                  <a:sym typeface="Arial Rounded MT Bold" pitchFamily="34" charset="0"/>
                </a:rPr>
                <a:t>软件程序编写</a:t>
              </a:r>
              <a:endParaRPr lang="zh-CN" altLang="en-US" sz="2400" b="1" dirty="0">
                <a:solidFill>
                  <a:schemeClr val="bg1"/>
                </a:solidFill>
                <a:latin typeface="Arial Rounded MT Bold" pitchFamily="34" charset="0"/>
                <a:ea typeface="微软雅黑" pitchFamily="34" charset="-122"/>
                <a:sym typeface="Arial Rounded MT Bold" pitchFamily="34" charset="0"/>
              </a:endParaRPr>
            </a:p>
          </p:txBody>
        </p:sp>
      </p:grpSp>
      <p:pic>
        <p:nvPicPr>
          <p:cNvPr id="3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4011160"/>
      </p:ext>
    </p:extLst>
  </p:cSld>
  <p:clrMapOvr>
    <a:masterClrMapping/>
  </p:clrMapOvr>
  <p:transition spd="med" advTm="1217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40" name="AutoShape 8"/>
          <p:cNvSpPr>
            <a:spLocks noChangeAspect="1" noChangeArrowheads="1" noTextEdit="1"/>
          </p:cNvSpPr>
          <p:nvPr/>
        </p:nvSpPr>
        <p:spPr bwMode="gray">
          <a:xfrm flipH="1">
            <a:off x="4868867" y="3252789"/>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Times New Roman" panose="02020603050405020304" pitchFamily="18" charset="0"/>
              <a:cs typeface="Times New Roman" panose="02020603050405020304" pitchFamily="18" charset="0"/>
            </a:endParaRPr>
          </a:p>
        </p:txBody>
      </p:sp>
      <p:sp>
        <p:nvSpPr>
          <p:cNvPr id="26" name="圆角矩形 25"/>
          <p:cNvSpPr/>
          <p:nvPr/>
        </p:nvSpPr>
        <p:spPr>
          <a:xfrm>
            <a:off x="467544" y="915628"/>
            <a:ext cx="2880320" cy="436105"/>
          </a:xfrm>
          <a:prstGeom prst="roundRect">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latin typeface="Times New Roman" panose="02020603050405020304" pitchFamily="18" charset="0"/>
                <a:ea typeface="楷体" panose="02010609060101010101" pitchFamily="49" charset="-122"/>
                <a:cs typeface="Times New Roman" panose="02020603050405020304" pitchFamily="18" charset="0"/>
              </a:rPr>
              <a:t>几何校正基本原理</a:t>
            </a:r>
            <a:endParaRPr lang="zh-CN" altLang="en-US" sz="2400" b="1"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3" name="矩形 2"/>
          <p:cNvSpPr/>
          <p:nvPr/>
        </p:nvSpPr>
        <p:spPr>
          <a:xfrm>
            <a:off x="2554710" y="1689046"/>
            <a:ext cx="4464496" cy="2088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pic>
        <p:nvPicPr>
          <p:cNvPr id="32" name="Picture 4" descr="C:\Users\zhangya\Desktop\答辩ppt\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90" y="4388778"/>
            <a:ext cx="1944217" cy="146410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5"/>
          <p:cNvGrpSpPr/>
          <p:nvPr/>
        </p:nvGrpSpPr>
        <p:grpSpPr>
          <a:xfrm>
            <a:off x="3293857" y="4941172"/>
            <a:ext cx="504056" cy="793919"/>
            <a:chOff x="3347864" y="5085184"/>
            <a:chExt cx="504056" cy="793919"/>
          </a:xfrm>
        </p:grpSpPr>
        <p:sp>
          <p:nvSpPr>
            <p:cNvPr id="4" name="矩形 3"/>
            <p:cNvSpPr/>
            <p:nvPr/>
          </p:nvSpPr>
          <p:spPr>
            <a:xfrm>
              <a:off x="3347864" y="5231031"/>
              <a:ext cx="504056" cy="64807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 name="矩形 4"/>
            <p:cNvSpPr/>
            <p:nvPr/>
          </p:nvSpPr>
          <p:spPr>
            <a:xfrm>
              <a:off x="3545885" y="5085184"/>
              <a:ext cx="153017" cy="14584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nvGrpSpPr>
          <p:cNvPr id="36" name="组合 35"/>
          <p:cNvGrpSpPr/>
          <p:nvPr/>
        </p:nvGrpSpPr>
        <p:grpSpPr>
          <a:xfrm>
            <a:off x="5674621" y="4941172"/>
            <a:ext cx="504056" cy="793919"/>
            <a:chOff x="3347864" y="5085184"/>
            <a:chExt cx="504056" cy="793919"/>
          </a:xfrm>
        </p:grpSpPr>
        <p:sp>
          <p:nvSpPr>
            <p:cNvPr id="37" name="矩形 36"/>
            <p:cNvSpPr/>
            <p:nvPr/>
          </p:nvSpPr>
          <p:spPr>
            <a:xfrm>
              <a:off x="3347864" y="5231031"/>
              <a:ext cx="504056" cy="64807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8" name="矩形 37"/>
            <p:cNvSpPr/>
            <p:nvPr/>
          </p:nvSpPr>
          <p:spPr>
            <a:xfrm>
              <a:off x="3545885" y="5085184"/>
              <a:ext cx="153017" cy="14584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cxnSp>
        <p:nvCxnSpPr>
          <p:cNvPr id="8" name="直接连接符 7"/>
          <p:cNvCxnSpPr>
            <a:endCxn id="5" idx="0"/>
          </p:cNvCxnSpPr>
          <p:nvPr/>
        </p:nvCxnSpPr>
        <p:spPr>
          <a:xfrm>
            <a:off x="2915817" y="3252791"/>
            <a:ext cx="652570" cy="168838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a:endCxn id="5" idx="0"/>
          </p:cNvCxnSpPr>
          <p:nvPr/>
        </p:nvCxnSpPr>
        <p:spPr>
          <a:xfrm>
            <a:off x="3159186" y="1718255"/>
            <a:ext cx="409207" cy="3222916"/>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a:endCxn id="5" idx="0"/>
          </p:cNvCxnSpPr>
          <p:nvPr/>
        </p:nvCxnSpPr>
        <p:spPr>
          <a:xfrm flipH="1">
            <a:off x="3568387" y="1819067"/>
            <a:ext cx="1546666" cy="3122104"/>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a:endCxn id="5" idx="0"/>
          </p:cNvCxnSpPr>
          <p:nvPr/>
        </p:nvCxnSpPr>
        <p:spPr>
          <a:xfrm flipH="1">
            <a:off x="3568387" y="3532647"/>
            <a:ext cx="1300476" cy="140852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pic>
        <p:nvPicPr>
          <p:cNvPr id="54" name="Picture 5" descr="C:\Users\zhangya\Desktop\答辩ppt\3-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3265" y="4371556"/>
            <a:ext cx="2038350" cy="1563688"/>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27" name="直接连接符 26"/>
          <p:cNvCxnSpPr/>
          <p:nvPr/>
        </p:nvCxnSpPr>
        <p:spPr>
          <a:xfrm>
            <a:off x="4639352" y="1823247"/>
            <a:ext cx="1309801" cy="31179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a:endCxn id="38" idx="0"/>
          </p:cNvCxnSpPr>
          <p:nvPr/>
        </p:nvCxnSpPr>
        <p:spPr>
          <a:xfrm flipH="1">
            <a:off x="5949157" y="1823247"/>
            <a:ext cx="587751" cy="31179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4599019" y="3380120"/>
            <a:ext cx="1370817" cy="158146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a:endCxn id="38" idx="0"/>
          </p:cNvCxnSpPr>
          <p:nvPr/>
        </p:nvCxnSpPr>
        <p:spPr>
          <a:xfrm flipH="1">
            <a:off x="5949157" y="3380116"/>
            <a:ext cx="587751" cy="156105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等腰三角形 43"/>
          <p:cNvSpPr/>
          <p:nvPr/>
        </p:nvSpPr>
        <p:spPr>
          <a:xfrm rot="10800000">
            <a:off x="4413058" y="5805267"/>
            <a:ext cx="455811" cy="504056"/>
          </a:xfrm>
          <a:prstGeom prst="triangle">
            <a:avLst/>
          </a:prstGeom>
          <a:solidFill>
            <a:srgbClr val="6A66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5" name="弦形 44"/>
          <p:cNvSpPr/>
          <p:nvPr/>
        </p:nvSpPr>
        <p:spPr>
          <a:xfrm rot="6663172">
            <a:off x="4558752" y="5696769"/>
            <a:ext cx="161200" cy="149972"/>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6" name="TextBox 45"/>
          <p:cNvSpPr txBox="1"/>
          <p:nvPr/>
        </p:nvSpPr>
        <p:spPr>
          <a:xfrm>
            <a:off x="4786964" y="6022367"/>
            <a:ext cx="1823391" cy="369332"/>
          </a:xfrm>
          <a:prstGeom prst="rect">
            <a:avLst/>
          </a:prstGeom>
          <a:noFill/>
        </p:spPr>
        <p:txBody>
          <a:bodyPr wrap="square" rtlCol="0">
            <a:spAutoFit/>
          </a:bodyPr>
          <a:lstStyle/>
          <a:p>
            <a:r>
              <a:rPr lang="zh-CN" altLang="en-US"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相机坐标系</a:t>
            </a:r>
            <a:r>
              <a:rPr lang="en-US" altLang="zh-CN"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a:t>
            </a:r>
            <a:r>
              <a:rPr lang="en-US" altLang="zh-CN" dirty="0" err="1"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u,v</a:t>
            </a:r>
            <a:r>
              <a:rPr lang="en-US" altLang="zh-CN"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a:t>
            </a:r>
            <a:endPar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47" name="TextBox 46"/>
          <p:cNvSpPr txBox="1"/>
          <p:nvPr/>
        </p:nvSpPr>
        <p:spPr>
          <a:xfrm>
            <a:off x="971600" y="6022367"/>
            <a:ext cx="2088232" cy="369332"/>
          </a:xfrm>
          <a:prstGeom prst="rect">
            <a:avLst/>
          </a:prstGeom>
          <a:noFill/>
        </p:spPr>
        <p:txBody>
          <a:bodyPr wrap="square" rtlCol="0">
            <a:spAutoFit/>
          </a:bodyPr>
          <a:lstStyle/>
          <a:p>
            <a:r>
              <a:rPr lang="zh-CN" altLang="en-US"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投影仪坐标系</a:t>
            </a:r>
            <a:r>
              <a:rPr lang="en-US" altLang="zh-CN"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a:t>
            </a:r>
            <a:r>
              <a:rPr lang="en-US" altLang="zh-CN" dirty="0" err="1"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x,y</a:t>
            </a:r>
            <a:r>
              <a:rPr lang="en-US" altLang="zh-CN"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a:t>
            </a:r>
            <a:endPar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73" name="TextBox 72"/>
          <p:cNvSpPr txBox="1"/>
          <p:nvPr/>
        </p:nvSpPr>
        <p:spPr>
          <a:xfrm>
            <a:off x="4025619" y="4116135"/>
            <a:ext cx="1944217" cy="646331"/>
          </a:xfrm>
          <a:prstGeom prst="rect">
            <a:avLst/>
          </a:prstGeom>
          <a:noFill/>
        </p:spPr>
        <p:txBody>
          <a:bodyPr wrap="square" rtlCol="0">
            <a:spAutoFit/>
          </a:bodyPr>
          <a:lstStyle/>
          <a:p>
            <a:r>
              <a:rPr lang="zh-CN" altLang="en-US"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屏幕坐标系</a:t>
            </a:r>
            <a:endParaRPr lang="en-US" altLang="zh-CN"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a:p>
            <a:r>
              <a:rPr lang="en-US" altLang="zh-CN"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dirty="0" err="1"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s,t</a:t>
            </a:r>
            <a:r>
              <a:rPr lang="en-US" altLang="zh-CN"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a:t>
            </a:r>
            <a:endPar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7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8" name="直接箭头连接符 57"/>
          <p:cNvCxnSpPr/>
          <p:nvPr/>
        </p:nvCxnSpPr>
        <p:spPr>
          <a:xfrm>
            <a:off x="4854354" y="4938659"/>
            <a:ext cx="844305" cy="935254"/>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85" name="直接箭头连接符 84"/>
          <p:cNvCxnSpPr/>
          <p:nvPr/>
        </p:nvCxnSpPr>
        <p:spPr>
          <a:xfrm flipH="1" flipV="1">
            <a:off x="3159180" y="6158634"/>
            <a:ext cx="1772860" cy="32266"/>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6" name="直接箭头连接符 55"/>
          <p:cNvCxnSpPr/>
          <p:nvPr/>
        </p:nvCxnSpPr>
        <p:spPr>
          <a:xfrm flipH="1">
            <a:off x="2890221" y="4941168"/>
            <a:ext cx="1112416" cy="99407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Rectangle 2"/>
          <p:cNvSpPr txBox="1">
            <a:spLocks noChangeArrowheads="1"/>
          </p:cNvSpPr>
          <p:nvPr/>
        </p:nvSpPr>
        <p:spPr bwMode="black">
          <a:xfrm>
            <a:off x="251526" y="70311"/>
            <a:ext cx="7888833" cy="84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第</a:t>
            </a:r>
            <a:r>
              <a:rPr lang="en-US" altLang="zh-CN" b="1" kern="0" dirty="0" smtClean="0">
                <a:latin typeface="Times New Roman" panose="02020603050405020304" pitchFamily="18" charset="0"/>
                <a:ea typeface="楷体" panose="02010609060101010101" pitchFamily="49" charset="-122"/>
                <a:cs typeface="Times New Roman" panose="02020603050405020304" pitchFamily="18" charset="0"/>
              </a:rPr>
              <a:t>2</a:t>
            </a:r>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章 基于特征点编码的平面几何校正</a:t>
            </a:r>
            <a:endParaRPr lang="en-US" altLang="zh-CN" b="1" kern="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7" name="矩形 6"/>
          <p:cNvSpPr/>
          <p:nvPr/>
        </p:nvSpPr>
        <p:spPr>
          <a:xfrm rot="391815">
            <a:off x="3024454" y="1823248"/>
            <a:ext cx="1937889" cy="1604411"/>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4599019" y="1823247"/>
            <a:ext cx="1937889" cy="1604411"/>
          </a:xfrm>
          <a:prstGeom prst="rect">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rot="19195647">
            <a:off x="2327831" y="4919356"/>
            <a:ext cx="1500182" cy="646331"/>
          </a:xfrm>
          <a:prstGeom prst="rect">
            <a:avLst/>
          </a:prstGeom>
        </p:spPr>
        <p:txBody>
          <a:bodyPr wrap="square">
            <a:spAutoFit/>
          </a:bodyPr>
          <a:lstStyle/>
          <a:p>
            <a:r>
              <a:rPr lang="zh-CN" altLang="en-US" dirty="0" smtClean="0">
                <a:latin typeface="Times New Roman" panose="02020603050405020304" pitchFamily="18" charset="0"/>
                <a:cs typeface="Times New Roman" panose="02020603050405020304" pitchFamily="18" charset="0"/>
              </a:rPr>
              <a:t/>
            </a:r>
            <a:br>
              <a:rPr lang="zh-CN" altLang="en-US" dirty="0" smtClean="0">
                <a:latin typeface="Times New Roman" panose="02020603050405020304" pitchFamily="18" charset="0"/>
                <a:cs typeface="Times New Roman" panose="02020603050405020304" pitchFamily="18" charset="0"/>
              </a:rPr>
            </a:b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Tm="55368">
        <p14:prism isContent="1"/>
      </p:transition>
    </mc:Choice>
    <mc:Fallback xmlns="">
      <p:transition spd="slow" advTm="55368">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502856" y="2161716"/>
            <a:ext cx="7938543" cy="830997"/>
          </a:xfrm>
          <a:prstGeom prst="rect">
            <a:avLst/>
          </a:prstGeom>
        </p:spPr>
        <p:txBody>
          <a:bodyPr wrap="square">
            <a:spAutoFit/>
          </a:bodyPr>
          <a:lstStyle/>
          <a:p>
            <a:r>
              <a:rPr lang="zh-CN" altLang="zh-CN" sz="24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投影仪坐标系与相机坐标系的映射关系</a:t>
            </a:r>
            <a:r>
              <a:rPr lang="zh-CN" altLang="zh-CN" sz="24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矩阵</a:t>
            </a:r>
            <a:r>
              <a:rPr lang="en-US" altLang="zh-CN" sz="24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a:t>
            </a:r>
            <a:r>
              <a:rPr lang="en-US" altLang="zh-CN" sz="24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F</a:t>
            </a:r>
            <a:r>
              <a:rPr lang="en-US" altLang="zh-CN" sz="2400" dirty="0" smtClean="0">
                <a:solidFill>
                  <a:srgbClr val="DDDDDD">
                    <a:lumMod val="10000"/>
                  </a:srgbClr>
                </a:solidFill>
                <a:latin typeface="Times New Roman" panose="02020603050405020304" pitchFamily="18" charset="0"/>
                <a:ea typeface="楷体" panose="02010609060101010101" pitchFamily="49" charset="-122"/>
                <a:cs typeface="Times New Roman" panose="02020603050405020304" pitchFamily="18" charset="0"/>
              </a:rPr>
              <a:t>(</a:t>
            </a:r>
            <a:r>
              <a:rPr lang="en-US" altLang="zh-CN" sz="2400" dirty="0" err="1" smtClean="0">
                <a:solidFill>
                  <a:srgbClr val="DDDDDD">
                    <a:lumMod val="10000"/>
                  </a:srgbClr>
                </a:solidFill>
                <a:latin typeface="Times New Roman" panose="02020603050405020304" pitchFamily="18" charset="0"/>
                <a:ea typeface="楷体" panose="02010609060101010101" pitchFamily="49" charset="-122"/>
                <a:cs typeface="Times New Roman" panose="02020603050405020304" pitchFamily="18" charset="0"/>
              </a:rPr>
              <a:t>u,v</a:t>
            </a:r>
            <a:r>
              <a:rPr lang="en-US" altLang="zh-CN" sz="2400" dirty="0" smtClean="0">
                <a:solidFill>
                  <a:srgbClr val="DDDDDD">
                    <a:lumMod val="10000"/>
                  </a:srgbClr>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sz="2400" dirty="0" err="1" smtClean="0">
                <a:solidFill>
                  <a:srgbClr val="DDDDDD">
                    <a:lumMod val="10000"/>
                  </a:srgbClr>
                </a:solidFill>
                <a:latin typeface="Times New Roman" panose="02020603050405020304" pitchFamily="18" charset="0"/>
                <a:ea typeface="楷体" panose="02010609060101010101" pitchFamily="49" charset="-122"/>
                <a:cs typeface="Times New Roman" panose="02020603050405020304" pitchFamily="18" charset="0"/>
              </a:rPr>
              <a:t>x,y</a:t>
            </a:r>
            <a:r>
              <a:rPr lang="en-US" altLang="zh-CN" sz="2400" dirty="0" smtClean="0">
                <a:solidFill>
                  <a:srgbClr val="DDDDDD">
                    <a:lumMod val="10000"/>
                  </a:srgbClr>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dirty="0">
                <a:solidFill>
                  <a:srgbClr val="23387D"/>
                </a:solidFill>
                <a:latin typeface="Times New Roman" panose="02020603050405020304" pitchFamily="18" charset="0"/>
                <a:cs typeface="Times New Roman" panose="02020603050405020304" pitchFamily="18" charset="0"/>
              </a:rPr>
              <a:t/>
            </a:r>
            <a:br>
              <a:rPr lang="zh-CN" altLang="en-US" sz="2400" dirty="0">
                <a:solidFill>
                  <a:srgbClr val="23387D"/>
                </a:solidFill>
                <a:latin typeface="Times New Roman" panose="02020603050405020304" pitchFamily="18" charset="0"/>
                <a:cs typeface="Times New Roman" panose="02020603050405020304" pitchFamily="18" charset="0"/>
              </a:rPr>
            </a:br>
            <a:endParaRPr lang="zh-CN" altLang="en-US" sz="24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angle 2"/>
          <p:cNvSpPr txBox="1">
            <a:spLocks noChangeArrowheads="1"/>
          </p:cNvSpPr>
          <p:nvPr/>
        </p:nvSpPr>
        <p:spPr bwMode="black">
          <a:xfrm>
            <a:off x="251526" y="70311"/>
            <a:ext cx="7888833" cy="84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第</a:t>
            </a:r>
            <a:r>
              <a:rPr lang="en-US" altLang="zh-CN" b="1" kern="0" dirty="0" smtClean="0">
                <a:latin typeface="Times New Roman" panose="02020603050405020304" pitchFamily="18" charset="0"/>
                <a:ea typeface="楷体" panose="02010609060101010101" pitchFamily="49" charset="-122"/>
                <a:cs typeface="Times New Roman" panose="02020603050405020304" pitchFamily="18" charset="0"/>
              </a:rPr>
              <a:t>2</a:t>
            </a:r>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章 基于特征点编码的平面几何校正</a:t>
            </a:r>
            <a:endParaRPr lang="en-US" altLang="zh-CN" b="1" kern="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30" name="圆角矩形 29"/>
          <p:cNvSpPr/>
          <p:nvPr/>
        </p:nvSpPr>
        <p:spPr>
          <a:xfrm>
            <a:off x="467544" y="915628"/>
            <a:ext cx="2880320" cy="436105"/>
          </a:xfrm>
          <a:prstGeom prst="roundRect">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latin typeface="Times New Roman" panose="02020603050405020304" pitchFamily="18" charset="0"/>
                <a:ea typeface="楷体" panose="02010609060101010101" pitchFamily="49" charset="-122"/>
                <a:cs typeface="Times New Roman" panose="02020603050405020304" pitchFamily="18" charset="0"/>
              </a:rPr>
              <a:t>几何校正基本原理</a:t>
            </a:r>
            <a:endParaRPr lang="zh-CN" altLang="en-US" sz="2400" b="1" dirty="0">
              <a:latin typeface="Times New Roman" panose="02020603050405020304" pitchFamily="18" charset="0"/>
              <a:ea typeface="楷体" panose="02010609060101010101" pitchFamily="49" charset="-122"/>
              <a:cs typeface="Times New Roman" panose="02020603050405020304" pitchFamily="18" charset="0"/>
            </a:endParaRPr>
          </a:p>
        </p:txBody>
      </p:sp>
      <p:grpSp>
        <p:nvGrpSpPr>
          <p:cNvPr id="2" name="组合 1"/>
          <p:cNvGrpSpPr/>
          <p:nvPr/>
        </p:nvGrpSpPr>
        <p:grpSpPr>
          <a:xfrm>
            <a:off x="585625" y="3324186"/>
            <a:ext cx="7698562" cy="1203612"/>
            <a:chOff x="585625" y="3324186"/>
            <a:chExt cx="7698562" cy="1203612"/>
          </a:xfrm>
        </p:grpSpPr>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5355" y="3861048"/>
              <a:ext cx="3245240"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85625" y="3324186"/>
              <a:ext cx="7698562" cy="461665"/>
            </a:xfrm>
            <a:prstGeom prst="rect">
              <a:avLst/>
            </a:prstGeom>
            <a:noFill/>
          </p:spPr>
          <p:txBody>
            <a:bodyPr wrap="square" rtlCol="0">
              <a:spAutoFit/>
            </a:bodyPr>
            <a:lstStyle/>
            <a:p>
              <a:r>
                <a:rPr lang="zh-CN" altLang="en-US" sz="24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投影幕坐标系与投影仪坐标系对应关系矩阵计算公式</a:t>
              </a:r>
              <a:r>
                <a:rPr lang="zh-CN" altLang="en-US"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a:t>
              </a:r>
              <a:endPar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4" name="矩形 3"/>
          <p:cNvSpPr/>
          <p:nvPr/>
        </p:nvSpPr>
        <p:spPr>
          <a:xfrm>
            <a:off x="467544" y="1556792"/>
            <a:ext cx="8160862" cy="738664"/>
          </a:xfrm>
          <a:prstGeom prst="rect">
            <a:avLst/>
          </a:prstGeom>
        </p:spPr>
        <p:txBody>
          <a:bodyPr wrap="square">
            <a:spAutoFit/>
          </a:bodyPr>
          <a:lstStyle/>
          <a:p>
            <a:r>
              <a:rPr lang="zh-CN" altLang="en-US" sz="24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投影幕</a:t>
            </a:r>
            <a:r>
              <a:rPr lang="zh-CN" altLang="en-US" sz="24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坐标系</a:t>
            </a:r>
            <a:r>
              <a:rPr lang="zh-CN" altLang="en-US" sz="24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与投影仪坐标系的映射关系</a:t>
            </a:r>
            <a:r>
              <a:rPr lang="zh-CN" altLang="en-US" sz="24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矩阵</a:t>
            </a:r>
            <a:r>
              <a:rPr lang="en-US" altLang="zh-CN" sz="24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:G</a:t>
            </a:r>
            <a:r>
              <a:rPr lang="en-US" altLang="zh-CN"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a:t>
            </a:r>
            <a:r>
              <a:rPr lang="en-US" altLang="zh-CN" sz="2000" dirty="0" err="1"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s,t</a:t>
            </a:r>
            <a:r>
              <a:rPr lang="en-US" altLang="zh-CN"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sz="2000" dirty="0" err="1"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x,y</a:t>
            </a:r>
            <a:r>
              <a:rPr lang="en-US" altLang="zh-CN"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
            </a:r>
            <a:br>
              <a:rPr lang="zh-CN" altLang="en-US" dirty="0">
                <a:latin typeface="Times New Roman" panose="02020603050405020304" pitchFamily="18" charset="0"/>
                <a:cs typeface="Times New Roman" panose="02020603050405020304" pitchFamily="18" charset="0"/>
              </a:rPr>
            </a:br>
            <a:endParaRPr lang="zh-CN" altLang="en-US" dirty="0">
              <a:latin typeface="Times New Roman" panose="02020603050405020304" pitchFamily="18" charset="0"/>
              <a:cs typeface="Times New Roman" panose="02020603050405020304" pitchFamily="18" charset="0"/>
            </a:endParaRPr>
          </a:p>
        </p:txBody>
      </p:sp>
      <p:sp>
        <p:nvSpPr>
          <p:cNvPr id="5" name="Rectangle 4"/>
          <p:cNvSpPr>
            <a:spLocks noChangeArrowheads="1"/>
          </p:cNvSpPr>
          <p:nvPr/>
        </p:nvSpPr>
        <p:spPr bwMode="auto">
          <a:xfrm>
            <a:off x="6"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latin typeface="Times New Roman" panose="02020603050405020304" pitchFamily="18" charset="0"/>
              <a:cs typeface="Times New Roman" panose="02020603050405020304" pitchFamily="18" charset="0"/>
            </a:endParaRPr>
          </a:p>
        </p:txBody>
      </p:sp>
      <p:sp>
        <p:nvSpPr>
          <p:cNvPr id="7" name="Rectangle 6"/>
          <p:cNvSpPr>
            <a:spLocks noChangeArrowheads="1"/>
          </p:cNvSpPr>
          <p:nvPr/>
        </p:nvSpPr>
        <p:spPr bwMode="auto">
          <a:xfrm>
            <a:off x="152403"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latin typeface="Times New Roman" panose="02020603050405020304" pitchFamily="18" charset="0"/>
              <a:cs typeface="Times New Roman" panose="02020603050405020304" pitchFamily="18" charset="0"/>
            </a:endParaRPr>
          </a:p>
        </p:txBody>
      </p:sp>
      <p:sp>
        <p:nvSpPr>
          <p:cNvPr id="9" name="矩形 8"/>
          <p:cNvSpPr/>
          <p:nvPr/>
        </p:nvSpPr>
        <p:spPr>
          <a:xfrm>
            <a:off x="502850" y="2724026"/>
            <a:ext cx="7419234" cy="830997"/>
          </a:xfrm>
          <a:prstGeom prst="rect">
            <a:avLst/>
          </a:prstGeom>
        </p:spPr>
        <p:txBody>
          <a:bodyPr wrap="square">
            <a:spAutoFit/>
          </a:bodyPr>
          <a:lstStyle/>
          <a:p>
            <a:r>
              <a:rPr lang="zh-CN" altLang="zh-CN" sz="24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相机坐标系和投影幕坐标系的映射关系</a:t>
            </a:r>
            <a:r>
              <a:rPr lang="zh-CN" altLang="zh-CN" sz="24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矩阵</a:t>
            </a:r>
            <a:r>
              <a:rPr lang="en-US" altLang="zh-CN" sz="24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a:t>
            </a:r>
            <a:r>
              <a:rPr lang="en-US" altLang="zh-CN" sz="24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H</a:t>
            </a:r>
            <a:r>
              <a:rPr lang="en-US" altLang="zh-CN" sz="2000" dirty="0" smtClean="0">
                <a:solidFill>
                  <a:srgbClr val="DDDDDD">
                    <a:lumMod val="10000"/>
                  </a:srgbClr>
                </a:solidFill>
                <a:latin typeface="Times New Roman" panose="02020603050405020304" pitchFamily="18" charset="0"/>
                <a:ea typeface="楷体" panose="02010609060101010101" pitchFamily="49" charset="-122"/>
                <a:cs typeface="Times New Roman" panose="02020603050405020304" pitchFamily="18" charset="0"/>
              </a:rPr>
              <a:t>(</a:t>
            </a:r>
            <a:r>
              <a:rPr lang="en-US" altLang="zh-CN" sz="2000" dirty="0" err="1" smtClean="0">
                <a:solidFill>
                  <a:srgbClr val="DDDDDD">
                    <a:lumMod val="10000"/>
                  </a:srgbClr>
                </a:solidFill>
                <a:latin typeface="Times New Roman" panose="02020603050405020304" pitchFamily="18" charset="0"/>
                <a:ea typeface="楷体" panose="02010609060101010101" pitchFamily="49" charset="-122"/>
                <a:cs typeface="Times New Roman" panose="02020603050405020304" pitchFamily="18" charset="0"/>
              </a:rPr>
              <a:t>s,t</a:t>
            </a:r>
            <a:r>
              <a:rPr lang="en-US" altLang="zh-CN" sz="2000" dirty="0">
                <a:solidFill>
                  <a:srgbClr val="DDDDDD">
                    <a:lumMod val="10000"/>
                  </a:srgbClr>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sz="2000" dirty="0" smtClean="0">
                <a:solidFill>
                  <a:srgbClr val="DDDDDD">
                    <a:lumMod val="10000"/>
                  </a:srgbClr>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sz="2000" dirty="0" err="1" smtClean="0">
                <a:solidFill>
                  <a:srgbClr val="DDDDDD">
                    <a:lumMod val="10000"/>
                  </a:srgbClr>
                </a:solidFill>
                <a:latin typeface="Times New Roman" panose="02020603050405020304" pitchFamily="18" charset="0"/>
                <a:ea typeface="楷体" panose="02010609060101010101" pitchFamily="49" charset="-122"/>
                <a:cs typeface="Times New Roman" panose="02020603050405020304" pitchFamily="18" charset="0"/>
              </a:rPr>
              <a:t>u,v</a:t>
            </a:r>
            <a:r>
              <a:rPr lang="en-US" altLang="zh-CN" sz="2000" dirty="0" smtClean="0">
                <a:solidFill>
                  <a:srgbClr val="DDDDDD">
                    <a:lumMod val="10000"/>
                  </a:srgbClr>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dirty="0">
                <a:solidFill>
                  <a:srgbClr val="23387D"/>
                </a:solidFill>
                <a:latin typeface="Times New Roman" panose="02020603050405020304" pitchFamily="18" charset="0"/>
                <a:cs typeface="Times New Roman" panose="02020603050405020304" pitchFamily="18" charset="0"/>
              </a:rPr>
              <a:t/>
            </a:r>
            <a:br>
              <a:rPr lang="zh-CN" altLang="en-US" dirty="0">
                <a:solidFill>
                  <a:srgbClr val="23387D"/>
                </a:solidFill>
                <a:latin typeface="Times New Roman" panose="02020603050405020304" pitchFamily="18" charset="0"/>
                <a:cs typeface="Times New Roman" panose="02020603050405020304" pitchFamily="18" charset="0"/>
              </a:rPr>
            </a:br>
            <a:endParaRPr lang="zh-CN" altLang="en-US" sz="24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cxnSp>
        <p:nvCxnSpPr>
          <p:cNvPr id="11" name="直接箭头连接符 10"/>
          <p:cNvCxnSpPr/>
          <p:nvPr/>
        </p:nvCxnSpPr>
        <p:spPr>
          <a:xfrm>
            <a:off x="7226142" y="2420888"/>
            <a:ext cx="284517" cy="0"/>
          </a:xfrm>
          <a:prstGeom prst="straightConnector1">
            <a:avLst/>
          </a:prstGeom>
          <a:ln w="12700">
            <a:solidFill>
              <a:schemeClr val="bg2">
                <a:lumMod val="1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p:nvPr/>
        </p:nvCxnSpPr>
        <p:spPr>
          <a:xfrm>
            <a:off x="7368400" y="1844824"/>
            <a:ext cx="227403" cy="0"/>
          </a:xfrm>
          <a:prstGeom prst="straightConnector1">
            <a:avLst/>
          </a:prstGeom>
          <a:ln w="12700">
            <a:solidFill>
              <a:schemeClr val="bg2">
                <a:lumMod val="1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p:nvPr/>
        </p:nvCxnSpPr>
        <p:spPr>
          <a:xfrm>
            <a:off x="7143507" y="3021931"/>
            <a:ext cx="284517" cy="0"/>
          </a:xfrm>
          <a:prstGeom prst="straightConnector1">
            <a:avLst/>
          </a:prstGeom>
          <a:ln w="12700">
            <a:solidFill>
              <a:schemeClr val="bg2">
                <a:lumMod val="10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22840" y="4914170"/>
            <a:ext cx="7698562" cy="954107"/>
          </a:xfrm>
          <a:prstGeom prst="rect">
            <a:avLst/>
          </a:prstGeom>
          <a:noFill/>
        </p:spPr>
        <p:txBody>
          <a:bodyPr wrap="square" rtlCol="0">
            <a:spAutoFit/>
          </a:bodyPr>
          <a:lstStyle/>
          <a:p>
            <a:pPr algn="just"/>
            <a:r>
              <a:rPr lang="zh-CN" altLang="en-US" sz="28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一般校正实施方法</a:t>
            </a:r>
            <a:r>
              <a:rPr lang="en-US" altLang="zh-CN" sz="28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28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输出图像像素坐标乘以</a:t>
            </a:r>
            <a:r>
              <a:rPr lang="en-US" altLang="zh-CN" sz="28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G</a:t>
            </a:r>
            <a:r>
              <a:rPr lang="zh-CN" altLang="en-US" sz="28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的逆矩阵进行校正。</a:t>
            </a:r>
            <a:endParaRPr lang="zh-CN" altLang="en-US" sz="28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23444">
        <p:fade/>
      </p:transition>
    </mc:Choice>
    <mc:Fallback xmlns="">
      <p:transition spd="med" advTm="2344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Freeform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1162" y="1556794"/>
            <a:ext cx="1103573" cy="1523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 name="Freeform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55326">
            <a:off x="2023941" y="3350327"/>
            <a:ext cx="1379200" cy="10554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Freeform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820186">
            <a:off x="5812796" y="3394512"/>
            <a:ext cx="1373879" cy="10554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9" name="Group 17"/>
          <p:cNvGrpSpPr>
            <a:grpSpLocks/>
          </p:cNvGrpSpPr>
          <p:nvPr/>
        </p:nvGrpSpPr>
        <p:grpSpPr bwMode="auto">
          <a:xfrm>
            <a:off x="548481" y="3350289"/>
            <a:ext cx="1872297" cy="1116224"/>
            <a:chOff x="0" y="0"/>
            <a:chExt cx="2150" cy="2169"/>
          </a:xfrm>
          <a:effectLst>
            <a:outerShdw blurRad="50800" dist="38100" dir="5400000" algn="t" rotWithShape="0">
              <a:prstClr val="black">
                <a:alpha val="40000"/>
              </a:prstClr>
            </a:outerShdw>
          </a:effectLst>
        </p:grpSpPr>
        <p:pic>
          <p:nvPicPr>
            <p:cNvPr id="13" name="圆角矩形 8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150" cy="2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Text Box 19"/>
            <p:cNvSpPr txBox="1">
              <a:spLocks noChangeArrowheads="1"/>
            </p:cNvSpPr>
            <p:nvPr/>
          </p:nvSpPr>
          <p:spPr bwMode="auto">
            <a:xfrm>
              <a:off x="341" y="794"/>
              <a:ext cx="1474" cy="4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ctr"/>
              <a:r>
                <a:rPr lang="en-US" altLang="zh-CN" sz="1600" b="1" dirty="0" smtClean="0">
                  <a:solidFill>
                    <a:srgbClr val="FFFFFF"/>
                  </a:solidFill>
                  <a:latin typeface="微软雅黑" pitchFamily="34" charset="-122"/>
                  <a:ea typeface="微软雅黑" pitchFamily="34" charset="-122"/>
                </a:rPr>
                <a:t>OpenGL</a:t>
              </a:r>
              <a:r>
                <a:rPr lang="zh-CN" altLang="en-US" sz="1600" b="1" dirty="0" smtClean="0">
                  <a:solidFill>
                    <a:srgbClr val="FFFFFF"/>
                  </a:solidFill>
                  <a:latin typeface="微软雅黑" pitchFamily="34" charset="-122"/>
                  <a:ea typeface="微软雅黑" pitchFamily="34" charset="-122"/>
                </a:rPr>
                <a:t>纹理贴图技术</a:t>
              </a:r>
              <a:endParaRPr lang="zh-CN" altLang="en-US" sz="1600" b="1" dirty="0">
                <a:solidFill>
                  <a:srgbClr val="FFFFFF"/>
                </a:solidFill>
                <a:latin typeface="微软雅黑" pitchFamily="34" charset="-122"/>
                <a:ea typeface="微软雅黑" pitchFamily="34" charset="-122"/>
              </a:endParaRPr>
            </a:p>
          </p:txBody>
        </p:sp>
      </p:grpSp>
      <p:grpSp>
        <p:nvGrpSpPr>
          <p:cNvPr id="10" name="Group 20"/>
          <p:cNvGrpSpPr>
            <a:grpSpLocks/>
          </p:cNvGrpSpPr>
          <p:nvPr/>
        </p:nvGrpSpPr>
        <p:grpSpPr bwMode="auto">
          <a:xfrm>
            <a:off x="6811192" y="4533717"/>
            <a:ext cx="2283287" cy="1116224"/>
            <a:chOff x="0" y="0"/>
            <a:chExt cx="2150" cy="2169"/>
          </a:xfrm>
          <a:effectLst>
            <a:outerShdw blurRad="50800" dist="38100" dir="5400000" algn="t" rotWithShape="0">
              <a:prstClr val="black">
                <a:alpha val="40000"/>
              </a:prstClr>
            </a:outerShdw>
          </a:effectLst>
        </p:grpSpPr>
        <p:pic>
          <p:nvPicPr>
            <p:cNvPr id="11" name="圆角矩形 8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150" cy="2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 Box 22"/>
            <p:cNvSpPr txBox="1">
              <a:spLocks noChangeArrowheads="1"/>
            </p:cNvSpPr>
            <p:nvPr/>
          </p:nvSpPr>
          <p:spPr bwMode="auto">
            <a:xfrm>
              <a:off x="341" y="794"/>
              <a:ext cx="1474" cy="4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ctr"/>
              <a:r>
                <a:rPr lang="zh-CN" altLang="en-US" sz="1600" b="1" dirty="0" smtClean="0">
                  <a:solidFill>
                    <a:srgbClr val="FFFFFF"/>
                  </a:solidFill>
                  <a:latin typeface="微软雅黑" pitchFamily="34" charset="-122"/>
                  <a:ea typeface="微软雅黑" pitchFamily="34" charset="-122"/>
                </a:rPr>
                <a:t>相机位置固定在最佳位置</a:t>
              </a:r>
              <a:endParaRPr lang="zh-CN" altLang="en-US" sz="1600" b="1" dirty="0">
                <a:solidFill>
                  <a:srgbClr val="FFFFFF"/>
                </a:solidFill>
                <a:latin typeface="微软雅黑" pitchFamily="34" charset="-122"/>
                <a:ea typeface="微软雅黑" pitchFamily="34" charset="-122"/>
              </a:endParaRPr>
            </a:p>
          </p:txBody>
        </p:sp>
      </p:grpSp>
      <p:grpSp>
        <p:nvGrpSpPr>
          <p:cNvPr id="4" name="组合 3"/>
          <p:cNvGrpSpPr/>
          <p:nvPr/>
        </p:nvGrpSpPr>
        <p:grpSpPr>
          <a:xfrm>
            <a:off x="3059833" y="2465349"/>
            <a:ext cx="3168355" cy="2710618"/>
            <a:chOff x="3112905" y="2089876"/>
            <a:chExt cx="3412445" cy="3525487"/>
          </a:xfrm>
        </p:grpSpPr>
        <p:pic>
          <p:nvPicPr>
            <p:cNvPr id="17" name="Oval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2905" y="2089876"/>
              <a:ext cx="3412445" cy="3525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3" name="组合 2"/>
            <p:cNvGrpSpPr/>
            <p:nvPr/>
          </p:nvGrpSpPr>
          <p:grpSpPr>
            <a:xfrm>
              <a:off x="3393156" y="2467697"/>
              <a:ext cx="2922742" cy="2769843"/>
              <a:chOff x="3393156" y="2467697"/>
              <a:chExt cx="2922742" cy="2769843"/>
            </a:xfrm>
          </p:grpSpPr>
          <p:grpSp>
            <p:nvGrpSpPr>
              <p:cNvPr id="2" name="组合 1"/>
              <p:cNvGrpSpPr/>
              <p:nvPr/>
            </p:nvGrpSpPr>
            <p:grpSpPr>
              <a:xfrm>
                <a:off x="3393156" y="2467697"/>
                <a:ext cx="2922742" cy="2769843"/>
                <a:chOff x="3647469" y="2913169"/>
                <a:chExt cx="2133609" cy="2151966"/>
              </a:xfrm>
            </p:grpSpPr>
            <p:pic>
              <p:nvPicPr>
                <p:cNvPr id="5" name="椭圆 4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7469" y="2913169"/>
                  <a:ext cx="2133609" cy="21519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 name="Group 6"/>
                <p:cNvGrpSpPr>
                  <a:grpSpLocks/>
                </p:cNvGrpSpPr>
                <p:nvPr/>
              </p:nvGrpSpPr>
              <p:grpSpPr bwMode="auto">
                <a:xfrm>
                  <a:off x="4058403" y="3284888"/>
                  <a:ext cx="1222382" cy="1321572"/>
                  <a:chOff x="-125081" y="-458740"/>
                  <a:chExt cx="1509341" cy="1631383"/>
                </a:xfrm>
              </p:grpSpPr>
              <p:pic>
                <p:nvPicPr>
                  <p:cNvPr id="21" name="椭圆 44"/>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5081" y="-458740"/>
                    <a:ext cx="1509341" cy="16313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 name="Text Box 8"/>
                  <p:cNvSpPr txBox="1">
                    <a:spLocks noChangeArrowheads="1"/>
                  </p:cNvSpPr>
                  <p:nvPr/>
                </p:nvSpPr>
                <p:spPr bwMode="auto">
                  <a:xfrm>
                    <a:off x="187246" y="197533"/>
                    <a:ext cx="820832" cy="820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lvl="2" algn="ctr">
                      <a:buClr>
                        <a:schemeClr val="hlink"/>
                      </a:buClr>
                      <a:buSzPct val="80000"/>
                    </a:pPr>
                    <a:endParaRPr lang="zh-CN" altLang="en-US">
                      <a:latin typeface="微软雅黑" pitchFamily="34" charset="-122"/>
                      <a:ea typeface="微软雅黑" pitchFamily="34" charset="-122"/>
                    </a:endParaRPr>
                  </a:p>
                </p:txBody>
              </p:sp>
            </p:grpSp>
          </p:grpSp>
          <p:sp>
            <p:nvSpPr>
              <p:cNvPr id="26" name="Text Box 17"/>
              <p:cNvSpPr txBox="1">
                <a:spLocks noChangeArrowheads="1"/>
              </p:cNvSpPr>
              <p:nvPr/>
            </p:nvSpPr>
            <p:spPr bwMode="auto">
              <a:xfrm>
                <a:off x="4123774" y="3558578"/>
                <a:ext cx="1339097" cy="822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ctr"/>
                <a:r>
                  <a:rPr lang="zh-CN" altLang="en-US" b="1" dirty="0" smtClean="0">
                    <a:solidFill>
                      <a:srgbClr val="FF0000"/>
                    </a:solidFill>
                    <a:latin typeface="微软雅黑" pitchFamily="34" charset="-122"/>
                    <a:ea typeface="微软雅黑" pitchFamily="34" charset="-122"/>
                  </a:rPr>
                  <a:t>简化的几何校正方法</a:t>
                </a:r>
                <a:endParaRPr lang="zh-CN" altLang="en-US" b="1" dirty="0">
                  <a:solidFill>
                    <a:srgbClr val="FF0000"/>
                  </a:solidFill>
                  <a:latin typeface="微软雅黑" pitchFamily="34" charset="-122"/>
                  <a:ea typeface="微软雅黑" pitchFamily="34" charset="-122"/>
                </a:endParaRPr>
              </a:p>
            </p:txBody>
          </p:sp>
        </p:grpSp>
      </p:grpSp>
      <p:grpSp>
        <p:nvGrpSpPr>
          <p:cNvPr id="7" name="组合 6"/>
          <p:cNvGrpSpPr/>
          <p:nvPr/>
        </p:nvGrpSpPr>
        <p:grpSpPr>
          <a:xfrm>
            <a:off x="3652380" y="793618"/>
            <a:ext cx="4838555" cy="1116224"/>
            <a:chOff x="3652374" y="793618"/>
            <a:chExt cx="4838555" cy="1116224"/>
          </a:xfrm>
        </p:grpSpPr>
        <p:grpSp>
          <p:nvGrpSpPr>
            <p:cNvPr id="8" name="Group 14"/>
            <p:cNvGrpSpPr>
              <a:grpSpLocks/>
            </p:cNvGrpSpPr>
            <p:nvPr/>
          </p:nvGrpSpPr>
          <p:grpSpPr bwMode="auto">
            <a:xfrm>
              <a:off x="3652374" y="793618"/>
              <a:ext cx="1981720" cy="1116224"/>
              <a:chOff x="0" y="0"/>
              <a:chExt cx="2150" cy="2169"/>
            </a:xfrm>
            <a:effectLst>
              <a:outerShdw blurRad="50800" dist="38100" dir="5400000" algn="t" rotWithShape="0">
                <a:prstClr val="black">
                  <a:alpha val="40000"/>
                </a:prstClr>
              </a:outerShdw>
            </a:effectLst>
          </p:grpSpPr>
          <p:pic>
            <p:nvPicPr>
              <p:cNvPr id="15" name="圆角矩形 8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150" cy="2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Text Box 16"/>
              <p:cNvSpPr txBox="1">
                <a:spLocks noChangeArrowheads="1"/>
              </p:cNvSpPr>
              <p:nvPr/>
            </p:nvSpPr>
            <p:spPr bwMode="auto">
              <a:xfrm>
                <a:off x="341" y="794"/>
                <a:ext cx="1474" cy="4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ctr"/>
                <a:r>
                  <a:rPr lang="zh-CN" altLang="en-US" sz="1600" b="1" dirty="0" smtClean="0">
                    <a:solidFill>
                      <a:srgbClr val="FFFFFF"/>
                    </a:solidFill>
                    <a:latin typeface="微软雅黑" pitchFamily="34" charset="-122"/>
                    <a:ea typeface="微软雅黑" pitchFamily="34" charset="-122"/>
                  </a:rPr>
                  <a:t>几何校正基本公式</a:t>
                </a:r>
                <a:endParaRPr lang="zh-CN" altLang="en-US" sz="1600" b="1" dirty="0">
                  <a:solidFill>
                    <a:srgbClr val="FFFFFF"/>
                  </a:solidFill>
                  <a:latin typeface="微软雅黑" pitchFamily="34" charset="-122"/>
                  <a:ea typeface="微软雅黑" pitchFamily="34" charset="-122"/>
                </a:endParaRPr>
              </a:p>
            </p:txBody>
          </p:sp>
        </p:grpSp>
        <p:pic>
          <p:nvPicPr>
            <p:cNvPr id="27"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1925" y="1018355"/>
              <a:ext cx="3009004"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 name="Rectangle 2"/>
          <p:cNvSpPr txBox="1">
            <a:spLocks noChangeArrowheads="1"/>
          </p:cNvSpPr>
          <p:nvPr/>
        </p:nvSpPr>
        <p:spPr bwMode="black">
          <a:xfrm>
            <a:off x="251526" y="70311"/>
            <a:ext cx="7888833" cy="84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b="1" kern="0" dirty="0" smtClean="0">
                <a:latin typeface="楷体" panose="02010609060101010101" pitchFamily="49" charset="-122"/>
                <a:ea typeface="楷体" panose="02010609060101010101" pitchFamily="49" charset="-122"/>
              </a:rPr>
              <a:t>第</a:t>
            </a:r>
            <a:r>
              <a:rPr lang="en-US" altLang="zh-CN" b="1" kern="0" dirty="0" smtClean="0">
                <a:latin typeface="Times New Roman" panose="02020603050405020304" pitchFamily="18" charset="0"/>
                <a:ea typeface="楷体" panose="02010609060101010101" pitchFamily="49" charset="-122"/>
                <a:cs typeface="Times New Roman" panose="02020603050405020304" pitchFamily="18" charset="0"/>
              </a:rPr>
              <a:t>2</a:t>
            </a:r>
            <a:r>
              <a:rPr lang="zh-CN" altLang="en-US" b="1" kern="0" dirty="0" smtClean="0">
                <a:latin typeface="楷体" panose="02010609060101010101" pitchFamily="49" charset="-122"/>
                <a:ea typeface="楷体" panose="02010609060101010101" pitchFamily="49" charset="-122"/>
              </a:rPr>
              <a:t>章 基于特征点编码的平面几何校正</a:t>
            </a:r>
            <a:endParaRPr lang="en-US" altLang="zh-CN" b="1" kern="0" dirty="0">
              <a:latin typeface="楷体" panose="02010609060101010101" pitchFamily="49" charset="-122"/>
              <a:ea typeface="楷体" panose="02010609060101010101" pitchFamily="49" charset="-122"/>
            </a:endParaRPr>
          </a:p>
        </p:txBody>
      </p:sp>
      <p:sp>
        <p:nvSpPr>
          <p:cNvPr id="25" name="圆角矩形 24"/>
          <p:cNvSpPr/>
          <p:nvPr/>
        </p:nvSpPr>
        <p:spPr>
          <a:xfrm>
            <a:off x="467544" y="915628"/>
            <a:ext cx="2880320" cy="436105"/>
          </a:xfrm>
          <a:prstGeom prst="roundRect">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latin typeface="楷体" panose="02010609060101010101" pitchFamily="49" charset="-122"/>
                <a:ea typeface="楷体" panose="02010609060101010101" pitchFamily="49" charset="-122"/>
              </a:rPr>
              <a:t>分段线性校正方法</a:t>
            </a:r>
            <a:endParaRPr lang="zh-CN" altLang="en-US" sz="2400" b="1" dirty="0">
              <a:latin typeface="楷体" panose="02010609060101010101" pitchFamily="49" charset="-122"/>
              <a:ea typeface="楷体" panose="02010609060101010101" pitchFamily="49" charset="-122"/>
            </a:endParaRPr>
          </a:p>
        </p:txBody>
      </p:sp>
      <p:pic>
        <p:nvPicPr>
          <p:cNvPr id="31" name="Freeform 6"/>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3900104">
            <a:off x="7686185" y="4373865"/>
            <a:ext cx="533290" cy="3197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3" name="组合 22"/>
          <p:cNvGrpSpPr/>
          <p:nvPr/>
        </p:nvGrpSpPr>
        <p:grpSpPr>
          <a:xfrm>
            <a:off x="6860719" y="3364137"/>
            <a:ext cx="2283287" cy="1116224"/>
            <a:chOff x="6732240" y="4129031"/>
            <a:chExt cx="2283287" cy="1116224"/>
          </a:xfrm>
        </p:grpSpPr>
        <p:pic>
          <p:nvPicPr>
            <p:cNvPr id="29" name="圆角矩形 8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2240" y="4129031"/>
              <a:ext cx="2283287" cy="1116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 name="Text Box 22"/>
            <p:cNvSpPr txBox="1">
              <a:spLocks noChangeArrowheads="1"/>
            </p:cNvSpPr>
            <p:nvPr/>
          </p:nvSpPr>
          <p:spPr bwMode="auto">
            <a:xfrm>
              <a:off x="7041668" y="4570323"/>
              <a:ext cx="1565379" cy="233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ctr"/>
              <a:r>
                <a:rPr lang="zh-CN" altLang="en-US" sz="1600" b="1" dirty="0" smtClean="0">
                  <a:solidFill>
                    <a:srgbClr val="FFFFFF"/>
                  </a:solidFill>
                  <a:latin typeface="微软雅黑" pitchFamily="34" charset="-122"/>
                  <a:ea typeface="微软雅黑" pitchFamily="34" charset="-122"/>
                </a:rPr>
                <a:t>省略</a:t>
              </a:r>
              <a:r>
                <a:rPr lang="en-US" altLang="zh-CN" sz="1600" b="1" dirty="0" smtClean="0">
                  <a:solidFill>
                    <a:srgbClr val="FFFFFF"/>
                  </a:solidFill>
                  <a:latin typeface="微软雅黑" pitchFamily="34" charset="-122"/>
                  <a:ea typeface="微软雅黑" pitchFamily="34" charset="-122"/>
                </a:rPr>
                <a:t>H</a:t>
              </a:r>
              <a:r>
                <a:rPr lang="zh-CN" altLang="en-US" sz="1600" b="1" dirty="0" smtClean="0">
                  <a:solidFill>
                    <a:srgbClr val="FFFFFF"/>
                  </a:solidFill>
                  <a:latin typeface="微软雅黑" pitchFamily="34" charset="-122"/>
                  <a:ea typeface="微软雅黑" pitchFamily="34" charset="-122"/>
                </a:rPr>
                <a:t>的求取</a:t>
              </a:r>
              <a:endParaRPr lang="zh-CN" altLang="en-US" sz="1600" b="1" dirty="0">
                <a:solidFill>
                  <a:srgbClr val="FFFFFF"/>
                </a:solidFill>
                <a:latin typeface="微软雅黑" pitchFamily="34" charset="-122"/>
                <a:ea typeface="微软雅黑" pitchFamily="34" charset="-122"/>
              </a:endParaRPr>
            </a:p>
          </p:txBody>
        </p:sp>
      </p:grpSp>
      <p:grpSp>
        <p:nvGrpSpPr>
          <p:cNvPr id="30" name="Group 17"/>
          <p:cNvGrpSpPr>
            <a:grpSpLocks/>
          </p:cNvGrpSpPr>
          <p:nvPr/>
        </p:nvGrpSpPr>
        <p:grpSpPr bwMode="auto">
          <a:xfrm>
            <a:off x="3625247" y="5522019"/>
            <a:ext cx="1872297" cy="1116224"/>
            <a:chOff x="0" y="0"/>
            <a:chExt cx="2150" cy="2169"/>
          </a:xfrm>
          <a:effectLst>
            <a:outerShdw blurRad="50800" dist="38100" dir="5400000" algn="t" rotWithShape="0">
              <a:prstClr val="black">
                <a:alpha val="40000"/>
              </a:prstClr>
            </a:outerShdw>
          </a:effectLst>
        </p:grpSpPr>
        <p:pic>
          <p:nvPicPr>
            <p:cNvPr id="33" name="圆角矩形 8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150" cy="2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 name="Text Box 19"/>
            <p:cNvSpPr txBox="1">
              <a:spLocks noChangeArrowheads="1"/>
            </p:cNvSpPr>
            <p:nvPr/>
          </p:nvSpPr>
          <p:spPr bwMode="auto">
            <a:xfrm>
              <a:off x="341" y="794"/>
              <a:ext cx="1474" cy="4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ctr"/>
              <a:r>
                <a:rPr lang="zh-CN" altLang="en-US" sz="1600" b="1" dirty="0" smtClean="0">
                  <a:solidFill>
                    <a:srgbClr val="FFFFFF"/>
                  </a:solidFill>
                  <a:latin typeface="微软雅黑" pitchFamily="34" charset="-122"/>
                  <a:ea typeface="微软雅黑" pitchFamily="34" charset="-122"/>
                </a:rPr>
                <a:t>分段线性校正方法</a:t>
              </a:r>
              <a:endParaRPr lang="zh-CN" altLang="en-US" sz="1600" b="1" dirty="0">
                <a:solidFill>
                  <a:srgbClr val="FFFFFF"/>
                </a:solidFill>
                <a:latin typeface="微软雅黑" pitchFamily="34" charset="-122"/>
                <a:ea typeface="微软雅黑" pitchFamily="34" charset="-122"/>
              </a:endParaRPr>
            </a:p>
          </p:txBody>
        </p:sp>
      </p:grpSp>
      <p:pic>
        <p:nvPicPr>
          <p:cNvPr id="35" name="Freeform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647811">
            <a:off x="3852936" y="4661932"/>
            <a:ext cx="1388540" cy="10280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252129631"/>
      </p:ext>
    </p:extLst>
  </p:cSld>
  <p:clrMapOvr>
    <a:masterClrMapping/>
  </p:clrMapOvr>
  <mc:AlternateContent xmlns:mc="http://schemas.openxmlformats.org/markup-compatibility/2006" xmlns:p14="http://schemas.microsoft.com/office/powerpoint/2010/main">
    <mc:Choice Requires="p14">
      <p:transition spd="med" p14:dur="700" advTm="54019">
        <p:fade/>
      </p:transition>
    </mc:Choice>
    <mc:Fallback xmlns="">
      <p:transition spd="med" advTm="5401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par>
                                <p:cTn id="39" presetID="10"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black">
          <a:xfrm>
            <a:off x="251526" y="70311"/>
            <a:ext cx="7888833" cy="84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b="1" kern="0" dirty="0">
                <a:latin typeface="Times New Roman" panose="02020603050405020304" pitchFamily="18" charset="0"/>
                <a:ea typeface="楷体" panose="02010609060101010101" pitchFamily="49" charset="-122"/>
                <a:cs typeface="Times New Roman" panose="02020603050405020304" pitchFamily="18" charset="0"/>
              </a:rPr>
              <a:t>第</a:t>
            </a:r>
            <a:r>
              <a:rPr lang="en-US" altLang="zh-CN" b="1" kern="0" dirty="0">
                <a:latin typeface="Times New Roman" panose="02020603050405020304" pitchFamily="18" charset="0"/>
                <a:ea typeface="楷体" panose="02010609060101010101" pitchFamily="49" charset="-122"/>
                <a:cs typeface="Times New Roman" panose="02020603050405020304" pitchFamily="18" charset="0"/>
              </a:rPr>
              <a:t>2</a:t>
            </a:r>
            <a:r>
              <a:rPr lang="zh-CN" altLang="en-US" b="1" kern="0" dirty="0">
                <a:latin typeface="Times New Roman" panose="02020603050405020304" pitchFamily="18" charset="0"/>
                <a:ea typeface="楷体" panose="02010609060101010101" pitchFamily="49" charset="-122"/>
                <a:cs typeface="Times New Roman" panose="02020603050405020304" pitchFamily="18" charset="0"/>
              </a:rPr>
              <a:t>章 基于特征点编码的平面几何校正</a:t>
            </a:r>
            <a:endParaRPr lang="en-US" altLang="zh-CN" b="1" kern="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6" name="圆角矩形 5"/>
          <p:cNvSpPr/>
          <p:nvPr/>
        </p:nvSpPr>
        <p:spPr>
          <a:xfrm>
            <a:off x="467544" y="915628"/>
            <a:ext cx="2880320" cy="436105"/>
          </a:xfrm>
          <a:prstGeom prst="roundRect">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分段线性校正方法</a:t>
            </a:r>
            <a:endParaRPr lang="zh-CN" altLang="en-US" sz="2400" b="1" dirty="0">
              <a:solidFill>
                <a:schemeClr val="bg1"/>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7" name="TextBox 6"/>
          <p:cNvSpPr txBox="1"/>
          <p:nvPr/>
        </p:nvSpPr>
        <p:spPr>
          <a:xfrm>
            <a:off x="615362" y="1412297"/>
            <a:ext cx="6309366" cy="461665"/>
          </a:xfrm>
          <a:prstGeom prst="rect">
            <a:avLst/>
          </a:prstGeom>
          <a:noFill/>
        </p:spPr>
        <p:txBody>
          <a:bodyPr wrap="square" rtlCol="0">
            <a:spAutoFit/>
          </a:bodyPr>
          <a:lstStyle/>
          <a:p>
            <a:r>
              <a:rPr lang="zh-CN" altLang="en-US" sz="2400" b="1" kern="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应用</a:t>
            </a:r>
            <a:r>
              <a:rPr lang="en-US" altLang="zh-CN" sz="2400" b="1" kern="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OpenGL</a:t>
            </a:r>
            <a:r>
              <a:rPr lang="zh-CN" altLang="en-US" sz="2400" b="1" kern="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的分段线性校正方法特点：</a:t>
            </a:r>
          </a:p>
        </p:txBody>
      </p:sp>
      <p:grpSp>
        <p:nvGrpSpPr>
          <p:cNvPr id="2" name="组合 1"/>
          <p:cNvGrpSpPr/>
          <p:nvPr/>
        </p:nvGrpSpPr>
        <p:grpSpPr>
          <a:xfrm>
            <a:off x="1197491" y="2137570"/>
            <a:ext cx="6372827" cy="1152128"/>
            <a:chOff x="620539" y="5763842"/>
            <a:chExt cx="5454650" cy="935038"/>
          </a:xfrm>
        </p:grpSpPr>
        <p:grpSp>
          <p:nvGrpSpPr>
            <p:cNvPr id="51" name="组合 50"/>
            <p:cNvGrpSpPr/>
            <p:nvPr/>
          </p:nvGrpSpPr>
          <p:grpSpPr>
            <a:xfrm>
              <a:off x="620539" y="5763842"/>
              <a:ext cx="5454650" cy="935038"/>
              <a:chOff x="2027238" y="2133600"/>
              <a:chExt cx="5454650" cy="935038"/>
            </a:xfrm>
          </p:grpSpPr>
          <p:grpSp>
            <p:nvGrpSpPr>
              <p:cNvPr id="52" name="组合 54"/>
              <p:cNvGrpSpPr>
                <a:grpSpLocks/>
              </p:cNvGrpSpPr>
              <p:nvPr/>
            </p:nvGrpSpPr>
            <p:grpSpPr bwMode="auto">
              <a:xfrm>
                <a:off x="7158038" y="2438400"/>
                <a:ext cx="323850" cy="323850"/>
                <a:chOff x="0" y="0"/>
                <a:chExt cx="1152128" cy="1152128"/>
              </a:xfrm>
            </p:grpSpPr>
            <p:sp>
              <p:nvSpPr>
                <p:cNvPr id="81" name="椭圆 55"/>
                <p:cNvSpPr>
                  <a:spLocks noChangeArrowheads="1"/>
                </p:cNvSpPr>
                <p:nvPr/>
              </p:nvSpPr>
              <p:spPr bwMode="auto">
                <a:xfrm>
                  <a:off x="0" y="0"/>
                  <a:ext cx="1152128" cy="1152128"/>
                </a:xfrm>
                <a:prstGeom prst="ellipse">
                  <a:avLst/>
                </a:prstGeom>
                <a:gradFill rotWithShape="1">
                  <a:gsLst>
                    <a:gs pos="0">
                      <a:srgbClr val="00416F"/>
                    </a:gs>
                    <a:gs pos="50000">
                      <a:srgbClr val="005DA0"/>
                    </a:gs>
                    <a:gs pos="100000">
                      <a:srgbClr val="0070C0"/>
                    </a:gs>
                  </a:gsLst>
                  <a:path path="rect">
                    <a:fillToRect l="50000" t="50000" r="50000" b="50000"/>
                  </a:path>
                </a:gra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b="1" i="1">
                    <a:solidFill>
                      <a:srgbClr val="FFFFFF"/>
                    </a:solidFill>
                    <a:latin typeface="Calibri" pitchFamily="34" charset="0"/>
                    <a:sym typeface="微软雅黑" pitchFamily="34" charset="-122"/>
                  </a:endParaRPr>
                </a:p>
              </p:txBody>
            </p:sp>
            <p:sp>
              <p:nvSpPr>
                <p:cNvPr id="84" name="椭圆 56"/>
                <p:cNvSpPr>
                  <a:spLocks noChangeArrowheads="1"/>
                </p:cNvSpPr>
                <p:nvPr/>
              </p:nvSpPr>
              <p:spPr bwMode="auto">
                <a:xfrm>
                  <a:off x="288032" y="288032"/>
                  <a:ext cx="576064" cy="576064"/>
                </a:xfrm>
                <a:prstGeom prst="ellipse">
                  <a:avLst/>
                </a:prstGeom>
                <a:solidFill>
                  <a:srgbClr val="FFFFFF"/>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b="1" i="1">
                    <a:solidFill>
                      <a:srgbClr val="FFFFFF"/>
                    </a:solidFill>
                    <a:latin typeface="Calibri" pitchFamily="34" charset="0"/>
                    <a:sym typeface="微软雅黑" pitchFamily="34" charset="-122"/>
                  </a:endParaRPr>
                </a:p>
              </p:txBody>
            </p:sp>
          </p:grpSp>
          <p:sp>
            <p:nvSpPr>
              <p:cNvPr id="53" name="圆角矩形 57"/>
              <p:cNvSpPr>
                <a:spLocks noChangeArrowheads="1"/>
              </p:cNvSpPr>
              <p:nvPr/>
            </p:nvSpPr>
            <p:spPr bwMode="auto">
              <a:xfrm>
                <a:off x="2027238" y="2133600"/>
                <a:ext cx="5202237" cy="935038"/>
              </a:xfrm>
              <a:prstGeom prst="roundRect">
                <a:avLst>
                  <a:gd name="adj" fmla="val 16667"/>
                </a:avLst>
              </a:prstGeom>
              <a:solidFill>
                <a:srgbClr val="0070C0"/>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b="1" i="1">
                  <a:solidFill>
                    <a:srgbClr val="FFFFFF"/>
                  </a:solidFill>
                  <a:latin typeface="Calibri" pitchFamily="34" charset="0"/>
                  <a:sym typeface="微软雅黑" pitchFamily="34" charset="-122"/>
                </a:endParaRPr>
              </a:p>
            </p:txBody>
          </p:sp>
          <p:sp>
            <p:nvSpPr>
              <p:cNvPr id="54" name="圆角矩形 58"/>
              <p:cNvSpPr>
                <a:spLocks noChangeArrowheads="1"/>
              </p:cNvSpPr>
              <p:nvPr/>
            </p:nvSpPr>
            <p:spPr bwMode="auto">
              <a:xfrm>
                <a:off x="2128231" y="2226115"/>
                <a:ext cx="5019675" cy="719138"/>
              </a:xfrm>
              <a:prstGeom prst="roundRect">
                <a:avLst>
                  <a:gd name="adj" fmla="val 16667"/>
                </a:avLst>
              </a:prstGeom>
              <a:gradFill rotWithShape="1">
                <a:gsLst>
                  <a:gs pos="0">
                    <a:srgbClr val="008BFE"/>
                  </a:gs>
                  <a:gs pos="100000">
                    <a:srgbClr val="005799"/>
                  </a:gs>
                </a:gsLst>
                <a:path path="rect">
                  <a:fillToRect l="50000" t="50000" r="50000" b="50000"/>
                </a:path>
              </a:gradFill>
              <a:ln w="28575" cap="flat" cmpd="sng">
                <a:solidFill>
                  <a:srgbClr val="61BBFF"/>
                </a:solidFill>
                <a:bevel/>
                <a:headEnd/>
                <a:tailEnd/>
              </a:ln>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b="1" i="1">
                  <a:solidFill>
                    <a:srgbClr val="FFFFFF"/>
                  </a:solidFill>
                  <a:latin typeface="Calibri" pitchFamily="34" charset="0"/>
                  <a:sym typeface="微软雅黑" pitchFamily="34" charset="-122"/>
                </a:endParaRPr>
              </a:p>
            </p:txBody>
          </p:sp>
          <p:grpSp>
            <p:nvGrpSpPr>
              <p:cNvPr id="60" name="组合 60"/>
              <p:cNvGrpSpPr>
                <a:grpSpLocks/>
              </p:cNvGrpSpPr>
              <p:nvPr/>
            </p:nvGrpSpPr>
            <p:grpSpPr bwMode="auto">
              <a:xfrm>
                <a:off x="3127375" y="2276475"/>
                <a:ext cx="293688" cy="646113"/>
                <a:chOff x="0" y="0"/>
                <a:chExt cx="345297" cy="532031"/>
              </a:xfrm>
            </p:grpSpPr>
            <p:sp>
              <p:nvSpPr>
                <p:cNvPr id="76" name="等腰三角形 61"/>
                <p:cNvSpPr>
                  <a:spLocks noChangeArrowheads="1"/>
                </p:cNvSpPr>
                <p:nvPr/>
              </p:nvSpPr>
              <p:spPr bwMode="auto">
                <a:xfrm rot="16200000">
                  <a:off x="-103998" y="103997"/>
                  <a:ext cx="532031" cy="324038"/>
                </a:xfrm>
                <a:prstGeom prst="triangle">
                  <a:avLst>
                    <a:gd name="adj" fmla="val 50000"/>
                  </a:avLst>
                </a:prstGeom>
                <a:solidFill>
                  <a:srgbClr val="FFFFFF"/>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b="1" i="1">
                    <a:solidFill>
                      <a:srgbClr val="FFFFFF"/>
                    </a:solidFill>
                    <a:latin typeface="Calibri" pitchFamily="34" charset="0"/>
                    <a:sym typeface="微软雅黑" pitchFamily="34" charset="-122"/>
                  </a:endParaRPr>
                </a:p>
              </p:txBody>
            </p:sp>
            <p:sp>
              <p:nvSpPr>
                <p:cNvPr id="80" name="等腰三角形 62"/>
                <p:cNvSpPr>
                  <a:spLocks noChangeArrowheads="1"/>
                </p:cNvSpPr>
                <p:nvPr/>
              </p:nvSpPr>
              <p:spPr bwMode="auto">
                <a:xfrm rot="16200000">
                  <a:off x="-82739" y="103997"/>
                  <a:ext cx="532031" cy="324038"/>
                </a:xfrm>
                <a:prstGeom prst="triangle">
                  <a:avLst>
                    <a:gd name="adj" fmla="val 50000"/>
                  </a:avLst>
                </a:prstGeom>
                <a:gradFill rotWithShape="1">
                  <a:gsLst>
                    <a:gs pos="0">
                      <a:srgbClr val="005799"/>
                    </a:gs>
                    <a:gs pos="50000">
                      <a:srgbClr val="007EDB"/>
                    </a:gs>
                    <a:gs pos="100000">
                      <a:srgbClr val="0996FF"/>
                    </a:gs>
                  </a:gsLst>
                  <a:lin ang="13500000" scaled="1"/>
                </a:gra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b="1" i="1">
                    <a:solidFill>
                      <a:srgbClr val="FFFFFF"/>
                    </a:solidFill>
                    <a:latin typeface="Calibri" pitchFamily="34" charset="0"/>
                    <a:sym typeface="微软雅黑" pitchFamily="34" charset="-122"/>
                  </a:endParaRPr>
                </a:p>
              </p:txBody>
            </p:sp>
          </p:grpSp>
          <p:sp>
            <p:nvSpPr>
              <p:cNvPr id="68" name="TextBox 63"/>
              <p:cNvSpPr>
                <a:spLocks noChangeArrowheads="1"/>
              </p:cNvSpPr>
              <p:nvPr/>
            </p:nvSpPr>
            <p:spPr bwMode="auto">
              <a:xfrm>
                <a:off x="2080304" y="2427522"/>
                <a:ext cx="1092200" cy="514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lnSpc>
                    <a:spcPct val="80000"/>
                  </a:lnSpc>
                </a:pPr>
                <a:r>
                  <a:rPr lang="en-US" altLang="zh-CN" sz="4400" b="1" i="1" dirty="0">
                    <a:solidFill>
                      <a:srgbClr val="FFFFFF"/>
                    </a:solidFill>
                    <a:latin typeface="Adidas Unity" pitchFamily="2" charset="0"/>
                    <a:ea typeface="微软雅黑" pitchFamily="34" charset="-122"/>
                    <a:sym typeface="Times New Roman" pitchFamily="18" charset="0"/>
                  </a:rPr>
                  <a:t>01</a:t>
                </a:r>
                <a:endParaRPr lang="zh-CN" altLang="en-US" sz="4400" b="1" i="1" dirty="0">
                  <a:solidFill>
                    <a:srgbClr val="FFFFFF"/>
                  </a:solidFill>
                  <a:latin typeface="Adidas Unity" pitchFamily="2" charset="0"/>
                  <a:ea typeface="微软雅黑" pitchFamily="34" charset="-122"/>
                  <a:sym typeface="Times New Roman" pitchFamily="18" charset="0"/>
                </a:endParaRPr>
              </a:p>
            </p:txBody>
          </p:sp>
        </p:grpSp>
        <p:sp>
          <p:nvSpPr>
            <p:cNvPr id="85" name="TextBox 84"/>
            <p:cNvSpPr txBox="1"/>
            <p:nvPr/>
          </p:nvSpPr>
          <p:spPr>
            <a:xfrm>
              <a:off x="1944476" y="5806328"/>
              <a:ext cx="3574868" cy="724373"/>
            </a:xfrm>
            <a:prstGeom prst="rect">
              <a:avLst/>
            </a:prstGeom>
            <a:noFill/>
          </p:spPr>
          <p:txBody>
            <a:bodyPr wrap="square" rtlCol="0">
              <a:spAutoFit/>
            </a:bodyPr>
            <a:lstStyle/>
            <a:p>
              <a:pPr marL="0" marR="0" lvl="0" indent="0" defTabSz="914400" eaLnBrk="1" latinLnBrk="0" hangingPunct="1">
                <a:lnSpc>
                  <a:spcPct val="130000"/>
                </a:lnSpc>
                <a:buClrTx/>
                <a:buSzTx/>
                <a:buFontTx/>
                <a:buNone/>
                <a:tabLst/>
                <a:defRPr/>
              </a:pPr>
              <a:r>
                <a:rPr lang="zh-CN" altLang="en-US" sz="2000" b="1" kern="0"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省略</a:t>
              </a:r>
              <a:r>
                <a:rPr lang="zh-CN" altLang="en-US" sz="2000" b="1" kern="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相机与屏幕对应关系</a:t>
              </a:r>
              <a:r>
                <a:rPr lang="en-US" altLang="zh-CN" sz="2000" b="1" kern="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H</a:t>
              </a:r>
              <a:r>
                <a:rPr lang="zh-CN" altLang="en-US" sz="2000" b="1" kern="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的求</a:t>
              </a:r>
              <a:r>
                <a:rPr lang="zh-CN" altLang="en-US" sz="2000" b="1" kern="0"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取</a:t>
              </a:r>
              <a:r>
                <a:rPr lang="en-US" altLang="zh-CN" sz="2000" b="1" kern="0"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2000" b="1" kern="0"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对基本公式进行简化</a:t>
              </a:r>
              <a:endParaRPr lang="en-US" altLang="zh-CN" sz="2000" b="1" kern="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endParaRPr>
            </a:p>
          </p:txBody>
        </p:sp>
      </p:grpSp>
      <p:grpSp>
        <p:nvGrpSpPr>
          <p:cNvPr id="86" name="组合 85"/>
          <p:cNvGrpSpPr/>
          <p:nvPr/>
        </p:nvGrpSpPr>
        <p:grpSpPr>
          <a:xfrm>
            <a:off x="1069366" y="3587139"/>
            <a:ext cx="6542829" cy="1757150"/>
            <a:chOff x="620539" y="5763842"/>
            <a:chExt cx="5454650" cy="1159603"/>
          </a:xfrm>
        </p:grpSpPr>
        <p:grpSp>
          <p:nvGrpSpPr>
            <p:cNvPr id="87" name="组合 86"/>
            <p:cNvGrpSpPr/>
            <p:nvPr/>
          </p:nvGrpSpPr>
          <p:grpSpPr>
            <a:xfrm>
              <a:off x="620539" y="5763842"/>
              <a:ext cx="5454650" cy="935038"/>
              <a:chOff x="2027238" y="2133600"/>
              <a:chExt cx="5454650" cy="935038"/>
            </a:xfrm>
          </p:grpSpPr>
          <p:grpSp>
            <p:nvGrpSpPr>
              <p:cNvPr id="89" name="组合 54"/>
              <p:cNvGrpSpPr>
                <a:grpSpLocks/>
              </p:cNvGrpSpPr>
              <p:nvPr/>
            </p:nvGrpSpPr>
            <p:grpSpPr bwMode="auto">
              <a:xfrm>
                <a:off x="7158038" y="2438400"/>
                <a:ext cx="323850" cy="323850"/>
                <a:chOff x="0" y="0"/>
                <a:chExt cx="1152128" cy="1152128"/>
              </a:xfrm>
            </p:grpSpPr>
            <p:sp>
              <p:nvSpPr>
                <p:cNvPr id="96" name="椭圆 55"/>
                <p:cNvSpPr>
                  <a:spLocks noChangeArrowheads="1"/>
                </p:cNvSpPr>
                <p:nvPr/>
              </p:nvSpPr>
              <p:spPr bwMode="auto">
                <a:xfrm>
                  <a:off x="0" y="0"/>
                  <a:ext cx="1152128" cy="1152128"/>
                </a:xfrm>
                <a:prstGeom prst="ellipse">
                  <a:avLst/>
                </a:prstGeom>
                <a:gradFill rotWithShape="1">
                  <a:gsLst>
                    <a:gs pos="0">
                      <a:srgbClr val="00416F"/>
                    </a:gs>
                    <a:gs pos="50000">
                      <a:srgbClr val="005DA0"/>
                    </a:gs>
                    <a:gs pos="100000">
                      <a:srgbClr val="0070C0"/>
                    </a:gs>
                  </a:gsLst>
                  <a:path path="rect">
                    <a:fillToRect l="50000" t="50000" r="50000" b="50000"/>
                  </a:path>
                </a:gra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b="1" i="1">
                    <a:solidFill>
                      <a:srgbClr val="FFFFFF"/>
                    </a:solidFill>
                    <a:latin typeface="Calibri" pitchFamily="34" charset="0"/>
                    <a:sym typeface="微软雅黑" pitchFamily="34" charset="-122"/>
                  </a:endParaRPr>
                </a:p>
              </p:txBody>
            </p:sp>
            <p:sp>
              <p:nvSpPr>
                <p:cNvPr id="97" name="椭圆 56"/>
                <p:cNvSpPr>
                  <a:spLocks noChangeArrowheads="1"/>
                </p:cNvSpPr>
                <p:nvPr/>
              </p:nvSpPr>
              <p:spPr bwMode="auto">
                <a:xfrm>
                  <a:off x="288032" y="288032"/>
                  <a:ext cx="576064" cy="576064"/>
                </a:xfrm>
                <a:prstGeom prst="ellipse">
                  <a:avLst/>
                </a:prstGeom>
                <a:solidFill>
                  <a:srgbClr val="FFFFFF"/>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b="1" i="1">
                    <a:solidFill>
                      <a:srgbClr val="FFFFFF"/>
                    </a:solidFill>
                    <a:latin typeface="Calibri" pitchFamily="34" charset="0"/>
                    <a:sym typeface="微软雅黑" pitchFamily="34" charset="-122"/>
                  </a:endParaRPr>
                </a:p>
              </p:txBody>
            </p:sp>
          </p:grpSp>
          <p:sp>
            <p:nvSpPr>
              <p:cNvPr id="90" name="圆角矩形 57"/>
              <p:cNvSpPr>
                <a:spLocks noChangeArrowheads="1"/>
              </p:cNvSpPr>
              <p:nvPr/>
            </p:nvSpPr>
            <p:spPr bwMode="auto">
              <a:xfrm>
                <a:off x="2027238" y="2133600"/>
                <a:ext cx="5202237" cy="935038"/>
              </a:xfrm>
              <a:prstGeom prst="roundRect">
                <a:avLst>
                  <a:gd name="adj" fmla="val 16667"/>
                </a:avLst>
              </a:prstGeom>
              <a:solidFill>
                <a:srgbClr val="0070C0"/>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b="1" i="1">
                  <a:solidFill>
                    <a:srgbClr val="FFFFFF"/>
                  </a:solidFill>
                  <a:latin typeface="Calibri" pitchFamily="34" charset="0"/>
                  <a:sym typeface="微软雅黑" pitchFamily="34" charset="-122"/>
                </a:endParaRPr>
              </a:p>
            </p:txBody>
          </p:sp>
          <p:sp>
            <p:nvSpPr>
              <p:cNvPr id="91" name="圆角矩形 58"/>
              <p:cNvSpPr>
                <a:spLocks noChangeArrowheads="1"/>
              </p:cNvSpPr>
              <p:nvPr/>
            </p:nvSpPr>
            <p:spPr bwMode="auto">
              <a:xfrm>
                <a:off x="2128231" y="2226115"/>
                <a:ext cx="5019675" cy="719138"/>
              </a:xfrm>
              <a:prstGeom prst="roundRect">
                <a:avLst>
                  <a:gd name="adj" fmla="val 16667"/>
                </a:avLst>
              </a:prstGeom>
              <a:gradFill rotWithShape="1">
                <a:gsLst>
                  <a:gs pos="0">
                    <a:srgbClr val="008BFE"/>
                  </a:gs>
                  <a:gs pos="100000">
                    <a:srgbClr val="005799"/>
                  </a:gs>
                </a:gsLst>
                <a:path path="rect">
                  <a:fillToRect l="50000" t="50000" r="50000" b="50000"/>
                </a:path>
              </a:gradFill>
              <a:ln w="28575" cap="flat" cmpd="sng">
                <a:solidFill>
                  <a:srgbClr val="61BBFF"/>
                </a:solidFill>
                <a:bevel/>
                <a:headEnd/>
                <a:tailEnd/>
              </a:ln>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b="1" i="1">
                  <a:solidFill>
                    <a:srgbClr val="FFFFFF"/>
                  </a:solidFill>
                  <a:latin typeface="Calibri" pitchFamily="34" charset="0"/>
                  <a:sym typeface="微软雅黑" pitchFamily="34" charset="-122"/>
                </a:endParaRPr>
              </a:p>
            </p:txBody>
          </p:sp>
          <p:grpSp>
            <p:nvGrpSpPr>
              <p:cNvPr id="92" name="组合 60"/>
              <p:cNvGrpSpPr>
                <a:grpSpLocks/>
              </p:cNvGrpSpPr>
              <p:nvPr/>
            </p:nvGrpSpPr>
            <p:grpSpPr bwMode="auto">
              <a:xfrm>
                <a:off x="3127375" y="2276475"/>
                <a:ext cx="293688" cy="646113"/>
                <a:chOff x="0" y="0"/>
                <a:chExt cx="345297" cy="532031"/>
              </a:xfrm>
            </p:grpSpPr>
            <p:sp>
              <p:nvSpPr>
                <p:cNvPr id="94" name="等腰三角形 61"/>
                <p:cNvSpPr>
                  <a:spLocks noChangeArrowheads="1"/>
                </p:cNvSpPr>
                <p:nvPr/>
              </p:nvSpPr>
              <p:spPr bwMode="auto">
                <a:xfrm rot="16200000">
                  <a:off x="-103998" y="103997"/>
                  <a:ext cx="532031" cy="324038"/>
                </a:xfrm>
                <a:prstGeom prst="triangle">
                  <a:avLst>
                    <a:gd name="adj" fmla="val 50000"/>
                  </a:avLst>
                </a:prstGeom>
                <a:solidFill>
                  <a:srgbClr val="FFFFFF"/>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b="1" i="1">
                    <a:solidFill>
                      <a:srgbClr val="FFFFFF"/>
                    </a:solidFill>
                    <a:latin typeface="Calibri" pitchFamily="34" charset="0"/>
                    <a:sym typeface="微软雅黑" pitchFamily="34" charset="-122"/>
                  </a:endParaRPr>
                </a:p>
              </p:txBody>
            </p:sp>
            <p:sp>
              <p:nvSpPr>
                <p:cNvPr id="95" name="等腰三角形 62"/>
                <p:cNvSpPr>
                  <a:spLocks noChangeArrowheads="1"/>
                </p:cNvSpPr>
                <p:nvPr/>
              </p:nvSpPr>
              <p:spPr bwMode="auto">
                <a:xfrm rot="16200000">
                  <a:off x="-82739" y="103997"/>
                  <a:ext cx="532031" cy="324038"/>
                </a:xfrm>
                <a:prstGeom prst="triangle">
                  <a:avLst>
                    <a:gd name="adj" fmla="val 50000"/>
                  </a:avLst>
                </a:prstGeom>
                <a:gradFill rotWithShape="1">
                  <a:gsLst>
                    <a:gs pos="0">
                      <a:srgbClr val="005799"/>
                    </a:gs>
                    <a:gs pos="50000">
                      <a:srgbClr val="007EDB"/>
                    </a:gs>
                    <a:gs pos="100000">
                      <a:srgbClr val="0996FF"/>
                    </a:gs>
                  </a:gsLst>
                  <a:lin ang="13500000" scaled="1"/>
                </a:gra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b="1" i="1">
                    <a:solidFill>
                      <a:srgbClr val="FFFFFF"/>
                    </a:solidFill>
                    <a:latin typeface="Calibri" pitchFamily="34" charset="0"/>
                    <a:sym typeface="微软雅黑" pitchFamily="34" charset="-122"/>
                  </a:endParaRPr>
                </a:p>
              </p:txBody>
            </p:sp>
          </p:grpSp>
          <p:sp>
            <p:nvSpPr>
              <p:cNvPr id="93" name="TextBox 63"/>
              <p:cNvSpPr>
                <a:spLocks noChangeArrowheads="1"/>
              </p:cNvSpPr>
              <p:nvPr/>
            </p:nvSpPr>
            <p:spPr bwMode="auto">
              <a:xfrm>
                <a:off x="2080304" y="2427522"/>
                <a:ext cx="1092200" cy="418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lnSpc>
                    <a:spcPct val="80000"/>
                  </a:lnSpc>
                </a:pPr>
                <a:r>
                  <a:rPr lang="en-US" altLang="zh-CN" sz="4400" b="1" i="1" dirty="0" smtClean="0">
                    <a:solidFill>
                      <a:srgbClr val="FFFFFF"/>
                    </a:solidFill>
                    <a:latin typeface="Adidas Unity" pitchFamily="2" charset="0"/>
                    <a:ea typeface="微软雅黑" pitchFamily="34" charset="-122"/>
                    <a:sym typeface="Times New Roman" pitchFamily="18" charset="0"/>
                  </a:rPr>
                  <a:t>02</a:t>
                </a:r>
                <a:endParaRPr lang="zh-CN" altLang="en-US" sz="4400" b="1" i="1" dirty="0">
                  <a:solidFill>
                    <a:srgbClr val="FFFFFF"/>
                  </a:solidFill>
                  <a:latin typeface="Adidas Unity" pitchFamily="2" charset="0"/>
                  <a:ea typeface="微软雅黑" pitchFamily="34" charset="-122"/>
                  <a:sym typeface="Times New Roman" pitchFamily="18" charset="0"/>
                </a:endParaRPr>
              </a:p>
            </p:txBody>
          </p:sp>
        </p:grpSp>
        <p:sp>
          <p:nvSpPr>
            <p:cNvPr id="88" name="TextBox 87"/>
            <p:cNvSpPr txBox="1"/>
            <p:nvPr/>
          </p:nvSpPr>
          <p:spPr>
            <a:xfrm>
              <a:off x="1944476" y="5806328"/>
              <a:ext cx="3574868" cy="1117117"/>
            </a:xfrm>
            <a:prstGeom prst="rect">
              <a:avLst/>
            </a:prstGeom>
            <a:noFill/>
          </p:spPr>
          <p:txBody>
            <a:bodyPr wrap="square" rtlCol="0">
              <a:spAutoFit/>
            </a:bodyPr>
            <a:lstStyle/>
            <a:p>
              <a:pPr>
                <a:lnSpc>
                  <a:spcPct val="130000"/>
                </a:lnSpc>
                <a:defRPr/>
              </a:pPr>
              <a:r>
                <a:rPr lang="zh-CN" altLang="en-US" sz="2000" b="1" kern="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后期直接用</a:t>
              </a:r>
              <a:r>
                <a:rPr lang="en-US" altLang="zh-CN" sz="2000" b="1" kern="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OpenGL</a:t>
              </a:r>
              <a:r>
                <a:rPr lang="zh-CN" altLang="en-US" sz="2000" b="1" kern="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按特征点对应关系进行图像处理，而不是乘以</a:t>
              </a:r>
              <a:r>
                <a:rPr lang="en-US" altLang="zh-CN" sz="2000" b="1" kern="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G</a:t>
              </a:r>
              <a:r>
                <a:rPr lang="zh-CN" altLang="en-US" sz="2000" b="1" kern="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的逆矩阵</a:t>
              </a:r>
              <a:endParaRPr lang="en-US" altLang="zh-CN" sz="2000" b="1" kern="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endParaRPr>
            </a:p>
            <a:p>
              <a:pPr marL="0" marR="0" lvl="0" indent="0" defTabSz="914400" eaLnBrk="1" latinLnBrk="0" hangingPunct="1">
                <a:lnSpc>
                  <a:spcPct val="130000"/>
                </a:lnSpc>
                <a:buClrTx/>
                <a:buSzTx/>
                <a:buFontTx/>
                <a:buNone/>
                <a:tabLst/>
                <a:defRPr/>
              </a:pPr>
              <a:endParaRPr lang="en-US" altLang="zh-CN" sz="2000" b="1" kern="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endParaRPr>
            </a:p>
          </p:txBody>
        </p:sp>
      </p:grpSp>
      <p:grpSp>
        <p:nvGrpSpPr>
          <p:cNvPr id="98" name="组合 97"/>
          <p:cNvGrpSpPr/>
          <p:nvPr/>
        </p:nvGrpSpPr>
        <p:grpSpPr>
          <a:xfrm>
            <a:off x="1141491" y="5157190"/>
            <a:ext cx="6470698" cy="1152130"/>
            <a:chOff x="620539" y="5763842"/>
            <a:chExt cx="5454650" cy="935038"/>
          </a:xfrm>
        </p:grpSpPr>
        <p:grpSp>
          <p:nvGrpSpPr>
            <p:cNvPr id="99" name="组合 98"/>
            <p:cNvGrpSpPr/>
            <p:nvPr/>
          </p:nvGrpSpPr>
          <p:grpSpPr>
            <a:xfrm>
              <a:off x="620539" y="5763842"/>
              <a:ext cx="5454650" cy="935038"/>
              <a:chOff x="2027238" y="2133600"/>
              <a:chExt cx="5454650" cy="935038"/>
            </a:xfrm>
          </p:grpSpPr>
          <p:grpSp>
            <p:nvGrpSpPr>
              <p:cNvPr id="101" name="组合 54"/>
              <p:cNvGrpSpPr>
                <a:grpSpLocks/>
              </p:cNvGrpSpPr>
              <p:nvPr/>
            </p:nvGrpSpPr>
            <p:grpSpPr bwMode="auto">
              <a:xfrm>
                <a:off x="7158038" y="2438400"/>
                <a:ext cx="323850" cy="323850"/>
                <a:chOff x="0" y="0"/>
                <a:chExt cx="1152128" cy="1152128"/>
              </a:xfrm>
            </p:grpSpPr>
            <p:sp>
              <p:nvSpPr>
                <p:cNvPr id="108" name="椭圆 55"/>
                <p:cNvSpPr>
                  <a:spLocks noChangeArrowheads="1"/>
                </p:cNvSpPr>
                <p:nvPr/>
              </p:nvSpPr>
              <p:spPr bwMode="auto">
                <a:xfrm>
                  <a:off x="0" y="0"/>
                  <a:ext cx="1152128" cy="1152128"/>
                </a:xfrm>
                <a:prstGeom prst="ellipse">
                  <a:avLst/>
                </a:prstGeom>
                <a:gradFill rotWithShape="1">
                  <a:gsLst>
                    <a:gs pos="0">
                      <a:srgbClr val="00416F"/>
                    </a:gs>
                    <a:gs pos="50000">
                      <a:srgbClr val="005DA0"/>
                    </a:gs>
                    <a:gs pos="100000">
                      <a:srgbClr val="0070C0"/>
                    </a:gs>
                  </a:gsLst>
                  <a:path path="rect">
                    <a:fillToRect l="50000" t="50000" r="50000" b="50000"/>
                  </a:path>
                </a:gra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b="1" i="1">
                    <a:solidFill>
                      <a:srgbClr val="FFFFFF"/>
                    </a:solidFill>
                    <a:latin typeface="Calibri" pitchFamily="34" charset="0"/>
                    <a:sym typeface="微软雅黑" pitchFamily="34" charset="-122"/>
                  </a:endParaRPr>
                </a:p>
              </p:txBody>
            </p:sp>
            <p:sp>
              <p:nvSpPr>
                <p:cNvPr id="109" name="椭圆 56"/>
                <p:cNvSpPr>
                  <a:spLocks noChangeArrowheads="1"/>
                </p:cNvSpPr>
                <p:nvPr/>
              </p:nvSpPr>
              <p:spPr bwMode="auto">
                <a:xfrm>
                  <a:off x="288032" y="288032"/>
                  <a:ext cx="576064" cy="576064"/>
                </a:xfrm>
                <a:prstGeom prst="ellipse">
                  <a:avLst/>
                </a:prstGeom>
                <a:solidFill>
                  <a:srgbClr val="FFFFFF"/>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b="1" i="1">
                    <a:solidFill>
                      <a:srgbClr val="FFFFFF"/>
                    </a:solidFill>
                    <a:latin typeface="Calibri" pitchFamily="34" charset="0"/>
                    <a:sym typeface="微软雅黑" pitchFamily="34" charset="-122"/>
                  </a:endParaRPr>
                </a:p>
              </p:txBody>
            </p:sp>
          </p:grpSp>
          <p:sp>
            <p:nvSpPr>
              <p:cNvPr id="102" name="圆角矩形 57"/>
              <p:cNvSpPr>
                <a:spLocks noChangeArrowheads="1"/>
              </p:cNvSpPr>
              <p:nvPr/>
            </p:nvSpPr>
            <p:spPr bwMode="auto">
              <a:xfrm>
                <a:off x="2027238" y="2133600"/>
                <a:ext cx="5202237" cy="935038"/>
              </a:xfrm>
              <a:prstGeom prst="roundRect">
                <a:avLst>
                  <a:gd name="adj" fmla="val 16667"/>
                </a:avLst>
              </a:prstGeom>
              <a:solidFill>
                <a:srgbClr val="0070C0"/>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b="1" i="1">
                  <a:solidFill>
                    <a:srgbClr val="FFFFFF"/>
                  </a:solidFill>
                  <a:latin typeface="Calibri" pitchFamily="34" charset="0"/>
                  <a:sym typeface="微软雅黑" pitchFamily="34" charset="-122"/>
                </a:endParaRPr>
              </a:p>
            </p:txBody>
          </p:sp>
          <p:sp>
            <p:nvSpPr>
              <p:cNvPr id="103" name="圆角矩形 58"/>
              <p:cNvSpPr>
                <a:spLocks noChangeArrowheads="1"/>
              </p:cNvSpPr>
              <p:nvPr/>
            </p:nvSpPr>
            <p:spPr bwMode="auto">
              <a:xfrm>
                <a:off x="2128231" y="2226115"/>
                <a:ext cx="5019675" cy="719138"/>
              </a:xfrm>
              <a:prstGeom prst="roundRect">
                <a:avLst>
                  <a:gd name="adj" fmla="val 16667"/>
                </a:avLst>
              </a:prstGeom>
              <a:gradFill rotWithShape="1">
                <a:gsLst>
                  <a:gs pos="0">
                    <a:srgbClr val="008BFE"/>
                  </a:gs>
                  <a:gs pos="100000">
                    <a:srgbClr val="005799"/>
                  </a:gs>
                </a:gsLst>
                <a:path path="rect">
                  <a:fillToRect l="50000" t="50000" r="50000" b="50000"/>
                </a:path>
              </a:gradFill>
              <a:ln w="28575" cap="flat" cmpd="sng">
                <a:solidFill>
                  <a:srgbClr val="61BBFF"/>
                </a:solidFill>
                <a:bevel/>
                <a:headEnd/>
                <a:tailEnd/>
              </a:ln>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b="1" i="1">
                  <a:solidFill>
                    <a:srgbClr val="FFFFFF"/>
                  </a:solidFill>
                  <a:latin typeface="Calibri" pitchFamily="34" charset="0"/>
                  <a:sym typeface="微软雅黑" pitchFamily="34" charset="-122"/>
                </a:endParaRPr>
              </a:p>
            </p:txBody>
          </p:sp>
          <p:grpSp>
            <p:nvGrpSpPr>
              <p:cNvPr id="104" name="组合 60"/>
              <p:cNvGrpSpPr>
                <a:grpSpLocks/>
              </p:cNvGrpSpPr>
              <p:nvPr/>
            </p:nvGrpSpPr>
            <p:grpSpPr bwMode="auto">
              <a:xfrm>
                <a:off x="3127375" y="2276475"/>
                <a:ext cx="293688" cy="646113"/>
                <a:chOff x="0" y="0"/>
                <a:chExt cx="345297" cy="532031"/>
              </a:xfrm>
            </p:grpSpPr>
            <p:sp>
              <p:nvSpPr>
                <p:cNvPr id="106" name="等腰三角形 61"/>
                <p:cNvSpPr>
                  <a:spLocks noChangeArrowheads="1"/>
                </p:cNvSpPr>
                <p:nvPr/>
              </p:nvSpPr>
              <p:spPr bwMode="auto">
                <a:xfrm rot="16200000">
                  <a:off x="-103998" y="103997"/>
                  <a:ext cx="532031" cy="324038"/>
                </a:xfrm>
                <a:prstGeom prst="triangle">
                  <a:avLst>
                    <a:gd name="adj" fmla="val 50000"/>
                  </a:avLst>
                </a:prstGeom>
                <a:solidFill>
                  <a:srgbClr val="FFFFFF"/>
                </a:soli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b="1" i="1">
                    <a:solidFill>
                      <a:srgbClr val="FFFFFF"/>
                    </a:solidFill>
                    <a:latin typeface="Calibri" pitchFamily="34" charset="0"/>
                    <a:sym typeface="微软雅黑" pitchFamily="34" charset="-122"/>
                  </a:endParaRPr>
                </a:p>
              </p:txBody>
            </p:sp>
            <p:sp>
              <p:nvSpPr>
                <p:cNvPr id="107" name="等腰三角形 62"/>
                <p:cNvSpPr>
                  <a:spLocks noChangeArrowheads="1"/>
                </p:cNvSpPr>
                <p:nvPr/>
              </p:nvSpPr>
              <p:spPr bwMode="auto">
                <a:xfrm rot="16200000">
                  <a:off x="-82739" y="103997"/>
                  <a:ext cx="532031" cy="324038"/>
                </a:xfrm>
                <a:prstGeom prst="triangle">
                  <a:avLst>
                    <a:gd name="adj" fmla="val 50000"/>
                  </a:avLst>
                </a:prstGeom>
                <a:gradFill rotWithShape="1">
                  <a:gsLst>
                    <a:gs pos="0">
                      <a:srgbClr val="005799"/>
                    </a:gs>
                    <a:gs pos="50000">
                      <a:srgbClr val="007EDB"/>
                    </a:gs>
                    <a:gs pos="100000">
                      <a:srgbClr val="0996FF"/>
                    </a:gs>
                  </a:gsLst>
                  <a:lin ang="13500000" scaled="1"/>
                </a:gradFill>
                <a:ln>
                  <a:noFill/>
                </a:ln>
                <a:extLst>
                  <a:ext uri="{91240B29-F687-4F45-9708-019B960494DF}">
                    <a14:hiddenLine xmlns:a14="http://schemas.microsoft.com/office/drawing/2010/main" w="25400" cap="flat" cmpd="sng">
                      <a:solidFill>
                        <a:srgbClr val="000000"/>
                      </a:solidFill>
                      <a:bevel/>
                      <a:headEnd/>
                      <a:tailEnd/>
                    </a14:hiddenLine>
                  </a:ext>
                </a:extLst>
              </p:spPr>
              <p:txBody>
                <a:bodyPr anchor="ct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b="1" i="1">
                    <a:solidFill>
                      <a:srgbClr val="FFFFFF"/>
                    </a:solidFill>
                    <a:latin typeface="Calibri" pitchFamily="34" charset="0"/>
                    <a:sym typeface="微软雅黑" pitchFamily="34" charset="-122"/>
                  </a:endParaRPr>
                </a:p>
              </p:txBody>
            </p:sp>
          </p:grpSp>
          <p:sp>
            <p:nvSpPr>
              <p:cNvPr id="105" name="TextBox 63"/>
              <p:cNvSpPr>
                <a:spLocks noChangeArrowheads="1"/>
              </p:cNvSpPr>
              <p:nvPr/>
            </p:nvSpPr>
            <p:spPr bwMode="auto">
              <a:xfrm>
                <a:off x="2080304" y="2427522"/>
                <a:ext cx="1092200" cy="51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a:defRPr>
                    <a:solidFill>
                      <a:schemeClr val="tx1"/>
                    </a:solidFill>
                    <a:latin typeface="Arial" pitchFamily="34" charset="0"/>
                    <a:ea typeface="宋体" pitchFamily="2" charset="-122"/>
                  </a:defRPr>
                </a:lvl2pPr>
                <a:lvl3pPr>
                  <a:defRPr>
                    <a:solidFill>
                      <a:schemeClr val="tx1"/>
                    </a:solidFill>
                    <a:latin typeface="Arial" pitchFamily="34" charset="0"/>
                    <a:ea typeface="宋体" pitchFamily="2" charset="-122"/>
                  </a:defRPr>
                </a:lvl3pPr>
                <a:lvl4pPr>
                  <a:defRPr>
                    <a:solidFill>
                      <a:schemeClr val="tx1"/>
                    </a:solidFill>
                    <a:latin typeface="Arial" pitchFamily="34" charset="0"/>
                    <a:ea typeface="宋体" pitchFamily="2" charset="-122"/>
                  </a:defRPr>
                </a:lvl4pPr>
                <a:lvl5pPr>
                  <a:defRPr>
                    <a:solidFill>
                      <a:schemeClr val="tx1"/>
                    </a:solidFill>
                    <a:latin typeface="Arial" pitchFamily="34" charset="0"/>
                    <a:ea typeface="宋体" pitchFamily="2" charset="-122"/>
                  </a:defRPr>
                </a:lvl5pPr>
                <a:lvl6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lnSpc>
                    <a:spcPct val="80000"/>
                  </a:lnSpc>
                </a:pPr>
                <a:r>
                  <a:rPr lang="en-US" altLang="zh-CN" sz="4400" b="1" i="1" dirty="0" smtClean="0">
                    <a:solidFill>
                      <a:srgbClr val="FFFFFF"/>
                    </a:solidFill>
                    <a:latin typeface="Adidas Unity" pitchFamily="2" charset="0"/>
                    <a:ea typeface="微软雅黑" pitchFamily="34" charset="-122"/>
                    <a:sym typeface="Times New Roman" pitchFamily="18" charset="0"/>
                  </a:rPr>
                  <a:t>03</a:t>
                </a:r>
                <a:endParaRPr lang="zh-CN" altLang="en-US" sz="4400" b="1" i="1" dirty="0">
                  <a:solidFill>
                    <a:srgbClr val="FFFFFF"/>
                  </a:solidFill>
                  <a:latin typeface="Adidas Unity" pitchFamily="2" charset="0"/>
                  <a:ea typeface="微软雅黑" pitchFamily="34" charset="-122"/>
                  <a:sym typeface="Times New Roman" pitchFamily="18" charset="0"/>
                </a:endParaRPr>
              </a:p>
            </p:txBody>
          </p:sp>
        </p:grpSp>
        <p:sp>
          <p:nvSpPr>
            <p:cNvPr id="100" name="TextBox 99"/>
            <p:cNvSpPr txBox="1"/>
            <p:nvPr/>
          </p:nvSpPr>
          <p:spPr>
            <a:xfrm>
              <a:off x="1971653" y="5886908"/>
              <a:ext cx="3574868" cy="724371"/>
            </a:xfrm>
            <a:prstGeom prst="rect">
              <a:avLst/>
            </a:prstGeom>
            <a:noFill/>
          </p:spPr>
          <p:txBody>
            <a:bodyPr wrap="square" rtlCol="0">
              <a:spAutoFit/>
            </a:bodyPr>
            <a:lstStyle/>
            <a:p>
              <a:pPr marL="0" marR="0" lvl="0" indent="0" defTabSz="914400" eaLnBrk="1" latinLnBrk="0" hangingPunct="1">
                <a:lnSpc>
                  <a:spcPct val="130000"/>
                </a:lnSpc>
                <a:buClrTx/>
                <a:buSzTx/>
                <a:buFontTx/>
                <a:buNone/>
                <a:tabLst/>
                <a:defRPr/>
              </a:pPr>
              <a:r>
                <a:rPr lang="en-US" altLang="zh-CN" sz="2000" b="1" kern="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G</a:t>
              </a:r>
              <a:r>
                <a:rPr lang="zh-CN" altLang="en-US" sz="2000" b="1" kern="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和</a:t>
              </a:r>
              <a:r>
                <a:rPr lang="en-US" altLang="zh-CN" sz="2000" b="1" kern="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F</a:t>
              </a:r>
              <a:r>
                <a:rPr lang="zh-CN" altLang="en-US" sz="2000" b="1" kern="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不再表示矩阵，而是坐标系中一系列特征点对应</a:t>
              </a:r>
              <a:r>
                <a:rPr lang="zh-CN" altLang="en-US" sz="2000" b="1" kern="0"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关系的集合。</a:t>
              </a:r>
              <a:endParaRPr lang="en-US" altLang="zh-CN" sz="2000" b="1" kern="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endParaRPr>
            </a:p>
          </p:txBody>
        </p:sp>
      </p:grpSp>
      <p:pic>
        <p:nvPicPr>
          <p:cNvPr id="11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938211050"/>
      </p:ext>
    </p:extLst>
  </p:cSld>
  <p:clrMapOvr>
    <a:masterClrMapping/>
  </p:clrMapOvr>
  <mc:AlternateContent xmlns:mc="http://schemas.openxmlformats.org/markup-compatibility/2006" xmlns:p14="http://schemas.microsoft.com/office/powerpoint/2010/main">
    <mc:Choice Requires="p14">
      <p:transition spd="med" p14:dur="700" advTm="25533">
        <p:fade/>
      </p:transition>
    </mc:Choice>
    <mc:Fallback xmlns="">
      <p:transition spd="med" advTm="2553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500"/>
                                        <p:tgtEl>
                                          <p:spTgt spid="8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555966" y="1488965"/>
            <a:ext cx="7989999" cy="14590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2"/>
          <p:cNvSpPr txBox="1">
            <a:spLocks noChangeArrowheads="1"/>
          </p:cNvSpPr>
          <p:nvPr/>
        </p:nvSpPr>
        <p:spPr bwMode="black">
          <a:xfrm>
            <a:off x="251526" y="70311"/>
            <a:ext cx="7888833" cy="84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b="1" kern="0" dirty="0" smtClean="0">
                <a:latin typeface="楷体" panose="02010609060101010101" pitchFamily="49" charset="-122"/>
                <a:ea typeface="楷体" panose="02010609060101010101" pitchFamily="49" charset="-122"/>
              </a:rPr>
              <a:t>第</a:t>
            </a:r>
            <a:r>
              <a:rPr lang="en-US" altLang="zh-CN" b="1" kern="0" dirty="0" smtClean="0">
                <a:latin typeface="Times New Roman" panose="02020603050405020304" pitchFamily="18" charset="0"/>
                <a:ea typeface="楷体" panose="02010609060101010101" pitchFamily="49" charset="-122"/>
                <a:cs typeface="Times New Roman" panose="02020603050405020304" pitchFamily="18" charset="0"/>
              </a:rPr>
              <a:t>2</a:t>
            </a:r>
            <a:r>
              <a:rPr lang="zh-CN" altLang="en-US" b="1" kern="0" dirty="0" smtClean="0">
                <a:latin typeface="楷体" panose="02010609060101010101" pitchFamily="49" charset="-122"/>
                <a:ea typeface="楷体" panose="02010609060101010101" pitchFamily="49" charset="-122"/>
              </a:rPr>
              <a:t>章 基于特征点编码的平面几何校正</a:t>
            </a:r>
            <a:endParaRPr lang="en-US" altLang="zh-CN" b="1" kern="0" dirty="0">
              <a:latin typeface="楷体" panose="02010609060101010101" pitchFamily="49" charset="-122"/>
              <a:ea typeface="楷体" panose="02010609060101010101" pitchFamily="49" charset="-122"/>
            </a:endParaRPr>
          </a:p>
        </p:txBody>
      </p:sp>
      <p:sp>
        <p:nvSpPr>
          <p:cNvPr id="8" name="圆角矩形 7"/>
          <p:cNvSpPr/>
          <p:nvPr/>
        </p:nvSpPr>
        <p:spPr>
          <a:xfrm>
            <a:off x="467544" y="915628"/>
            <a:ext cx="2880320" cy="436105"/>
          </a:xfrm>
          <a:prstGeom prst="roundRect">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latin typeface="楷体" panose="02010609060101010101" pitchFamily="49" charset="-122"/>
                <a:ea typeface="楷体" panose="02010609060101010101" pitchFamily="49" charset="-122"/>
              </a:rPr>
              <a:t>分段线性校正方法</a:t>
            </a:r>
            <a:endParaRPr lang="zh-CN" altLang="en-US" sz="2400" b="1" dirty="0">
              <a:latin typeface="楷体" panose="02010609060101010101" pitchFamily="49" charset="-122"/>
              <a:ea typeface="楷体" panose="02010609060101010101" pitchFamily="49" charset="-122"/>
            </a:endParaRPr>
          </a:p>
        </p:txBody>
      </p:sp>
      <p:sp>
        <p:nvSpPr>
          <p:cNvPr id="7" name="TextBox 6"/>
          <p:cNvSpPr txBox="1"/>
          <p:nvPr/>
        </p:nvSpPr>
        <p:spPr>
          <a:xfrm>
            <a:off x="755576" y="1556795"/>
            <a:ext cx="7632848" cy="1323439"/>
          </a:xfrm>
          <a:prstGeom prst="rect">
            <a:avLst/>
          </a:prstGeom>
          <a:noFill/>
        </p:spPr>
        <p:txBody>
          <a:bodyPr wrap="square" rtlCol="0">
            <a:spAutoFit/>
          </a:bodyPr>
          <a:lstStyle/>
          <a:p>
            <a:r>
              <a:rPr lang="zh-CN" altLang="en-US" sz="2000" b="1" dirty="0" smtClean="0">
                <a:solidFill>
                  <a:srgbClr val="FF0000"/>
                </a:solidFill>
                <a:latin typeface="楷体" panose="02010609060101010101" pitchFamily="49" charset="-122"/>
                <a:ea typeface="楷体" panose="02010609060101010101" pitchFamily="49" charset="-122"/>
              </a:rPr>
              <a:t>基本思路：</a:t>
            </a:r>
            <a:r>
              <a:rPr lang="zh-CN" altLang="en-US" sz="2000" dirty="0" smtClean="0">
                <a:solidFill>
                  <a:schemeClr val="bg1"/>
                </a:solidFill>
                <a:latin typeface="楷体" panose="02010609060101010101" pitchFamily="49" charset="-122"/>
                <a:ea typeface="楷体" panose="02010609060101010101" pitchFamily="49" charset="-122"/>
              </a:rPr>
              <a:t>前期按一定规律投射特征点图像，相机拍照，通过分析照片上特征点显示特性来模拟投影图像在屏幕上的位置、变形信息，通过这些信息对将要输出的图像进行处理，使得显示在屏幕上的图像正常拼接显示。</a:t>
            </a:r>
            <a:endParaRPr lang="zh-CN" altLang="en-US" sz="2000" dirty="0">
              <a:solidFill>
                <a:schemeClr val="bg1"/>
              </a:solidFill>
              <a:latin typeface="楷体" panose="02010609060101010101" pitchFamily="49" charset="-122"/>
              <a:ea typeface="楷体" panose="02010609060101010101" pitchFamily="49" charset="-122"/>
            </a:endParaRPr>
          </a:p>
        </p:txBody>
      </p:sp>
      <p:pic>
        <p:nvPicPr>
          <p:cNvPr id="4099" name="Picture 3" descr="C:\Users\zhangya\Desktop\答辩ppt\IMG_20141124_13385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584709" y="2615329"/>
            <a:ext cx="3095338" cy="412711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zhangya\Desktop\答辩ppt\average0.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6299" y="3104169"/>
            <a:ext cx="4285571" cy="3149435"/>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zhangya\Desktop\答辩ppt\IMG_20141124_13482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4519674" y="2624070"/>
            <a:ext cx="3006650" cy="41878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301454" y="4365107"/>
            <a:ext cx="6397087" cy="1200329"/>
          </a:xfrm>
          <a:prstGeom prst="rect">
            <a:avLst/>
          </a:prstGeom>
          <a:noFill/>
        </p:spPr>
        <p:txBody>
          <a:bodyPr wrap="square" rtlCol="0">
            <a:spAutoFit/>
          </a:bodyPr>
          <a:lstStyle/>
          <a:p>
            <a:r>
              <a:rPr lang="zh-CN" altLang="en-US" sz="3600" dirty="0" smtClean="0">
                <a:solidFill>
                  <a:srgbClr val="FF0000"/>
                </a:solidFill>
                <a:latin typeface="楷体" panose="02010609060101010101" pitchFamily="49" charset="-122"/>
                <a:ea typeface="楷体" panose="02010609060101010101" pitchFamily="49" charset="-122"/>
              </a:rPr>
              <a:t>关键：如何准确识别、对应、计算出特征点位置信息</a:t>
            </a:r>
            <a:r>
              <a:rPr lang="zh-CN" altLang="en-US" dirty="0" smtClean="0">
                <a:solidFill>
                  <a:srgbClr val="FF0000"/>
                </a:solidFill>
              </a:rPr>
              <a:t>。</a:t>
            </a:r>
            <a:endParaRPr lang="zh-CN" altLang="en-US" dirty="0">
              <a:solidFill>
                <a:srgbClr val="FF0000"/>
              </a:solidFill>
            </a:endParaRPr>
          </a:p>
        </p:txBody>
      </p:sp>
      <p:pic>
        <p:nvPicPr>
          <p:cNvPr id="1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352018338"/>
      </p:ext>
    </p:extLst>
  </p:cSld>
  <p:clrMapOvr>
    <a:masterClrMapping/>
  </p:clrMapOvr>
  <mc:AlternateContent xmlns:mc="http://schemas.openxmlformats.org/markup-compatibility/2006" xmlns:p14="http://schemas.microsoft.com/office/powerpoint/2010/main">
    <mc:Choice Requires="p14">
      <p:transition spd="med" p14:dur="700" advTm="44259">
        <p:fade/>
      </p:transition>
    </mc:Choice>
    <mc:Fallback xmlns="">
      <p:transition spd="med" advTm="4425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500"/>
                                        <p:tgtEl>
                                          <p:spTgt spid="41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01"/>
                                        </p:tgtEl>
                                        <p:attrNameLst>
                                          <p:attrName>style.visibility</p:attrName>
                                        </p:attrNameLst>
                                      </p:cBhvr>
                                      <p:to>
                                        <p:strVal val="visible"/>
                                      </p:to>
                                    </p:set>
                                    <p:animEffect transition="in" filter="fade">
                                      <p:cBhvr>
                                        <p:cTn id="17" dur="500"/>
                                        <p:tgtEl>
                                          <p:spTgt spid="410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black">
          <a:xfrm>
            <a:off x="251526" y="70311"/>
            <a:ext cx="7888833" cy="84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b="1" kern="0" dirty="0" smtClean="0">
                <a:latin typeface="楷体" panose="02010609060101010101" pitchFamily="49" charset="-122"/>
                <a:ea typeface="楷体" panose="02010609060101010101" pitchFamily="49" charset="-122"/>
              </a:rPr>
              <a:t>第</a:t>
            </a:r>
            <a:r>
              <a:rPr lang="en-US" altLang="zh-CN" b="1" kern="0" dirty="0" smtClean="0">
                <a:latin typeface="Times New Roman" panose="02020603050405020304" pitchFamily="18" charset="0"/>
                <a:ea typeface="楷体" panose="02010609060101010101" pitchFamily="49" charset="-122"/>
                <a:cs typeface="Times New Roman" panose="02020603050405020304" pitchFamily="18" charset="0"/>
              </a:rPr>
              <a:t>2</a:t>
            </a:r>
            <a:r>
              <a:rPr lang="zh-CN" altLang="en-US" b="1" kern="0" dirty="0" smtClean="0">
                <a:latin typeface="楷体" panose="02010609060101010101" pitchFamily="49" charset="-122"/>
                <a:ea typeface="楷体" panose="02010609060101010101" pitchFamily="49" charset="-122"/>
              </a:rPr>
              <a:t>章 基于特征点编码的平面几何校正</a:t>
            </a:r>
            <a:endParaRPr lang="en-US" altLang="zh-CN" b="1" kern="0" dirty="0">
              <a:latin typeface="楷体" panose="02010609060101010101" pitchFamily="49" charset="-122"/>
              <a:ea typeface="楷体" panose="02010609060101010101" pitchFamily="49" charset="-122"/>
            </a:endParaRPr>
          </a:p>
        </p:txBody>
      </p:sp>
      <p:sp>
        <p:nvSpPr>
          <p:cNvPr id="5" name="圆角矩形 4"/>
          <p:cNvSpPr/>
          <p:nvPr/>
        </p:nvSpPr>
        <p:spPr>
          <a:xfrm>
            <a:off x="467544" y="915628"/>
            <a:ext cx="2880320" cy="436105"/>
          </a:xfrm>
          <a:prstGeom prst="roundRect">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latin typeface="楷体" panose="02010609060101010101" pitchFamily="49" charset="-122"/>
                <a:ea typeface="楷体" panose="02010609060101010101" pitchFamily="49" charset="-122"/>
              </a:rPr>
              <a:t>分段线性校正流程</a:t>
            </a:r>
            <a:endParaRPr lang="zh-CN" altLang="en-US" sz="2400" b="1" dirty="0">
              <a:latin typeface="楷体" panose="02010609060101010101" pitchFamily="49" charset="-122"/>
              <a:ea typeface="楷体" panose="02010609060101010101" pitchFamily="49" charset="-122"/>
            </a:endParaRPr>
          </a:p>
        </p:txBody>
      </p:sp>
      <p:grpSp>
        <p:nvGrpSpPr>
          <p:cNvPr id="42" name="组合 41"/>
          <p:cNvGrpSpPr/>
          <p:nvPr/>
        </p:nvGrpSpPr>
        <p:grpSpPr>
          <a:xfrm>
            <a:off x="971600" y="2039789"/>
            <a:ext cx="1935290" cy="941092"/>
            <a:chOff x="971600" y="2039786"/>
            <a:chExt cx="1935290" cy="941090"/>
          </a:xfrm>
        </p:grpSpPr>
        <p:sp>
          <p:nvSpPr>
            <p:cNvPr id="29" name="圆角矩形 28"/>
            <p:cNvSpPr/>
            <p:nvPr/>
          </p:nvSpPr>
          <p:spPr>
            <a:xfrm>
              <a:off x="971600" y="2039786"/>
              <a:ext cx="1872208" cy="941090"/>
            </a:xfrm>
            <a:prstGeom prst="round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dirty="0"/>
            </a:p>
          </p:txBody>
        </p:sp>
        <p:sp>
          <p:nvSpPr>
            <p:cNvPr id="23" name="TextBox 22"/>
            <p:cNvSpPr txBox="1"/>
            <p:nvPr/>
          </p:nvSpPr>
          <p:spPr>
            <a:xfrm>
              <a:off x="1028113" y="2156387"/>
              <a:ext cx="1878777" cy="707885"/>
            </a:xfrm>
            <a:prstGeom prst="rect">
              <a:avLst/>
            </a:prstGeom>
            <a:noFill/>
          </p:spPr>
          <p:txBody>
            <a:bodyPr wrap="square" rtlCol="0">
              <a:spAutoFit/>
            </a:bodyPr>
            <a:lstStyle/>
            <a:p>
              <a:pPr algn="ctr"/>
              <a:r>
                <a:rPr lang="zh-CN" altLang="en-US" sz="2000" b="1" dirty="0" smtClean="0">
                  <a:solidFill>
                    <a:schemeClr val="bg1"/>
                  </a:solidFill>
                  <a:latin typeface="楷体" panose="02010609060101010101" pitchFamily="49" charset="-122"/>
                  <a:ea typeface="楷体" panose="02010609060101010101" pitchFamily="49" charset="-122"/>
                </a:rPr>
                <a:t>特征图像生成和投影</a:t>
              </a:r>
              <a:endParaRPr lang="zh-CN" altLang="en-US" sz="2000" b="1" dirty="0">
                <a:solidFill>
                  <a:schemeClr val="bg1"/>
                </a:solidFill>
                <a:latin typeface="楷体" panose="02010609060101010101" pitchFamily="49" charset="-122"/>
                <a:ea typeface="楷体" panose="02010609060101010101" pitchFamily="49" charset="-122"/>
              </a:endParaRPr>
            </a:p>
          </p:txBody>
        </p:sp>
      </p:grpSp>
      <p:grpSp>
        <p:nvGrpSpPr>
          <p:cNvPr id="43" name="组合 42"/>
          <p:cNvGrpSpPr/>
          <p:nvPr/>
        </p:nvGrpSpPr>
        <p:grpSpPr>
          <a:xfrm>
            <a:off x="3383788" y="2066549"/>
            <a:ext cx="1908292" cy="941092"/>
            <a:chOff x="3383788" y="2066547"/>
            <a:chExt cx="1908292" cy="941090"/>
          </a:xfrm>
        </p:grpSpPr>
        <p:sp>
          <p:nvSpPr>
            <p:cNvPr id="31" name="圆角矩形 30"/>
            <p:cNvSpPr/>
            <p:nvPr/>
          </p:nvSpPr>
          <p:spPr>
            <a:xfrm>
              <a:off x="3383788" y="2066547"/>
              <a:ext cx="1908292" cy="941090"/>
            </a:xfrm>
            <a:prstGeom prst="round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dirty="0"/>
            </a:p>
          </p:txBody>
        </p:sp>
        <p:sp>
          <p:nvSpPr>
            <p:cNvPr id="24" name="TextBox 23"/>
            <p:cNvSpPr txBox="1"/>
            <p:nvPr/>
          </p:nvSpPr>
          <p:spPr>
            <a:xfrm>
              <a:off x="3689805" y="2183148"/>
              <a:ext cx="1296258" cy="707885"/>
            </a:xfrm>
            <a:prstGeom prst="rect">
              <a:avLst/>
            </a:prstGeom>
            <a:noFill/>
          </p:spPr>
          <p:txBody>
            <a:bodyPr wrap="square" rtlCol="0">
              <a:spAutoFit/>
            </a:bodyPr>
            <a:lstStyle/>
            <a:p>
              <a:pPr algn="ctr"/>
              <a:r>
                <a:rPr lang="zh-CN" altLang="en-US" sz="2000" b="1" dirty="0" smtClean="0">
                  <a:solidFill>
                    <a:schemeClr val="bg1"/>
                  </a:solidFill>
                  <a:latin typeface="楷体" panose="02010609060101010101" pitchFamily="49" charset="-122"/>
                  <a:ea typeface="楷体" panose="02010609060101010101" pitchFamily="49" charset="-122"/>
                </a:rPr>
                <a:t>拍照处理存储</a:t>
              </a:r>
              <a:endParaRPr lang="zh-CN" altLang="en-US" sz="2000" b="1" dirty="0">
                <a:solidFill>
                  <a:schemeClr val="bg1"/>
                </a:solidFill>
                <a:latin typeface="楷体" panose="02010609060101010101" pitchFamily="49" charset="-122"/>
                <a:ea typeface="楷体" panose="02010609060101010101" pitchFamily="49" charset="-122"/>
              </a:endParaRPr>
            </a:p>
          </p:txBody>
        </p:sp>
      </p:grpSp>
      <p:grpSp>
        <p:nvGrpSpPr>
          <p:cNvPr id="44" name="组合 43"/>
          <p:cNvGrpSpPr/>
          <p:nvPr/>
        </p:nvGrpSpPr>
        <p:grpSpPr>
          <a:xfrm>
            <a:off x="5853838" y="2028377"/>
            <a:ext cx="1806063" cy="941092"/>
            <a:chOff x="5853835" y="2028375"/>
            <a:chExt cx="1806063" cy="941090"/>
          </a:xfrm>
        </p:grpSpPr>
        <p:sp>
          <p:nvSpPr>
            <p:cNvPr id="32" name="圆角矩形 31"/>
            <p:cNvSpPr/>
            <p:nvPr/>
          </p:nvSpPr>
          <p:spPr>
            <a:xfrm>
              <a:off x="5853835" y="2028375"/>
              <a:ext cx="1806063" cy="941090"/>
            </a:xfrm>
            <a:prstGeom prst="round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dirty="0"/>
            </a:p>
          </p:txBody>
        </p:sp>
        <p:sp>
          <p:nvSpPr>
            <p:cNvPr id="25" name="TextBox 24"/>
            <p:cNvSpPr txBox="1"/>
            <p:nvPr/>
          </p:nvSpPr>
          <p:spPr>
            <a:xfrm>
              <a:off x="5983436" y="2144976"/>
              <a:ext cx="1546859" cy="707885"/>
            </a:xfrm>
            <a:prstGeom prst="rect">
              <a:avLst/>
            </a:prstGeom>
            <a:noFill/>
          </p:spPr>
          <p:txBody>
            <a:bodyPr wrap="square" rtlCol="0">
              <a:spAutoFit/>
            </a:bodyPr>
            <a:lstStyle/>
            <a:p>
              <a:pPr algn="ctr"/>
              <a:r>
                <a:rPr lang="zh-CN" altLang="en-US" sz="2000" b="1" dirty="0" smtClean="0">
                  <a:solidFill>
                    <a:schemeClr val="bg1"/>
                  </a:solidFill>
                  <a:latin typeface="楷体" panose="02010609060101010101" pitchFamily="49" charset="-122"/>
                  <a:ea typeface="楷体" panose="02010609060101010101" pitchFamily="49" charset="-122"/>
                </a:rPr>
                <a:t>特征点对应关系求取</a:t>
              </a:r>
              <a:endParaRPr lang="zh-CN" altLang="en-US" sz="2000" b="1" dirty="0">
                <a:solidFill>
                  <a:schemeClr val="bg1"/>
                </a:solidFill>
                <a:latin typeface="楷体" panose="02010609060101010101" pitchFamily="49" charset="-122"/>
                <a:ea typeface="楷体" panose="02010609060101010101" pitchFamily="49" charset="-122"/>
              </a:endParaRPr>
            </a:p>
          </p:txBody>
        </p:sp>
      </p:grpSp>
      <p:grpSp>
        <p:nvGrpSpPr>
          <p:cNvPr id="45" name="组合 44"/>
          <p:cNvGrpSpPr/>
          <p:nvPr/>
        </p:nvGrpSpPr>
        <p:grpSpPr>
          <a:xfrm>
            <a:off x="1030438" y="4429203"/>
            <a:ext cx="1876457" cy="941095"/>
            <a:chOff x="1030433" y="4429198"/>
            <a:chExt cx="1876457" cy="941095"/>
          </a:xfrm>
        </p:grpSpPr>
        <p:sp>
          <p:nvSpPr>
            <p:cNvPr id="33" name="圆角矩形 32"/>
            <p:cNvSpPr/>
            <p:nvPr/>
          </p:nvSpPr>
          <p:spPr>
            <a:xfrm>
              <a:off x="1030433" y="4429198"/>
              <a:ext cx="1876457" cy="941095"/>
            </a:xfrm>
            <a:prstGeom prst="round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dirty="0"/>
            </a:p>
          </p:txBody>
        </p:sp>
        <p:sp>
          <p:nvSpPr>
            <p:cNvPr id="26" name="TextBox 25"/>
            <p:cNvSpPr txBox="1"/>
            <p:nvPr/>
          </p:nvSpPr>
          <p:spPr>
            <a:xfrm>
              <a:off x="1247724" y="4535429"/>
              <a:ext cx="1296258" cy="707886"/>
            </a:xfrm>
            <a:prstGeom prst="rect">
              <a:avLst/>
            </a:prstGeom>
            <a:noFill/>
          </p:spPr>
          <p:txBody>
            <a:bodyPr wrap="square" rtlCol="0">
              <a:spAutoFit/>
            </a:bodyPr>
            <a:lstStyle/>
            <a:p>
              <a:r>
                <a:rPr lang="zh-CN" altLang="en-US" sz="2000" b="1" dirty="0" smtClean="0">
                  <a:solidFill>
                    <a:schemeClr val="bg1"/>
                  </a:solidFill>
                  <a:latin typeface="楷体" panose="02010609060101010101" pitchFamily="49" charset="-122"/>
                  <a:ea typeface="楷体" panose="02010609060101010101" pitchFamily="49" charset="-122"/>
                </a:rPr>
                <a:t>投影有效区域求取</a:t>
              </a:r>
              <a:endParaRPr lang="zh-CN" altLang="en-US" sz="2000" b="1" dirty="0">
                <a:solidFill>
                  <a:schemeClr val="bg1"/>
                </a:solidFill>
                <a:latin typeface="楷体" panose="02010609060101010101" pitchFamily="49" charset="-122"/>
                <a:ea typeface="楷体" panose="02010609060101010101" pitchFamily="49" charset="-122"/>
              </a:endParaRPr>
            </a:p>
          </p:txBody>
        </p:sp>
      </p:grpSp>
      <p:grpSp>
        <p:nvGrpSpPr>
          <p:cNvPr id="46" name="组合 45"/>
          <p:cNvGrpSpPr/>
          <p:nvPr/>
        </p:nvGrpSpPr>
        <p:grpSpPr>
          <a:xfrm>
            <a:off x="3525786" y="4429204"/>
            <a:ext cx="1766294" cy="941090"/>
            <a:chOff x="3525786" y="4429204"/>
            <a:chExt cx="1766294" cy="941090"/>
          </a:xfrm>
        </p:grpSpPr>
        <p:sp>
          <p:nvSpPr>
            <p:cNvPr id="34" name="圆角矩形 33"/>
            <p:cNvSpPr/>
            <p:nvPr/>
          </p:nvSpPr>
          <p:spPr>
            <a:xfrm>
              <a:off x="3525786" y="4429204"/>
              <a:ext cx="1766294" cy="941090"/>
            </a:xfrm>
            <a:prstGeom prst="round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dirty="0"/>
            </a:p>
          </p:txBody>
        </p:sp>
        <p:sp>
          <p:nvSpPr>
            <p:cNvPr id="27" name="TextBox 26"/>
            <p:cNvSpPr txBox="1"/>
            <p:nvPr/>
          </p:nvSpPr>
          <p:spPr>
            <a:xfrm>
              <a:off x="3719920" y="4527113"/>
              <a:ext cx="1289383" cy="707886"/>
            </a:xfrm>
            <a:prstGeom prst="rect">
              <a:avLst/>
            </a:prstGeom>
            <a:noFill/>
          </p:spPr>
          <p:txBody>
            <a:bodyPr wrap="square" rtlCol="0">
              <a:spAutoFit/>
            </a:bodyPr>
            <a:lstStyle/>
            <a:p>
              <a:pPr algn="ctr"/>
              <a:r>
                <a:rPr lang="zh-CN" altLang="en-US" sz="2000" b="1" dirty="0" smtClean="0">
                  <a:solidFill>
                    <a:schemeClr val="bg1"/>
                  </a:solidFill>
                  <a:latin typeface="楷体" panose="02010609060101010101" pitchFamily="49" charset="-122"/>
                  <a:ea typeface="楷体" panose="02010609060101010101" pitchFamily="49" charset="-122"/>
                </a:rPr>
                <a:t>投影图像预处理</a:t>
              </a:r>
              <a:endParaRPr lang="zh-CN" altLang="en-US" sz="2000" b="1" dirty="0">
                <a:solidFill>
                  <a:schemeClr val="bg1"/>
                </a:solidFill>
                <a:latin typeface="楷体" panose="02010609060101010101" pitchFamily="49" charset="-122"/>
                <a:ea typeface="楷体" panose="02010609060101010101" pitchFamily="49" charset="-122"/>
              </a:endParaRPr>
            </a:p>
          </p:txBody>
        </p:sp>
      </p:grpSp>
      <p:grpSp>
        <p:nvGrpSpPr>
          <p:cNvPr id="47" name="组合 46"/>
          <p:cNvGrpSpPr/>
          <p:nvPr/>
        </p:nvGrpSpPr>
        <p:grpSpPr>
          <a:xfrm>
            <a:off x="5968634" y="4410512"/>
            <a:ext cx="1771718" cy="941092"/>
            <a:chOff x="5968634" y="4410511"/>
            <a:chExt cx="1771718" cy="941090"/>
          </a:xfrm>
        </p:grpSpPr>
        <p:sp>
          <p:nvSpPr>
            <p:cNvPr id="35" name="圆角矩形 34"/>
            <p:cNvSpPr/>
            <p:nvPr/>
          </p:nvSpPr>
          <p:spPr>
            <a:xfrm>
              <a:off x="5968634" y="4410511"/>
              <a:ext cx="1771718" cy="941090"/>
            </a:xfrm>
            <a:prstGeom prst="round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dirty="0"/>
            </a:p>
          </p:txBody>
        </p:sp>
        <p:sp>
          <p:nvSpPr>
            <p:cNvPr id="28" name="TextBox 27"/>
            <p:cNvSpPr txBox="1"/>
            <p:nvPr/>
          </p:nvSpPr>
          <p:spPr>
            <a:xfrm>
              <a:off x="6122759" y="4541397"/>
              <a:ext cx="1543579" cy="707885"/>
            </a:xfrm>
            <a:prstGeom prst="rect">
              <a:avLst/>
            </a:prstGeom>
            <a:noFill/>
          </p:spPr>
          <p:txBody>
            <a:bodyPr wrap="square" rtlCol="0">
              <a:spAutoFit/>
            </a:bodyPr>
            <a:lstStyle/>
            <a:p>
              <a:pPr algn="ctr"/>
              <a:r>
                <a:rPr lang="zh-CN" altLang="en-US" sz="2000" b="1" dirty="0" smtClean="0">
                  <a:solidFill>
                    <a:schemeClr val="bg1"/>
                  </a:solidFill>
                  <a:latin typeface="楷体" panose="02010609060101010101" pitchFamily="49" charset="-122"/>
                  <a:ea typeface="楷体" panose="02010609060101010101" pitchFamily="49" charset="-122"/>
                </a:rPr>
                <a:t>各台投影仪同时输出</a:t>
              </a:r>
              <a:endParaRPr lang="zh-CN" altLang="en-US" sz="2000" b="1" dirty="0">
                <a:solidFill>
                  <a:schemeClr val="bg1"/>
                </a:solidFill>
                <a:latin typeface="楷体" panose="02010609060101010101" pitchFamily="49" charset="-122"/>
                <a:ea typeface="楷体" panose="02010609060101010101" pitchFamily="49" charset="-122"/>
              </a:endParaRPr>
            </a:p>
          </p:txBody>
        </p:sp>
      </p:grpSp>
      <p:sp>
        <p:nvSpPr>
          <p:cNvPr id="36" name="右箭头 35"/>
          <p:cNvSpPr/>
          <p:nvPr/>
        </p:nvSpPr>
        <p:spPr>
          <a:xfrm>
            <a:off x="2906890" y="2396091"/>
            <a:ext cx="440974" cy="282008"/>
          </a:xfrm>
          <a:prstGeom prst="rightArrow">
            <a:avLst/>
          </a:prstGeom>
          <a:solidFill>
            <a:srgbClr val="00B050"/>
          </a:solidFill>
          <a:ln>
            <a:solidFill>
              <a:srgbClr val="00B05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37" name="右箭头 36"/>
          <p:cNvSpPr/>
          <p:nvPr/>
        </p:nvSpPr>
        <p:spPr>
          <a:xfrm>
            <a:off x="5412861" y="2396091"/>
            <a:ext cx="440974" cy="282008"/>
          </a:xfrm>
          <a:prstGeom prst="rightArrow">
            <a:avLst/>
          </a:prstGeom>
          <a:solidFill>
            <a:srgbClr val="00B050"/>
          </a:solidFill>
          <a:ln>
            <a:solidFill>
              <a:srgbClr val="00B05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grpSp>
        <p:nvGrpSpPr>
          <p:cNvPr id="48" name="组合 47"/>
          <p:cNvGrpSpPr/>
          <p:nvPr/>
        </p:nvGrpSpPr>
        <p:grpSpPr>
          <a:xfrm>
            <a:off x="567331" y="2366764"/>
            <a:ext cx="7573022" cy="2655296"/>
            <a:chOff x="567331" y="2366764"/>
            <a:chExt cx="7573022" cy="2655296"/>
          </a:xfrm>
        </p:grpSpPr>
        <p:sp>
          <p:nvSpPr>
            <p:cNvPr id="38" name="右箭头 37"/>
            <p:cNvSpPr/>
            <p:nvPr/>
          </p:nvSpPr>
          <p:spPr>
            <a:xfrm>
              <a:off x="7699379" y="2366764"/>
              <a:ext cx="440974" cy="282008"/>
            </a:xfrm>
            <a:prstGeom prst="rightArrow">
              <a:avLst/>
            </a:prstGeom>
            <a:solidFill>
              <a:srgbClr val="00B050"/>
            </a:solidFill>
            <a:ln>
              <a:solidFill>
                <a:srgbClr val="00B05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39" name="右箭头 38"/>
            <p:cNvSpPr/>
            <p:nvPr/>
          </p:nvSpPr>
          <p:spPr>
            <a:xfrm>
              <a:off x="567331" y="4740052"/>
              <a:ext cx="440974" cy="282008"/>
            </a:xfrm>
            <a:prstGeom prst="rightArrow">
              <a:avLst/>
            </a:prstGeom>
            <a:solidFill>
              <a:srgbClr val="00B050"/>
            </a:solidFill>
            <a:ln>
              <a:solidFill>
                <a:srgbClr val="00B05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grpSp>
      <p:sp>
        <p:nvSpPr>
          <p:cNvPr id="40" name="右箭头 39"/>
          <p:cNvSpPr/>
          <p:nvPr/>
        </p:nvSpPr>
        <p:spPr>
          <a:xfrm>
            <a:off x="3042162" y="4740052"/>
            <a:ext cx="440974" cy="282008"/>
          </a:xfrm>
          <a:prstGeom prst="rightArrow">
            <a:avLst/>
          </a:prstGeom>
          <a:solidFill>
            <a:srgbClr val="00B050"/>
          </a:solidFill>
          <a:ln>
            <a:solidFill>
              <a:srgbClr val="00B05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41" name="右箭头 40"/>
          <p:cNvSpPr/>
          <p:nvPr/>
        </p:nvSpPr>
        <p:spPr>
          <a:xfrm>
            <a:off x="5412861" y="4754337"/>
            <a:ext cx="440974" cy="282008"/>
          </a:xfrm>
          <a:prstGeom prst="rightArrow">
            <a:avLst/>
          </a:prstGeom>
          <a:solidFill>
            <a:srgbClr val="00B050"/>
          </a:solidFill>
          <a:ln>
            <a:solidFill>
              <a:srgbClr val="00B05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pic>
        <p:nvPicPr>
          <p:cNvPr id="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9914258"/>
      </p:ext>
    </p:extLst>
  </p:cSld>
  <p:clrMapOvr>
    <a:masterClrMapping/>
  </p:clrMapOvr>
  <mc:AlternateContent xmlns:mc="http://schemas.openxmlformats.org/markup-compatibility/2006" xmlns:p14="http://schemas.microsoft.com/office/powerpoint/2010/main">
    <mc:Choice Requires="p14">
      <p:transition spd="med" p14:dur="700" advTm="7466">
        <p:fade/>
      </p:transition>
    </mc:Choice>
    <mc:Fallback xmlns="">
      <p:transition spd="med" advTm="7466">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black">
          <a:xfrm>
            <a:off x="251526" y="70311"/>
            <a:ext cx="7888833" cy="84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b="1" kern="0" dirty="0" smtClean="0">
                <a:latin typeface="楷体" panose="02010609060101010101" pitchFamily="49" charset="-122"/>
                <a:ea typeface="楷体" panose="02010609060101010101" pitchFamily="49" charset="-122"/>
              </a:rPr>
              <a:t>第</a:t>
            </a:r>
            <a:r>
              <a:rPr lang="en-US" altLang="zh-CN" b="1" kern="0" dirty="0" smtClean="0">
                <a:latin typeface="Times New Roman" panose="02020603050405020304" pitchFamily="18" charset="0"/>
                <a:ea typeface="楷体" panose="02010609060101010101" pitchFamily="49" charset="-122"/>
                <a:cs typeface="Times New Roman" panose="02020603050405020304" pitchFamily="18" charset="0"/>
              </a:rPr>
              <a:t>2</a:t>
            </a:r>
            <a:r>
              <a:rPr lang="zh-CN" altLang="en-US" b="1" kern="0" dirty="0" smtClean="0">
                <a:latin typeface="楷体" panose="02010609060101010101" pitchFamily="49" charset="-122"/>
                <a:ea typeface="楷体" panose="02010609060101010101" pitchFamily="49" charset="-122"/>
              </a:rPr>
              <a:t>章 基于特征点编码的平面几何校正</a:t>
            </a:r>
            <a:endParaRPr lang="en-US" altLang="zh-CN" b="1" kern="0" dirty="0">
              <a:latin typeface="楷体" panose="02010609060101010101" pitchFamily="49" charset="-122"/>
              <a:ea typeface="楷体" panose="02010609060101010101" pitchFamily="49" charset="-122"/>
            </a:endParaRPr>
          </a:p>
        </p:txBody>
      </p:sp>
      <p:sp>
        <p:nvSpPr>
          <p:cNvPr id="6" name="矩形 5"/>
          <p:cNvSpPr/>
          <p:nvPr/>
        </p:nvSpPr>
        <p:spPr>
          <a:xfrm>
            <a:off x="517965" y="915625"/>
            <a:ext cx="3612819" cy="64807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16" name="组合 15"/>
          <p:cNvGrpSpPr/>
          <p:nvPr/>
        </p:nvGrpSpPr>
        <p:grpSpPr>
          <a:xfrm>
            <a:off x="5409257" y="1777137"/>
            <a:ext cx="2431982" cy="2379877"/>
            <a:chOff x="4644008" y="2060848"/>
            <a:chExt cx="2206625" cy="2163445"/>
          </a:xfrm>
        </p:grpSpPr>
        <p:pic>
          <p:nvPicPr>
            <p:cNvPr id="10" name="图片 9"/>
            <p:cNvPicPr/>
            <p:nvPr/>
          </p:nvPicPr>
          <p:blipFill>
            <a:blip r:embed="rId4" cstate="print"/>
            <a:srcRect/>
            <a:stretch>
              <a:fillRect/>
            </a:stretch>
          </p:blipFill>
          <p:spPr bwMode="auto">
            <a:xfrm>
              <a:off x="4644008" y="2060848"/>
              <a:ext cx="2206625" cy="2163445"/>
            </a:xfrm>
            <a:prstGeom prst="rect">
              <a:avLst/>
            </a:prstGeom>
            <a:noFill/>
            <a:ln w="9525">
              <a:noFill/>
              <a:miter lim="800000"/>
              <a:headEnd/>
              <a:tailEnd/>
            </a:ln>
          </p:spPr>
        </p:pic>
        <p:sp>
          <p:nvSpPr>
            <p:cNvPr id="12" name="矩形 11"/>
            <p:cNvSpPr>
              <a:spLocks noChangeArrowheads="1"/>
            </p:cNvSpPr>
            <p:nvPr/>
          </p:nvSpPr>
          <p:spPr bwMode="auto">
            <a:xfrm>
              <a:off x="4932040" y="2474134"/>
              <a:ext cx="189418" cy="189419"/>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bg2">
                      <a:lumMod val="100000"/>
                      <a:lumOff val="0"/>
                    </a:schemeClr>
                  </a:solidFill>
                </a14:hiddenFill>
              </a:ext>
            </a:extLst>
          </p:spPr>
          <p:txBody>
            <a:bodyPr rot="0" vert="horz" wrap="square" lIns="91440" tIns="45720" rIns="91440" bIns="45720" anchor="t" anchorCtr="0" upright="1">
              <a:noAutofit/>
            </a:bodyPr>
            <a:lstStyle/>
            <a:p>
              <a:endParaRPr lang="zh-CN" altLang="en-US"/>
            </a:p>
          </p:txBody>
        </p:sp>
      </p:grpSp>
      <p:sp>
        <p:nvSpPr>
          <p:cNvPr id="20" name="TextBox 19"/>
          <p:cNvSpPr txBox="1"/>
          <p:nvPr/>
        </p:nvSpPr>
        <p:spPr>
          <a:xfrm>
            <a:off x="1330030" y="4844733"/>
            <a:ext cx="6801567" cy="646331"/>
          </a:xfrm>
          <a:prstGeom prst="rect">
            <a:avLst/>
          </a:prstGeom>
          <a:noFill/>
        </p:spPr>
        <p:txBody>
          <a:bodyPr wrap="square" rtlCol="0">
            <a:spAutoFit/>
          </a:bodyPr>
          <a:lstStyle/>
          <a:p>
            <a:r>
              <a:rPr lang="zh-CN" altLang="en-US" dirty="0" smtClean="0">
                <a:solidFill>
                  <a:schemeClr val="bg2">
                    <a:lumMod val="10000"/>
                  </a:schemeClr>
                </a:solidFill>
                <a:latin typeface="楷体" panose="02010609060101010101" pitchFamily="49" charset="-122"/>
                <a:ea typeface="楷体" panose="02010609060101010101" pitchFamily="49" charset="-122"/>
              </a:rPr>
              <a:t>要求：同一位置特征点必须准确一一对应起来，方能通过照片中特征点计算图像在屏幕上变形信息。</a:t>
            </a:r>
            <a:endParaRPr lang="zh-CN" altLang="en-US" dirty="0">
              <a:solidFill>
                <a:schemeClr val="bg2">
                  <a:lumMod val="10000"/>
                </a:schemeClr>
              </a:solidFill>
              <a:latin typeface="楷体" panose="02010609060101010101" pitchFamily="49" charset="-122"/>
              <a:ea typeface="楷体" panose="02010609060101010101" pitchFamily="49" charset="-122"/>
            </a:endParaRPr>
          </a:p>
        </p:txBody>
      </p:sp>
      <p:grpSp>
        <p:nvGrpSpPr>
          <p:cNvPr id="25" name="组合 24"/>
          <p:cNvGrpSpPr/>
          <p:nvPr/>
        </p:nvGrpSpPr>
        <p:grpSpPr>
          <a:xfrm>
            <a:off x="1534641" y="1908568"/>
            <a:ext cx="2564815" cy="2143010"/>
            <a:chOff x="1561400" y="1908568"/>
            <a:chExt cx="2564815" cy="2143010"/>
          </a:xfrm>
        </p:grpSpPr>
        <p:pic>
          <p:nvPicPr>
            <p:cNvPr id="21" name="Picture 4" descr="C:\Users\zhangya\Desktop\答辩ppt\average0.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1400" y="1908568"/>
              <a:ext cx="2564815" cy="2143010"/>
            </a:xfrm>
            <a:prstGeom prst="rect">
              <a:avLst/>
            </a:prstGeom>
            <a:noFill/>
            <a:extLst>
              <a:ext uri="{909E8E84-426E-40DD-AFC4-6F175D3DCCD1}">
                <a14:hiddenFill xmlns:a14="http://schemas.microsoft.com/office/drawing/2010/main">
                  <a:solidFill>
                    <a:srgbClr val="FFFFFF"/>
                  </a:solidFill>
                </a14:hiddenFill>
              </a:ext>
            </a:extLst>
          </p:spPr>
        </p:pic>
        <p:sp>
          <p:nvSpPr>
            <p:cNvPr id="22" name="矩形 21"/>
            <p:cNvSpPr>
              <a:spLocks noChangeArrowheads="1"/>
            </p:cNvSpPr>
            <p:nvPr/>
          </p:nvSpPr>
          <p:spPr bwMode="auto">
            <a:xfrm>
              <a:off x="1835695" y="2399866"/>
              <a:ext cx="132113" cy="152400"/>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bg2">
                      <a:lumMod val="100000"/>
                      <a:lumOff val="0"/>
                    </a:schemeClr>
                  </a:solidFill>
                </a14:hiddenFill>
              </a:ext>
            </a:extLst>
          </p:spPr>
          <p:txBody>
            <a:bodyPr rot="0" vert="horz" wrap="square" lIns="91440" tIns="45720" rIns="91440" bIns="45720" anchor="t" anchorCtr="0" upright="1">
              <a:noAutofit/>
            </a:bodyPr>
            <a:lstStyle/>
            <a:p>
              <a:endParaRPr lang="zh-CN" altLang="en-US"/>
            </a:p>
          </p:txBody>
        </p:sp>
      </p:grpSp>
      <p:sp>
        <p:nvSpPr>
          <p:cNvPr id="24" name="TextBox 23"/>
          <p:cNvSpPr txBox="1"/>
          <p:nvPr/>
        </p:nvSpPr>
        <p:spPr>
          <a:xfrm>
            <a:off x="1590510" y="4157010"/>
            <a:ext cx="2453064" cy="369332"/>
          </a:xfrm>
          <a:prstGeom prst="rect">
            <a:avLst/>
          </a:prstGeom>
          <a:noFill/>
        </p:spPr>
        <p:txBody>
          <a:bodyPr wrap="square" rtlCol="0">
            <a:spAutoFit/>
          </a:bodyPr>
          <a:lstStyle/>
          <a:p>
            <a:r>
              <a:rPr lang="zh-CN" altLang="en-US" dirty="0" smtClean="0">
                <a:solidFill>
                  <a:schemeClr val="bg2">
                    <a:lumMod val="10000"/>
                  </a:schemeClr>
                </a:solidFill>
                <a:latin typeface="楷体" panose="02010609060101010101" pitchFamily="49" charset="-122"/>
                <a:ea typeface="楷体" panose="02010609060101010101" pitchFamily="49" charset="-122"/>
              </a:rPr>
              <a:t>相机坐标系中特征点</a:t>
            </a:r>
            <a:endParaRPr lang="zh-CN" altLang="en-US" dirty="0">
              <a:solidFill>
                <a:schemeClr val="bg2">
                  <a:lumMod val="10000"/>
                </a:schemeClr>
              </a:solidFill>
              <a:latin typeface="楷体" panose="02010609060101010101" pitchFamily="49" charset="-122"/>
              <a:ea typeface="楷体" panose="02010609060101010101" pitchFamily="49" charset="-122"/>
            </a:endParaRPr>
          </a:p>
        </p:txBody>
      </p:sp>
      <p:cxnSp>
        <p:nvCxnSpPr>
          <p:cNvPr id="13" name="直接箭头连接符 12"/>
          <p:cNvCxnSpPr>
            <a:cxnSpLocks noChangeShapeType="1"/>
            <a:stCxn id="22" idx="3"/>
            <a:endCxn id="12" idx="1"/>
          </p:cNvCxnSpPr>
          <p:nvPr/>
        </p:nvCxnSpPr>
        <p:spPr bwMode="auto">
          <a:xfrm flipV="1">
            <a:off x="1941043" y="2335951"/>
            <a:ext cx="3785662" cy="140117"/>
          </a:xfrm>
          <a:prstGeom prst="straightConnector1">
            <a:avLst/>
          </a:prstGeom>
          <a:noFill/>
          <a:ln w="1905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cxnSp>
      <p:sp>
        <p:nvSpPr>
          <p:cNvPr id="27" name="TextBox 26"/>
          <p:cNvSpPr txBox="1"/>
          <p:nvPr/>
        </p:nvSpPr>
        <p:spPr>
          <a:xfrm>
            <a:off x="5524315" y="4221088"/>
            <a:ext cx="2316927" cy="369332"/>
          </a:xfrm>
          <a:prstGeom prst="rect">
            <a:avLst/>
          </a:prstGeom>
          <a:noFill/>
        </p:spPr>
        <p:txBody>
          <a:bodyPr wrap="square" rtlCol="0">
            <a:spAutoFit/>
          </a:bodyPr>
          <a:lstStyle/>
          <a:p>
            <a:r>
              <a:rPr lang="zh-CN" altLang="en-US" dirty="0" smtClean="0">
                <a:solidFill>
                  <a:schemeClr val="bg2">
                    <a:lumMod val="10000"/>
                  </a:schemeClr>
                </a:solidFill>
                <a:latin typeface="楷体" panose="02010609060101010101" pitchFamily="49" charset="-122"/>
                <a:ea typeface="楷体" panose="02010609060101010101" pitchFamily="49" charset="-122"/>
              </a:rPr>
              <a:t>投影仪坐标系特征点</a:t>
            </a:r>
            <a:endParaRPr lang="zh-CN" altLang="en-US" dirty="0">
              <a:solidFill>
                <a:schemeClr val="bg2">
                  <a:lumMod val="10000"/>
                </a:schemeClr>
              </a:solidFill>
              <a:latin typeface="楷体" panose="02010609060101010101" pitchFamily="49" charset="-122"/>
              <a:ea typeface="楷体" panose="02010609060101010101" pitchFamily="49" charset="-122"/>
            </a:endParaRPr>
          </a:p>
        </p:txBody>
      </p:sp>
      <p:sp>
        <p:nvSpPr>
          <p:cNvPr id="29" name="TextBox 28"/>
          <p:cNvSpPr txBox="1"/>
          <p:nvPr/>
        </p:nvSpPr>
        <p:spPr>
          <a:xfrm>
            <a:off x="1330029" y="5491060"/>
            <a:ext cx="6801567" cy="369332"/>
          </a:xfrm>
          <a:prstGeom prst="rect">
            <a:avLst/>
          </a:prstGeom>
          <a:noFill/>
        </p:spPr>
        <p:txBody>
          <a:bodyPr wrap="square" rtlCol="0">
            <a:spAutoFit/>
          </a:bodyPr>
          <a:lstStyle/>
          <a:p>
            <a:r>
              <a:rPr lang="zh-CN" altLang="en-US" dirty="0" smtClean="0">
                <a:solidFill>
                  <a:schemeClr val="bg2">
                    <a:lumMod val="10000"/>
                  </a:schemeClr>
                </a:solidFill>
                <a:latin typeface="楷体" panose="02010609060101010101" pitchFamily="49" charset="-122"/>
                <a:ea typeface="楷体" panose="02010609060101010101" pitchFamily="49" charset="-122"/>
              </a:rPr>
              <a:t>解决方法：按一定规律编码、解码。</a:t>
            </a:r>
            <a:endParaRPr lang="zh-CN" altLang="en-US" dirty="0">
              <a:solidFill>
                <a:schemeClr val="bg2">
                  <a:lumMod val="10000"/>
                </a:schemeClr>
              </a:solidFill>
              <a:latin typeface="楷体" panose="02010609060101010101" pitchFamily="49" charset="-122"/>
              <a:ea typeface="楷体" panose="02010609060101010101" pitchFamily="49" charset="-122"/>
            </a:endParaRPr>
          </a:p>
        </p:txBody>
      </p:sp>
      <p:sp>
        <p:nvSpPr>
          <p:cNvPr id="17" name="矩形 16"/>
          <p:cNvSpPr/>
          <p:nvPr/>
        </p:nvSpPr>
        <p:spPr>
          <a:xfrm>
            <a:off x="779517" y="1008831"/>
            <a:ext cx="3024336" cy="461665"/>
          </a:xfrm>
          <a:prstGeom prst="rect">
            <a:avLst/>
          </a:prstGeom>
        </p:spPr>
        <p:txBody>
          <a:bodyPr wrap="square">
            <a:spAutoFit/>
          </a:bodyPr>
          <a:lstStyle/>
          <a:p>
            <a:pPr algn="ctr"/>
            <a:r>
              <a:rPr lang="zh-CN" altLang="en-US" sz="2400" b="1" dirty="0">
                <a:solidFill>
                  <a:schemeClr val="bg2">
                    <a:lumMod val="10000"/>
                  </a:schemeClr>
                </a:solidFill>
                <a:latin typeface="楷体" panose="02010609060101010101" pitchFamily="49" charset="-122"/>
                <a:ea typeface="楷体" panose="02010609060101010101" pitchFamily="49" charset="-122"/>
              </a:rPr>
              <a:t>特征图像生成和投影</a:t>
            </a:r>
          </a:p>
        </p:txBody>
      </p:sp>
      <p:pic>
        <p:nvPicPr>
          <p:cNvPr id="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组合 18"/>
          <p:cNvGrpSpPr/>
          <p:nvPr/>
        </p:nvGrpSpPr>
        <p:grpSpPr>
          <a:xfrm>
            <a:off x="4195936" y="1190288"/>
            <a:ext cx="2059932" cy="1041478"/>
            <a:chOff x="2129151" y="1727089"/>
            <a:chExt cx="1654175" cy="995240"/>
          </a:xfrm>
        </p:grpSpPr>
        <p:sp>
          <p:nvSpPr>
            <p:cNvPr id="23" name="Rectangle 61"/>
            <p:cNvSpPr>
              <a:spLocks noChangeArrowheads="1"/>
            </p:cNvSpPr>
            <p:nvPr/>
          </p:nvSpPr>
          <p:spPr bwMode="auto">
            <a:xfrm>
              <a:off x="3142371" y="2532910"/>
              <a:ext cx="216024" cy="189419"/>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bg2">
                      <a:lumMod val="100000"/>
                      <a:lumOff val="0"/>
                    </a:schemeClr>
                  </a:solidFill>
                </a14:hiddenFill>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nvGrpSpPr>
            <p:cNvPr id="26" name="组合 25"/>
            <p:cNvGrpSpPr/>
            <p:nvPr/>
          </p:nvGrpSpPr>
          <p:grpSpPr>
            <a:xfrm>
              <a:off x="2129151" y="1727089"/>
              <a:ext cx="1654175" cy="839307"/>
              <a:chOff x="1048711" y="1725597"/>
              <a:chExt cx="1654175" cy="839307"/>
            </a:xfrm>
          </p:grpSpPr>
          <p:sp>
            <p:nvSpPr>
              <p:cNvPr id="28" name="Text Box 63"/>
              <p:cNvSpPr txBox="1">
                <a:spLocks noChangeArrowheads="1"/>
              </p:cNvSpPr>
              <p:nvPr/>
            </p:nvSpPr>
            <p:spPr bwMode="auto">
              <a:xfrm>
                <a:off x="1048711" y="1725597"/>
                <a:ext cx="1654175" cy="51175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spAutoFit/>
              </a:bodyPr>
              <a:lstStyle/>
              <a:p>
                <a:pPr indent="110490" algn="just">
                  <a:lnSpc>
                    <a:spcPct val="120000"/>
                  </a:lnSpc>
                  <a:spcAft>
                    <a:spcPts val="0"/>
                  </a:spcAft>
                </a:pPr>
                <a:r>
                  <a:rPr lang="zh-CN" sz="1200" kern="100" dirty="0">
                    <a:solidFill>
                      <a:schemeClr val="bg2">
                        <a:lumMod val="10000"/>
                      </a:schemeClr>
                    </a:solidFill>
                    <a:effectLst/>
                    <a:latin typeface="Times New Roman" panose="02020603050405020304" pitchFamily="18" charset="0"/>
                    <a:ea typeface="楷体" panose="02010609060101010101" pitchFamily="49" charset="-122"/>
                    <a:cs typeface="Times New Roman" panose="02020603050405020304" pitchFamily="18" charset="0"/>
                  </a:rPr>
                  <a:t>编号：</a:t>
                </a:r>
                <a:r>
                  <a:rPr lang="en-US" sz="1200" kern="100" dirty="0">
                    <a:solidFill>
                      <a:schemeClr val="bg2">
                        <a:lumMod val="10000"/>
                      </a:schemeClr>
                    </a:solidFill>
                    <a:effectLst/>
                    <a:latin typeface="Times New Roman" panose="02020603050405020304" pitchFamily="18" charset="0"/>
                    <a:ea typeface="楷体" panose="02010609060101010101" pitchFamily="49" charset="-122"/>
                    <a:cs typeface="Times New Roman" panose="02020603050405020304" pitchFamily="18" charset="0"/>
                  </a:rPr>
                  <a:t>0</a:t>
                </a:r>
                <a:endParaRPr lang="zh-CN" sz="1200" kern="100" dirty="0">
                  <a:solidFill>
                    <a:schemeClr val="bg2">
                      <a:lumMod val="10000"/>
                    </a:schemeClr>
                  </a:solidFill>
                  <a:effectLst/>
                  <a:latin typeface="Times New Roman" panose="02020603050405020304" pitchFamily="18" charset="0"/>
                  <a:ea typeface="楷体" panose="02010609060101010101" pitchFamily="49" charset="-122"/>
                  <a:cs typeface="Times New Roman" panose="02020603050405020304" pitchFamily="18" charset="0"/>
                </a:endParaRPr>
              </a:p>
              <a:p>
                <a:pPr indent="110490" algn="just">
                  <a:lnSpc>
                    <a:spcPct val="120000"/>
                  </a:lnSpc>
                  <a:spcAft>
                    <a:spcPts val="0"/>
                  </a:spcAft>
                </a:pPr>
                <a:r>
                  <a:rPr lang="zh-CN" sz="1200" kern="100" dirty="0">
                    <a:solidFill>
                      <a:schemeClr val="bg2">
                        <a:lumMod val="10000"/>
                      </a:schemeClr>
                    </a:solidFill>
                    <a:effectLst/>
                    <a:latin typeface="Times New Roman" panose="02020603050405020304" pitchFamily="18" charset="0"/>
                    <a:ea typeface="楷体" panose="02010609060101010101" pitchFamily="49" charset="-122"/>
                    <a:cs typeface="Times New Roman" panose="02020603050405020304" pitchFamily="18" charset="0"/>
                  </a:rPr>
                  <a:t>二进制：</a:t>
                </a:r>
                <a:r>
                  <a:rPr lang="en-US" sz="1200" kern="100" dirty="0">
                    <a:solidFill>
                      <a:schemeClr val="bg2">
                        <a:lumMod val="10000"/>
                      </a:schemeClr>
                    </a:solidFill>
                    <a:effectLst/>
                    <a:latin typeface="Times New Roman" panose="02020603050405020304" pitchFamily="18" charset="0"/>
                    <a:ea typeface="楷体" panose="02010609060101010101" pitchFamily="49" charset="-122"/>
                    <a:cs typeface="Times New Roman" panose="02020603050405020304" pitchFamily="18" charset="0"/>
                  </a:rPr>
                  <a:t>000 0000</a:t>
                </a:r>
                <a:endParaRPr lang="zh-CN" sz="1200" kern="100" dirty="0">
                  <a:solidFill>
                    <a:schemeClr val="bg2">
                      <a:lumMod val="10000"/>
                    </a:schemeClr>
                  </a:solidFill>
                  <a:effectLst/>
                  <a:latin typeface="Times New Roman" panose="02020603050405020304" pitchFamily="18" charset="0"/>
                  <a:ea typeface="楷体" panose="02010609060101010101" pitchFamily="49" charset="-122"/>
                  <a:cs typeface="Times New Roman" panose="02020603050405020304" pitchFamily="18" charset="0"/>
                </a:endParaRPr>
              </a:p>
            </p:txBody>
          </p:sp>
          <p:cxnSp>
            <p:nvCxnSpPr>
              <p:cNvPr id="30" name="AutoShape 64"/>
              <p:cNvCxnSpPr>
                <a:cxnSpLocks noChangeShapeType="1"/>
              </p:cNvCxnSpPr>
              <p:nvPr/>
            </p:nvCxnSpPr>
            <p:spPr bwMode="auto">
              <a:xfrm>
                <a:off x="1478226" y="2306993"/>
                <a:ext cx="606522" cy="257911"/>
              </a:xfrm>
              <a:prstGeom prst="straightConnector1">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cxnSp>
        </p:grpSp>
      </p:grpSp>
      <p:grpSp>
        <p:nvGrpSpPr>
          <p:cNvPr id="31" name="组合 30"/>
          <p:cNvGrpSpPr/>
          <p:nvPr/>
        </p:nvGrpSpPr>
        <p:grpSpPr>
          <a:xfrm>
            <a:off x="7055379" y="2331562"/>
            <a:ext cx="2242065" cy="1246036"/>
            <a:chOff x="5556127" y="2610958"/>
            <a:chExt cx="3062817" cy="1773731"/>
          </a:xfrm>
        </p:grpSpPr>
        <p:sp>
          <p:nvSpPr>
            <p:cNvPr id="32" name="Rectangle 61"/>
            <p:cNvSpPr>
              <a:spLocks noChangeArrowheads="1"/>
            </p:cNvSpPr>
            <p:nvPr/>
          </p:nvSpPr>
          <p:spPr bwMode="auto">
            <a:xfrm>
              <a:off x="5556127" y="4195270"/>
              <a:ext cx="197612" cy="189419"/>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bg2">
                      <a:lumMod val="100000"/>
                      <a:lumOff val="0"/>
                    </a:schemeClr>
                  </a:solidFill>
                </a14:hiddenFill>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nvGrpSpPr>
            <p:cNvPr id="33" name="组合 32"/>
            <p:cNvGrpSpPr/>
            <p:nvPr/>
          </p:nvGrpSpPr>
          <p:grpSpPr>
            <a:xfrm>
              <a:off x="5634100" y="2610958"/>
              <a:ext cx="2984844" cy="1526062"/>
              <a:chOff x="4696116" y="2746774"/>
              <a:chExt cx="2984844" cy="1526062"/>
            </a:xfrm>
          </p:grpSpPr>
          <p:sp>
            <p:nvSpPr>
              <p:cNvPr id="34" name="Text Box 73"/>
              <p:cNvSpPr txBox="1">
                <a:spLocks noChangeArrowheads="1"/>
              </p:cNvSpPr>
              <p:nvPr/>
            </p:nvSpPr>
            <p:spPr bwMode="auto">
              <a:xfrm>
                <a:off x="5534518" y="2746774"/>
                <a:ext cx="2146442" cy="76232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spAutoFit/>
              </a:bodyPr>
              <a:lstStyle/>
              <a:p>
                <a:pPr indent="110490" algn="just">
                  <a:lnSpc>
                    <a:spcPct val="120000"/>
                  </a:lnSpc>
                  <a:spcAft>
                    <a:spcPts val="0"/>
                  </a:spcAft>
                </a:pPr>
                <a:r>
                  <a:rPr lang="zh-CN" sz="1200" kern="1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编号：</a:t>
                </a:r>
                <a:r>
                  <a:rPr lang="en-US" sz="1200" kern="1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78</a:t>
                </a:r>
                <a:endParaRPr lang="zh-CN" sz="1200" kern="1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a:p>
                <a:pPr indent="110490" algn="just">
                  <a:lnSpc>
                    <a:spcPct val="120000"/>
                  </a:lnSpc>
                  <a:spcAft>
                    <a:spcPts val="0"/>
                  </a:spcAft>
                </a:pPr>
                <a:r>
                  <a:rPr lang="zh-CN" sz="1200" kern="1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二进制：</a:t>
                </a:r>
                <a:r>
                  <a:rPr lang="en-US" sz="1200" kern="1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100 1110</a:t>
                </a:r>
                <a:endParaRPr lang="zh-CN" sz="1200" kern="1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cxnSp>
            <p:nvCxnSpPr>
              <p:cNvPr id="35" name="AutoShape 64"/>
              <p:cNvCxnSpPr>
                <a:cxnSpLocks noChangeShapeType="1"/>
              </p:cNvCxnSpPr>
              <p:nvPr/>
            </p:nvCxnSpPr>
            <p:spPr bwMode="auto">
              <a:xfrm flipH="1">
                <a:off x="4696116" y="3325462"/>
                <a:ext cx="956004" cy="947374"/>
              </a:xfrm>
              <a:prstGeom prst="straightConnector1">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cxnSp>
        </p:grpSp>
      </p:grpSp>
      <p:sp>
        <p:nvSpPr>
          <p:cNvPr id="36" name="TextBox 35"/>
          <p:cNvSpPr txBox="1"/>
          <p:nvPr/>
        </p:nvSpPr>
        <p:spPr>
          <a:xfrm>
            <a:off x="1070183" y="5881621"/>
            <a:ext cx="7608035" cy="461665"/>
          </a:xfrm>
          <a:prstGeom prst="rect">
            <a:avLst/>
          </a:prstGeom>
          <a:noFill/>
        </p:spPr>
        <p:txBody>
          <a:bodyPr wrap="square" rtlCol="0">
            <a:spAutoFit/>
          </a:bodyPr>
          <a:lstStyle/>
          <a:p>
            <a:r>
              <a:rPr lang="zh-CN" altLang="en-US" sz="2400"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每个特征点对应唯一二进制数，对应一个</a:t>
            </a:r>
            <a:r>
              <a:rPr lang="en-US" altLang="zh-CN" sz="2400"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0</a:t>
            </a:r>
            <a:r>
              <a:rPr lang="zh-CN" altLang="en-US" sz="2400"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和</a:t>
            </a:r>
            <a:r>
              <a:rPr lang="en-US" altLang="zh-CN" sz="2400"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1</a:t>
            </a:r>
            <a:r>
              <a:rPr lang="zh-CN" altLang="en-US" sz="2400"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的排列</a:t>
            </a:r>
            <a:endParaRPr lang="zh-CN" altLang="en-US" sz="24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endParaRPr>
          </a:p>
        </p:txBody>
      </p:sp>
      <p:grpSp>
        <p:nvGrpSpPr>
          <p:cNvPr id="5" name="组合 4"/>
          <p:cNvGrpSpPr/>
          <p:nvPr/>
        </p:nvGrpSpPr>
        <p:grpSpPr>
          <a:xfrm>
            <a:off x="5383233" y="1750697"/>
            <a:ext cx="3005197" cy="2793556"/>
            <a:chOff x="5383227" y="1750697"/>
            <a:chExt cx="3005197" cy="2793556"/>
          </a:xfrm>
        </p:grpSpPr>
        <p:cxnSp>
          <p:nvCxnSpPr>
            <p:cNvPr id="37" name="直接箭头连接符 36"/>
            <p:cNvCxnSpPr/>
            <p:nvPr/>
          </p:nvCxnSpPr>
          <p:spPr>
            <a:xfrm flipV="1">
              <a:off x="5409257" y="1750697"/>
              <a:ext cx="2979167" cy="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a:xfrm flipH="1">
              <a:off x="5383227" y="1777133"/>
              <a:ext cx="17354" cy="276712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151107933"/>
      </p:ext>
    </p:extLst>
  </p:cSld>
  <p:clrMapOvr>
    <a:masterClrMapping/>
  </p:clrMapOvr>
  <mc:AlternateContent xmlns:mc="http://schemas.openxmlformats.org/markup-compatibility/2006" xmlns:p14="http://schemas.microsoft.com/office/powerpoint/2010/main">
    <mc:Choice Requires="p14">
      <p:transition spd="med" p14:dur="700" advTm="67872">
        <p:fade/>
      </p:transition>
    </mc:Choice>
    <mc:Fallback xmlns="">
      <p:transition spd="med" advTm="6787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black">
          <a:xfrm>
            <a:off x="251526" y="70311"/>
            <a:ext cx="7888833" cy="84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第</a:t>
            </a:r>
            <a:r>
              <a:rPr lang="en-US" altLang="zh-CN" b="1" kern="0" dirty="0" smtClean="0">
                <a:latin typeface="Times New Roman" panose="02020603050405020304" pitchFamily="18" charset="0"/>
                <a:ea typeface="楷体" panose="02010609060101010101" pitchFamily="49" charset="-122"/>
                <a:cs typeface="Times New Roman" panose="02020603050405020304" pitchFamily="18" charset="0"/>
              </a:rPr>
              <a:t>2</a:t>
            </a:r>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章 基于特征点编码的平面几何校正</a:t>
            </a:r>
            <a:endParaRPr lang="en-US" altLang="zh-CN" b="1" kern="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6" name="矩形 5"/>
          <p:cNvSpPr/>
          <p:nvPr/>
        </p:nvSpPr>
        <p:spPr>
          <a:xfrm>
            <a:off x="517965" y="915625"/>
            <a:ext cx="3612819" cy="64807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grpSp>
        <p:nvGrpSpPr>
          <p:cNvPr id="2" name="组合 1"/>
          <p:cNvGrpSpPr/>
          <p:nvPr/>
        </p:nvGrpSpPr>
        <p:grpSpPr>
          <a:xfrm>
            <a:off x="454118" y="1634509"/>
            <a:ext cx="7989999" cy="1569660"/>
            <a:chOff x="517959" y="1772816"/>
            <a:chExt cx="7989999" cy="1569660"/>
          </a:xfrm>
        </p:grpSpPr>
        <p:sp>
          <p:nvSpPr>
            <p:cNvPr id="19" name="矩形 18"/>
            <p:cNvSpPr/>
            <p:nvPr/>
          </p:nvSpPr>
          <p:spPr>
            <a:xfrm>
              <a:off x="517959" y="1810588"/>
              <a:ext cx="7989999" cy="14590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694445" y="1772816"/>
              <a:ext cx="7685818" cy="1569660"/>
            </a:xfrm>
            <a:prstGeom prst="rect">
              <a:avLst/>
            </a:prstGeom>
            <a:noFill/>
          </p:spPr>
          <p:txBody>
            <a:bodyPr wrap="square" rtlCol="0">
              <a:spAutoFit/>
            </a:bodyPr>
            <a:lstStyle/>
            <a:p>
              <a:r>
                <a:rPr lang="zh-CN" altLang="en-US" sz="2400" b="1" kern="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定义特征点图像的显示规律：</a:t>
              </a:r>
              <a:endParaRPr lang="en-US" altLang="zh-CN" sz="2400" b="1" kern="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endParaRPr>
            </a:p>
            <a:p>
              <a:r>
                <a:rPr lang="zh-CN" altLang="en-US" sz="2400"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    从二进制码的右边第一位起，每一位编辑一幅特征点图像，所有特征点二进制序号在该位为</a:t>
              </a:r>
              <a:r>
                <a:rPr lang="en-US" altLang="zh-CN" sz="2400"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1</a:t>
              </a:r>
              <a:r>
                <a:rPr lang="zh-CN" altLang="en-US" sz="2400"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则在该图像中显示，为</a:t>
              </a:r>
              <a:r>
                <a:rPr lang="en-US" altLang="zh-CN" sz="2400"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0</a:t>
              </a:r>
              <a:r>
                <a:rPr lang="zh-CN" altLang="en-US" sz="2400"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则不显示。</a:t>
              </a:r>
              <a:endParaRPr lang="zh-CN" altLang="en-US" sz="240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endParaRPr>
            </a:p>
          </p:txBody>
        </p:sp>
      </p:grpSp>
      <p:pic>
        <p:nvPicPr>
          <p:cNvPr id="9" name="图片 8" descr="F:\CalibClient\average0.bmp"/>
          <p:cNvPicPr/>
          <p:nvPr/>
        </p:nvPicPr>
        <p:blipFill>
          <a:blip r:embed="rId4" cstate="print"/>
          <a:srcRect/>
          <a:stretch>
            <a:fillRect/>
          </a:stretch>
        </p:blipFill>
        <p:spPr bwMode="auto">
          <a:xfrm>
            <a:off x="2738381" y="3377252"/>
            <a:ext cx="3152899" cy="2716044"/>
          </a:xfrm>
          <a:prstGeom prst="rect">
            <a:avLst/>
          </a:prstGeom>
          <a:noFill/>
          <a:ln w="9525">
            <a:noFill/>
            <a:miter lim="800000"/>
            <a:headEnd/>
            <a:tailEnd/>
          </a:ln>
        </p:spPr>
      </p:pic>
      <p:sp>
        <p:nvSpPr>
          <p:cNvPr id="12" name="矩形 11"/>
          <p:cNvSpPr/>
          <p:nvPr/>
        </p:nvSpPr>
        <p:spPr>
          <a:xfrm>
            <a:off x="625199" y="1031785"/>
            <a:ext cx="3024336" cy="461665"/>
          </a:xfrm>
          <a:prstGeom prst="rect">
            <a:avLst/>
          </a:prstGeom>
        </p:spPr>
        <p:txBody>
          <a:bodyPr wrap="square">
            <a:spAutoFit/>
          </a:bodyPr>
          <a:lstStyle/>
          <a:p>
            <a:pPr algn="ctr"/>
            <a:r>
              <a:rPr lang="zh-CN" alt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特征图像生成和投影</a:t>
            </a:r>
          </a:p>
        </p:txBody>
      </p:sp>
      <p:grpSp>
        <p:nvGrpSpPr>
          <p:cNvPr id="13" name="组合 12"/>
          <p:cNvGrpSpPr/>
          <p:nvPr/>
        </p:nvGrpSpPr>
        <p:grpSpPr>
          <a:xfrm>
            <a:off x="4716016" y="3284495"/>
            <a:ext cx="2590332" cy="1701144"/>
            <a:chOff x="5556127" y="2683545"/>
            <a:chExt cx="2590332" cy="1701144"/>
          </a:xfrm>
        </p:grpSpPr>
        <p:sp>
          <p:nvSpPr>
            <p:cNvPr id="14" name="Rectangle 61"/>
            <p:cNvSpPr>
              <a:spLocks noChangeArrowheads="1"/>
            </p:cNvSpPr>
            <p:nvPr/>
          </p:nvSpPr>
          <p:spPr bwMode="auto">
            <a:xfrm>
              <a:off x="5556127" y="4195270"/>
              <a:ext cx="197612" cy="189419"/>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bg2">
                      <a:lumMod val="100000"/>
                      <a:lumOff val="0"/>
                    </a:schemeClr>
                  </a:solidFill>
                </a14:hiddenFill>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grpSp>
          <p:nvGrpSpPr>
            <p:cNvPr id="15" name="组合 14"/>
            <p:cNvGrpSpPr/>
            <p:nvPr/>
          </p:nvGrpSpPr>
          <p:grpSpPr>
            <a:xfrm>
              <a:off x="5634100" y="2683545"/>
              <a:ext cx="2512359" cy="1453475"/>
              <a:chOff x="4696116" y="2819361"/>
              <a:chExt cx="2512359" cy="1453475"/>
            </a:xfrm>
          </p:grpSpPr>
          <p:sp>
            <p:nvSpPr>
              <p:cNvPr id="16" name="Text Box 73"/>
              <p:cNvSpPr txBox="1">
                <a:spLocks noChangeArrowheads="1"/>
              </p:cNvSpPr>
              <p:nvPr/>
            </p:nvSpPr>
            <p:spPr bwMode="auto">
              <a:xfrm>
                <a:off x="5554935" y="2819361"/>
                <a:ext cx="1653540" cy="5355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spAutoFit/>
              </a:bodyPr>
              <a:lstStyle/>
              <a:p>
                <a:pPr indent="110490" algn="just">
                  <a:lnSpc>
                    <a:spcPct val="120000"/>
                  </a:lnSpc>
                  <a:spcAft>
                    <a:spcPts val="0"/>
                  </a:spcAft>
                </a:pPr>
                <a:r>
                  <a:rPr lang="zh-CN" sz="1200" kern="1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编号：</a:t>
                </a:r>
                <a:r>
                  <a:rPr lang="en-US" sz="1200" kern="1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78</a:t>
                </a:r>
                <a:endParaRPr lang="zh-CN" sz="1200" kern="1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a:p>
                <a:pPr indent="110490" algn="just">
                  <a:lnSpc>
                    <a:spcPct val="120000"/>
                  </a:lnSpc>
                  <a:spcAft>
                    <a:spcPts val="0"/>
                  </a:spcAft>
                </a:pPr>
                <a:r>
                  <a:rPr lang="zh-CN" sz="1200" kern="1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二进制：</a:t>
                </a:r>
                <a:r>
                  <a:rPr lang="en-US" sz="1200" kern="1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100 1110</a:t>
                </a:r>
                <a:endParaRPr lang="zh-CN" sz="1200" kern="1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cxnSp>
            <p:nvCxnSpPr>
              <p:cNvPr id="17" name="AutoShape 64"/>
              <p:cNvCxnSpPr>
                <a:cxnSpLocks noChangeShapeType="1"/>
              </p:cNvCxnSpPr>
              <p:nvPr/>
            </p:nvCxnSpPr>
            <p:spPr bwMode="auto">
              <a:xfrm flipH="1">
                <a:off x="4696116" y="3325462"/>
                <a:ext cx="956004" cy="947374"/>
              </a:xfrm>
              <a:prstGeom prst="straightConnector1">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cxnSp>
        </p:grpSp>
      </p:grpSp>
      <p:pic>
        <p:nvPicPr>
          <p:cNvPr id="1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946569555"/>
      </p:ext>
    </p:extLst>
  </p:cSld>
  <p:clrMapOvr>
    <a:masterClrMapping/>
  </p:clrMapOvr>
  <mc:AlternateContent xmlns:mc="http://schemas.openxmlformats.org/markup-compatibility/2006" xmlns:p14="http://schemas.microsoft.com/office/powerpoint/2010/main">
    <mc:Choice Requires="p14">
      <p:transition spd="med" p14:dur="700" advTm="22151">
        <p:fade/>
      </p:transition>
    </mc:Choice>
    <mc:Fallback xmlns="">
      <p:transition spd="med" advTm="2215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black">
          <a:xfrm>
            <a:off x="251526" y="70311"/>
            <a:ext cx="7888833" cy="84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b="1" kern="0" dirty="0" smtClean="0">
                <a:latin typeface="楷体" panose="02010609060101010101" pitchFamily="49" charset="-122"/>
                <a:ea typeface="楷体" panose="02010609060101010101" pitchFamily="49" charset="-122"/>
              </a:rPr>
              <a:t>第</a:t>
            </a:r>
            <a:r>
              <a:rPr lang="en-US" altLang="zh-CN" b="1" kern="0" dirty="0" smtClean="0">
                <a:latin typeface="Times New Roman" panose="02020603050405020304" pitchFamily="18" charset="0"/>
                <a:ea typeface="楷体" panose="02010609060101010101" pitchFamily="49" charset="-122"/>
                <a:cs typeface="Times New Roman" panose="02020603050405020304" pitchFamily="18" charset="0"/>
              </a:rPr>
              <a:t>2</a:t>
            </a:r>
            <a:r>
              <a:rPr lang="zh-CN" altLang="en-US" b="1" kern="0" dirty="0" smtClean="0">
                <a:latin typeface="楷体" panose="02010609060101010101" pitchFamily="49" charset="-122"/>
                <a:ea typeface="楷体" panose="02010609060101010101" pitchFamily="49" charset="-122"/>
              </a:rPr>
              <a:t>章 基于特征点编码的平面几何校正</a:t>
            </a:r>
            <a:endParaRPr lang="en-US" altLang="zh-CN" b="1" kern="0" dirty="0">
              <a:latin typeface="楷体" panose="02010609060101010101" pitchFamily="49" charset="-122"/>
              <a:ea typeface="楷体" panose="02010609060101010101" pitchFamily="49" charset="-122"/>
            </a:endParaRPr>
          </a:p>
        </p:txBody>
      </p:sp>
      <p:sp>
        <p:nvSpPr>
          <p:cNvPr id="6" name="矩形 5"/>
          <p:cNvSpPr/>
          <p:nvPr/>
        </p:nvSpPr>
        <p:spPr>
          <a:xfrm>
            <a:off x="517965" y="915625"/>
            <a:ext cx="3612819" cy="64807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14" name="组合 13"/>
          <p:cNvGrpSpPr/>
          <p:nvPr/>
        </p:nvGrpSpPr>
        <p:grpSpPr>
          <a:xfrm>
            <a:off x="2919291" y="1904765"/>
            <a:ext cx="1809374" cy="1661968"/>
            <a:chOff x="3122664" y="1983049"/>
            <a:chExt cx="2016223" cy="1827086"/>
          </a:xfrm>
        </p:grpSpPr>
        <p:pic>
          <p:nvPicPr>
            <p:cNvPr id="8" name="图片 7" descr="F:\CalibClient\average1.bmp"/>
            <p:cNvPicPr/>
            <p:nvPr/>
          </p:nvPicPr>
          <p:blipFill>
            <a:blip r:embed="rId3" cstate="print"/>
            <a:srcRect/>
            <a:stretch>
              <a:fillRect/>
            </a:stretch>
          </p:blipFill>
          <p:spPr bwMode="auto">
            <a:xfrm>
              <a:off x="3122664" y="1983049"/>
              <a:ext cx="2016223" cy="1827086"/>
            </a:xfrm>
            <a:prstGeom prst="rect">
              <a:avLst/>
            </a:prstGeom>
            <a:noFill/>
            <a:ln w="9525">
              <a:noFill/>
              <a:miter lim="800000"/>
              <a:headEnd/>
              <a:tailEnd/>
            </a:ln>
          </p:spPr>
        </p:pic>
        <p:sp>
          <p:nvSpPr>
            <p:cNvPr id="12" name="矩形 11"/>
            <p:cNvSpPr>
              <a:spLocks noChangeArrowheads="1"/>
            </p:cNvSpPr>
            <p:nvPr/>
          </p:nvSpPr>
          <p:spPr bwMode="auto">
            <a:xfrm>
              <a:off x="4427984" y="2971860"/>
              <a:ext cx="121130" cy="134521"/>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bg2">
                      <a:lumMod val="100000"/>
                      <a:lumOff val="0"/>
                    </a:schemeClr>
                  </a:solidFill>
                </a14:hiddenFill>
              </a:ext>
            </a:extLst>
          </p:spPr>
          <p:txBody>
            <a:bodyPr rot="0" vert="horz" wrap="square" lIns="91440" tIns="45720" rIns="91440" bIns="45720" anchor="t" anchorCtr="0" upright="1">
              <a:noAutofit/>
            </a:bodyPr>
            <a:lstStyle/>
            <a:p>
              <a:endParaRPr lang="zh-CN" altLang="en-US">
                <a:solidFill>
                  <a:srgbClr val="FF0000"/>
                </a:solidFill>
              </a:endParaRPr>
            </a:p>
          </p:txBody>
        </p:sp>
      </p:grpSp>
      <p:pic>
        <p:nvPicPr>
          <p:cNvPr id="13" name="图片 12" descr="F:\CalibClient\average2.bmp"/>
          <p:cNvPicPr/>
          <p:nvPr/>
        </p:nvPicPr>
        <p:blipFill>
          <a:blip r:embed="rId4" cstate="print"/>
          <a:srcRect/>
          <a:stretch>
            <a:fillRect/>
          </a:stretch>
        </p:blipFill>
        <p:spPr bwMode="auto">
          <a:xfrm>
            <a:off x="5004048" y="1921603"/>
            <a:ext cx="1800200" cy="1661969"/>
          </a:xfrm>
          <a:prstGeom prst="rect">
            <a:avLst/>
          </a:prstGeom>
          <a:noFill/>
          <a:ln w="9525">
            <a:noFill/>
            <a:miter lim="800000"/>
            <a:headEnd/>
            <a:tailEnd/>
          </a:ln>
        </p:spPr>
      </p:pic>
      <p:sp>
        <p:nvSpPr>
          <p:cNvPr id="15" name="矩形 14"/>
          <p:cNvSpPr>
            <a:spLocks noChangeArrowheads="1"/>
          </p:cNvSpPr>
          <p:nvPr/>
        </p:nvSpPr>
        <p:spPr bwMode="auto">
          <a:xfrm>
            <a:off x="6156180" y="2811292"/>
            <a:ext cx="108703" cy="122364"/>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bg2">
                    <a:lumMod val="100000"/>
                    <a:lumOff val="0"/>
                  </a:schemeClr>
                </a:solidFill>
              </a14:hiddenFill>
            </a:ext>
          </a:extLst>
        </p:spPr>
        <p:txBody>
          <a:bodyPr rot="0" vert="horz" wrap="square" lIns="91440" tIns="45720" rIns="91440" bIns="45720" anchor="t" anchorCtr="0" upright="1">
            <a:noAutofit/>
          </a:bodyPr>
          <a:lstStyle/>
          <a:p>
            <a:endParaRPr lang="zh-CN" altLang="en-US">
              <a:solidFill>
                <a:srgbClr val="FF0000"/>
              </a:solidFill>
            </a:endParaRPr>
          </a:p>
        </p:txBody>
      </p:sp>
      <p:pic>
        <p:nvPicPr>
          <p:cNvPr id="16" name="图片 15" descr="F:\CalibClient\average3.bmp"/>
          <p:cNvPicPr/>
          <p:nvPr/>
        </p:nvPicPr>
        <p:blipFill>
          <a:blip r:embed="rId5" cstate="print"/>
          <a:srcRect/>
          <a:stretch>
            <a:fillRect/>
          </a:stretch>
        </p:blipFill>
        <p:spPr bwMode="auto">
          <a:xfrm>
            <a:off x="7060342" y="1950905"/>
            <a:ext cx="1688121" cy="1684108"/>
          </a:xfrm>
          <a:prstGeom prst="rect">
            <a:avLst/>
          </a:prstGeom>
          <a:noFill/>
          <a:ln w="9525">
            <a:noFill/>
            <a:miter lim="800000"/>
            <a:headEnd/>
            <a:tailEnd/>
          </a:ln>
        </p:spPr>
      </p:pic>
      <p:sp>
        <p:nvSpPr>
          <p:cNvPr id="17" name="矩形 16"/>
          <p:cNvSpPr>
            <a:spLocks noChangeArrowheads="1"/>
          </p:cNvSpPr>
          <p:nvPr/>
        </p:nvSpPr>
        <p:spPr bwMode="auto">
          <a:xfrm>
            <a:off x="8140353" y="2864590"/>
            <a:ext cx="108703" cy="122364"/>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bg2">
                    <a:lumMod val="100000"/>
                    <a:lumOff val="0"/>
                  </a:schemeClr>
                </a:solidFill>
              </a14:hiddenFill>
            </a:ext>
          </a:extLst>
        </p:spPr>
        <p:txBody>
          <a:bodyPr rot="0" vert="horz" wrap="square" lIns="91440" tIns="45720" rIns="91440" bIns="45720" anchor="t" anchorCtr="0" upright="1">
            <a:noAutofit/>
          </a:bodyPr>
          <a:lstStyle/>
          <a:p>
            <a:endParaRPr lang="zh-CN" altLang="en-US">
              <a:solidFill>
                <a:srgbClr val="FF0000"/>
              </a:solidFill>
            </a:endParaRPr>
          </a:p>
        </p:txBody>
      </p:sp>
      <p:pic>
        <p:nvPicPr>
          <p:cNvPr id="18" name="图片 17" descr="F:\CalibClient\average4.bmp"/>
          <p:cNvPicPr/>
          <p:nvPr/>
        </p:nvPicPr>
        <p:blipFill>
          <a:blip r:embed="rId6" cstate="print"/>
          <a:srcRect/>
          <a:stretch>
            <a:fillRect/>
          </a:stretch>
        </p:blipFill>
        <p:spPr bwMode="auto">
          <a:xfrm>
            <a:off x="694444" y="4148602"/>
            <a:ext cx="1933340" cy="1584176"/>
          </a:xfrm>
          <a:prstGeom prst="rect">
            <a:avLst/>
          </a:prstGeom>
          <a:noFill/>
          <a:ln w="9525">
            <a:noFill/>
            <a:miter lim="800000"/>
            <a:headEnd/>
            <a:tailEnd/>
          </a:ln>
        </p:spPr>
      </p:pic>
      <p:pic>
        <p:nvPicPr>
          <p:cNvPr id="19" name="图片 18" descr="F:\CalibClient\average5.bmp"/>
          <p:cNvPicPr/>
          <p:nvPr/>
        </p:nvPicPr>
        <p:blipFill>
          <a:blip r:embed="rId7" cstate="print"/>
          <a:srcRect/>
          <a:stretch>
            <a:fillRect/>
          </a:stretch>
        </p:blipFill>
        <p:spPr bwMode="auto">
          <a:xfrm>
            <a:off x="2919292" y="4148602"/>
            <a:ext cx="1809374" cy="1584176"/>
          </a:xfrm>
          <a:prstGeom prst="rect">
            <a:avLst/>
          </a:prstGeom>
          <a:noFill/>
          <a:ln w="9525">
            <a:noFill/>
            <a:miter lim="800000"/>
            <a:headEnd/>
            <a:tailEnd/>
          </a:ln>
        </p:spPr>
      </p:pic>
      <p:pic>
        <p:nvPicPr>
          <p:cNvPr id="20" name="图片 19" descr="F:\CalibClient\average6.bmp"/>
          <p:cNvPicPr/>
          <p:nvPr/>
        </p:nvPicPr>
        <p:blipFill>
          <a:blip r:embed="rId8" cstate="print"/>
          <a:srcRect/>
          <a:stretch>
            <a:fillRect/>
          </a:stretch>
        </p:blipFill>
        <p:spPr bwMode="auto">
          <a:xfrm>
            <a:off x="5004048" y="4149082"/>
            <a:ext cx="1800200" cy="1583696"/>
          </a:xfrm>
          <a:prstGeom prst="rect">
            <a:avLst/>
          </a:prstGeom>
          <a:noFill/>
          <a:ln w="9525">
            <a:noFill/>
            <a:miter lim="800000"/>
            <a:headEnd/>
            <a:tailEnd/>
          </a:ln>
        </p:spPr>
      </p:pic>
      <p:pic>
        <p:nvPicPr>
          <p:cNvPr id="21" name="图片 20" descr="F:\CalibClient\average7.bmp"/>
          <p:cNvPicPr/>
          <p:nvPr/>
        </p:nvPicPr>
        <p:blipFill>
          <a:blip r:embed="rId9" cstate="print"/>
          <a:srcRect/>
          <a:stretch>
            <a:fillRect/>
          </a:stretch>
        </p:blipFill>
        <p:spPr bwMode="auto">
          <a:xfrm>
            <a:off x="7060349" y="4152384"/>
            <a:ext cx="1688121" cy="1580395"/>
          </a:xfrm>
          <a:prstGeom prst="rect">
            <a:avLst/>
          </a:prstGeom>
          <a:noFill/>
          <a:ln w="9525">
            <a:noFill/>
            <a:miter lim="800000"/>
            <a:headEnd/>
            <a:tailEnd/>
          </a:ln>
        </p:spPr>
      </p:pic>
      <p:sp>
        <p:nvSpPr>
          <p:cNvPr id="22" name="矩形 21"/>
          <p:cNvSpPr>
            <a:spLocks noChangeArrowheads="1"/>
          </p:cNvSpPr>
          <p:nvPr/>
        </p:nvSpPr>
        <p:spPr bwMode="auto">
          <a:xfrm>
            <a:off x="1924091" y="4976946"/>
            <a:ext cx="108703" cy="122364"/>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bg2">
                    <a:lumMod val="100000"/>
                    <a:lumOff val="0"/>
                  </a:schemeClr>
                </a:solidFill>
              </a14:hiddenFill>
            </a:ext>
          </a:extLst>
        </p:spPr>
        <p:txBody>
          <a:bodyPr rot="0" vert="horz" wrap="square" lIns="91440" tIns="45720" rIns="91440" bIns="45720" anchor="t" anchorCtr="0" upright="1">
            <a:noAutofit/>
          </a:bodyPr>
          <a:lstStyle/>
          <a:p>
            <a:endParaRPr lang="zh-CN" altLang="en-US">
              <a:solidFill>
                <a:srgbClr val="FF0000"/>
              </a:solidFill>
            </a:endParaRPr>
          </a:p>
        </p:txBody>
      </p:sp>
      <p:sp>
        <p:nvSpPr>
          <p:cNvPr id="23" name="矩形 22"/>
          <p:cNvSpPr>
            <a:spLocks noChangeArrowheads="1"/>
          </p:cNvSpPr>
          <p:nvPr/>
        </p:nvSpPr>
        <p:spPr bwMode="auto">
          <a:xfrm>
            <a:off x="4063575" y="4967570"/>
            <a:ext cx="108703" cy="122364"/>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bg2">
                    <a:lumMod val="100000"/>
                    <a:lumOff val="0"/>
                  </a:schemeClr>
                </a:solidFill>
              </a14:hiddenFill>
            </a:ext>
          </a:extLst>
        </p:spPr>
        <p:txBody>
          <a:bodyPr rot="0" vert="horz" wrap="square" lIns="91440" tIns="45720" rIns="91440" bIns="45720" anchor="t" anchorCtr="0" upright="1">
            <a:noAutofit/>
          </a:bodyPr>
          <a:lstStyle/>
          <a:p>
            <a:endParaRPr lang="zh-CN" altLang="en-US">
              <a:solidFill>
                <a:srgbClr val="FF0000"/>
              </a:solidFill>
            </a:endParaRPr>
          </a:p>
        </p:txBody>
      </p:sp>
      <p:sp>
        <p:nvSpPr>
          <p:cNvPr id="24" name="矩形 23"/>
          <p:cNvSpPr>
            <a:spLocks noChangeArrowheads="1"/>
          </p:cNvSpPr>
          <p:nvPr/>
        </p:nvSpPr>
        <p:spPr bwMode="auto">
          <a:xfrm>
            <a:off x="6156181" y="4976946"/>
            <a:ext cx="108703" cy="122364"/>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bg2">
                    <a:lumMod val="100000"/>
                    <a:lumOff val="0"/>
                  </a:schemeClr>
                </a:solidFill>
              </a14:hiddenFill>
            </a:ext>
          </a:extLst>
        </p:spPr>
        <p:txBody>
          <a:bodyPr rot="0" vert="horz" wrap="square" lIns="91440" tIns="45720" rIns="91440" bIns="45720" anchor="t" anchorCtr="0" upright="1">
            <a:noAutofit/>
          </a:bodyPr>
          <a:lstStyle/>
          <a:p>
            <a:endParaRPr lang="zh-CN" altLang="en-US">
              <a:solidFill>
                <a:srgbClr val="FF0000"/>
              </a:solidFill>
            </a:endParaRPr>
          </a:p>
        </p:txBody>
      </p:sp>
      <p:sp>
        <p:nvSpPr>
          <p:cNvPr id="25" name="矩形 24"/>
          <p:cNvSpPr>
            <a:spLocks noChangeArrowheads="1"/>
          </p:cNvSpPr>
          <p:nvPr/>
        </p:nvSpPr>
        <p:spPr bwMode="auto">
          <a:xfrm>
            <a:off x="8121396" y="4983148"/>
            <a:ext cx="108703" cy="122364"/>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bg2">
                    <a:lumMod val="100000"/>
                    <a:lumOff val="0"/>
                  </a:schemeClr>
                </a:solidFill>
              </a14:hiddenFill>
            </a:ext>
          </a:extLst>
        </p:spPr>
        <p:txBody>
          <a:bodyPr rot="0" vert="horz" wrap="square" lIns="91440" tIns="45720" rIns="91440" bIns="45720" anchor="t" anchorCtr="0" upright="1">
            <a:noAutofit/>
          </a:bodyPr>
          <a:lstStyle/>
          <a:p>
            <a:endParaRPr lang="zh-CN" altLang="en-US">
              <a:solidFill>
                <a:srgbClr val="FF0000"/>
              </a:solidFill>
            </a:endParaRPr>
          </a:p>
        </p:txBody>
      </p:sp>
      <p:sp>
        <p:nvSpPr>
          <p:cNvPr id="27" name="TextBox 26"/>
          <p:cNvSpPr txBox="1"/>
          <p:nvPr/>
        </p:nvSpPr>
        <p:spPr>
          <a:xfrm>
            <a:off x="3103898" y="3569170"/>
            <a:ext cx="1440160" cy="523220"/>
          </a:xfrm>
          <a:prstGeom prst="rect">
            <a:avLst/>
          </a:prstGeom>
          <a:noFill/>
        </p:spPr>
        <p:txBody>
          <a:bodyPr wrap="square" rtlCol="0">
            <a:spAutoFit/>
          </a:bodyPr>
          <a:lstStyle/>
          <a:p>
            <a:r>
              <a:rPr lang="en-US" altLang="zh-CN" sz="1400" b="1" dirty="0" smtClean="0">
                <a:solidFill>
                  <a:schemeClr val="bg2">
                    <a:lumMod val="10000"/>
                  </a:schemeClr>
                </a:solidFill>
                <a:latin typeface="微软雅黑" panose="020B0503020204020204" pitchFamily="34" charset="-122"/>
                <a:ea typeface="微软雅黑" panose="020B0503020204020204" pitchFamily="34" charset="-122"/>
              </a:rPr>
              <a:t>78</a:t>
            </a:r>
          </a:p>
          <a:p>
            <a:r>
              <a:rPr lang="en-US" altLang="zh-CN" sz="1400" b="1" dirty="0" smtClean="0">
                <a:solidFill>
                  <a:schemeClr val="bg2">
                    <a:lumMod val="10000"/>
                  </a:schemeClr>
                </a:solidFill>
                <a:latin typeface="微软雅黑" panose="020B0503020204020204" pitchFamily="34" charset="-122"/>
                <a:ea typeface="微软雅黑" panose="020B0503020204020204" pitchFamily="34" charset="-122"/>
              </a:rPr>
              <a:t>100111</a:t>
            </a:r>
            <a:r>
              <a:rPr lang="en-US" altLang="zh-CN" sz="1400" b="1" dirty="0" smtClean="0">
                <a:solidFill>
                  <a:srgbClr val="FF0000"/>
                </a:solidFill>
                <a:latin typeface="微软雅黑" panose="020B0503020204020204" pitchFamily="34" charset="-122"/>
                <a:ea typeface="微软雅黑" panose="020B0503020204020204" pitchFamily="34" charset="-122"/>
              </a:rPr>
              <a:t>0</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
        <p:nvSpPr>
          <p:cNvPr id="28" name="TextBox 27"/>
          <p:cNvSpPr txBox="1"/>
          <p:nvPr/>
        </p:nvSpPr>
        <p:spPr>
          <a:xfrm>
            <a:off x="5184068" y="3625861"/>
            <a:ext cx="1440160" cy="523220"/>
          </a:xfrm>
          <a:prstGeom prst="rect">
            <a:avLst/>
          </a:prstGeom>
          <a:noFill/>
        </p:spPr>
        <p:txBody>
          <a:bodyPr wrap="square" rtlCol="0">
            <a:spAutoFit/>
          </a:bodyPr>
          <a:lstStyle/>
          <a:p>
            <a:r>
              <a:rPr lang="en-US" altLang="zh-CN" sz="1400" b="1" dirty="0" smtClean="0">
                <a:solidFill>
                  <a:schemeClr val="bg2">
                    <a:lumMod val="10000"/>
                  </a:schemeClr>
                </a:solidFill>
                <a:latin typeface="微软雅黑" panose="020B0503020204020204" pitchFamily="34" charset="-122"/>
                <a:ea typeface="微软雅黑" panose="020B0503020204020204" pitchFamily="34" charset="-122"/>
              </a:rPr>
              <a:t>78</a:t>
            </a:r>
          </a:p>
          <a:p>
            <a:r>
              <a:rPr lang="en-US" altLang="zh-CN" sz="1400" b="1" dirty="0" smtClean="0">
                <a:solidFill>
                  <a:schemeClr val="bg2">
                    <a:lumMod val="10000"/>
                  </a:schemeClr>
                </a:solidFill>
                <a:latin typeface="微软雅黑" panose="020B0503020204020204" pitchFamily="34" charset="-122"/>
                <a:ea typeface="微软雅黑" panose="020B0503020204020204" pitchFamily="34" charset="-122"/>
              </a:rPr>
              <a:t>10011</a:t>
            </a:r>
            <a:r>
              <a:rPr lang="en-US" altLang="zh-CN" sz="1400" b="1" dirty="0" smtClean="0">
                <a:solidFill>
                  <a:srgbClr val="FF0000"/>
                </a:solidFill>
                <a:latin typeface="微软雅黑" panose="020B0503020204020204" pitchFamily="34" charset="-122"/>
                <a:ea typeface="微软雅黑" panose="020B0503020204020204" pitchFamily="34" charset="-122"/>
              </a:rPr>
              <a:t>1</a:t>
            </a:r>
            <a:r>
              <a:rPr lang="en-US" altLang="zh-CN" sz="1400" b="1" dirty="0" smtClean="0">
                <a:solidFill>
                  <a:schemeClr val="bg2">
                    <a:lumMod val="10000"/>
                  </a:schemeClr>
                </a:solidFill>
                <a:latin typeface="微软雅黑" panose="020B0503020204020204" pitchFamily="34" charset="-122"/>
                <a:ea typeface="微软雅黑" panose="020B0503020204020204" pitchFamily="34" charset="-122"/>
              </a:rPr>
              <a:t>0</a:t>
            </a:r>
            <a:endParaRPr lang="zh-CN" altLang="en-US" sz="1400" b="1"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29" name="TextBox 28"/>
          <p:cNvSpPr txBox="1"/>
          <p:nvPr/>
        </p:nvSpPr>
        <p:spPr>
          <a:xfrm>
            <a:off x="7184322" y="3602816"/>
            <a:ext cx="1440160" cy="523220"/>
          </a:xfrm>
          <a:prstGeom prst="rect">
            <a:avLst/>
          </a:prstGeom>
          <a:noFill/>
        </p:spPr>
        <p:txBody>
          <a:bodyPr wrap="square" rtlCol="0">
            <a:spAutoFit/>
          </a:bodyPr>
          <a:lstStyle/>
          <a:p>
            <a:r>
              <a:rPr lang="en-US" altLang="zh-CN" sz="1400" b="1" dirty="0" smtClean="0">
                <a:solidFill>
                  <a:schemeClr val="bg2">
                    <a:lumMod val="10000"/>
                  </a:schemeClr>
                </a:solidFill>
                <a:latin typeface="微软雅黑" panose="020B0503020204020204" pitchFamily="34" charset="-122"/>
                <a:ea typeface="微软雅黑" panose="020B0503020204020204" pitchFamily="34" charset="-122"/>
              </a:rPr>
              <a:t>78</a:t>
            </a:r>
          </a:p>
          <a:p>
            <a:r>
              <a:rPr lang="en-US" altLang="zh-CN" sz="1400" b="1" dirty="0">
                <a:solidFill>
                  <a:schemeClr val="bg2">
                    <a:lumMod val="10000"/>
                  </a:schemeClr>
                </a:solidFill>
                <a:latin typeface="微软雅黑" panose="020B0503020204020204" pitchFamily="34" charset="-122"/>
                <a:ea typeface="微软雅黑" panose="020B0503020204020204" pitchFamily="34" charset="-122"/>
              </a:rPr>
              <a:t>1001</a:t>
            </a:r>
            <a:r>
              <a:rPr lang="en-US" altLang="zh-CN" sz="1400" b="1" dirty="0">
                <a:solidFill>
                  <a:srgbClr val="FF0000"/>
                </a:solidFill>
                <a:latin typeface="微软雅黑" panose="020B0503020204020204" pitchFamily="34" charset="-122"/>
                <a:ea typeface="微软雅黑" panose="020B0503020204020204" pitchFamily="34" charset="-122"/>
              </a:rPr>
              <a:t>1</a:t>
            </a:r>
            <a:r>
              <a:rPr lang="en-US" altLang="zh-CN" sz="1400" b="1" dirty="0">
                <a:solidFill>
                  <a:schemeClr val="bg2">
                    <a:lumMod val="10000"/>
                  </a:schemeClr>
                </a:solidFill>
                <a:latin typeface="微软雅黑" panose="020B0503020204020204" pitchFamily="34" charset="-122"/>
                <a:ea typeface="微软雅黑" panose="020B0503020204020204" pitchFamily="34" charset="-122"/>
              </a:rPr>
              <a:t>10</a:t>
            </a:r>
            <a:endParaRPr lang="zh-CN" altLang="en-US" sz="1400" b="1"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30" name="TextBox 29"/>
          <p:cNvSpPr txBox="1"/>
          <p:nvPr/>
        </p:nvSpPr>
        <p:spPr>
          <a:xfrm>
            <a:off x="819051" y="5805264"/>
            <a:ext cx="1440160" cy="523220"/>
          </a:xfrm>
          <a:prstGeom prst="rect">
            <a:avLst/>
          </a:prstGeom>
          <a:noFill/>
        </p:spPr>
        <p:txBody>
          <a:bodyPr wrap="square" rtlCol="0">
            <a:spAutoFit/>
          </a:bodyPr>
          <a:lstStyle/>
          <a:p>
            <a:r>
              <a:rPr lang="en-US" altLang="zh-CN" sz="1400" b="1" dirty="0" smtClean="0">
                <a:solidFill>
                  <a:schemeClr val="bg2">
                    <a:lumMod val="10000"/>
                  </a:schemeClr>
                </a:solidFill>
                <a:latin typeface="微软雅黑" panose="020B0503020204020204" pitchFamily="34" charset="-122"/>
                <a:ea typeface="微软雅黑" panose="020B0503020204020204" pitchFamily="34" charset="-122"/>
              </a:rPr>
              <a:t>78</a:t>
            </a:r>
          </a:p>
          <a:p>
            <a:r>
              <a:rPr lang="en-US" altLang="zh-CN" sz="1400" b="1" dirty="0">
                <a:solidFill>
                  <a:schemeClr val="bg2">
                    <a:lumMod val="10000"/>
                  </a:schemeClr>
                </a:solidFill>
                <a:latin typeface="微软雅黑" panose="020B0503020204020204" pitchFamily="34" charset="-122"/>
                <a:ea typeface="微软雅黑" panose="020B0503020204020204" pitchFamily="34" charset="-122"/>
              </a:rPr>
              <a:t>100</a:t>
            </a:r>
            <a:r>
              <a:rPr lang="en-US" altLang="zh-CN" sz="1400" b="1" dirty="0">
                <a:solidFill>
                  <a:srgbClr val="FF0000"/>
                </a:solidFill>
                <a:latin typeface="微软雅黑" panose="020B0503020204020204" pitchFamily="34" charset="-122"/>
                <a:ea typeface="微软雅黑" panose="020B0503020204020204" pitchFamily="34" charset="-122"/>
              </a:rPr>
              <a:t>1</a:t>
            </a:r>
            <a:r>
              <a:rPr lang="en-US" altLang="zh-CN" sz="1400" b="1" dirty="0">
                <a:solidFill>
                  <a:schemeClr val="bg2">
                    <a:lumMod val="10000"/>
                  </a:schemeClr>
                </a:solidFill>
                <a:latin typeface="微软雅黑" panose="020B0503020204020204" pitchFamily="34" charset="-122"/>
                <a:ea typeface="微软雅黑" panose="020B0503020204020204" pitchFamily="34" charset="-122"/>
              </a:rPr>
              <a:t>110</a:t>
            </a:r>
            <a:endParaRPr lang="zh-CN" altLang="en-US" sz="1400" b="1"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31" name="TextBox 30"/>
          <p:cNvSpPr txBox="1"/>
          <p:nvPr/>
        </p:nvSpPr>
        <p:spPr>
          <a:xfrm>
            <a:off x="3073343" y="5804444"/>
            <a:ext cx="1440160" cy="523220"/>
          </a:xfrm>
          <a:prstGeom prst="rect">
            <a:avLst/>
          </a:prstGeom>
          <a:noFill/>
        </p:spPr>
        <p:txBody>
          <a:bodyPr wrap="square" rtlCol="0">
            <a:spAutoFit/>
          </a:bodyPr>
          <a:lstStyle/>
          <a:p>
            <a:r>
              <a:rPr lang="en-US" altLang="zh-CN" sz="1400" b="1" dirty="0" smtClean="0">
                <a:solidFill>
                  <a:schemeClr val="bg2">
                    <a:lumMod val="10000"/>
                  </a:schemeClr>
                </a:solidFill>
                <a:latin typeface="微软雅黑" panose="020B0503020204020204" pitchFamily="34" charset="-122"/>
                <a:ea typeface="微软雅黑" panose="020B0503020204020204" pitchFamily="34" charset="-122"/>
              </a:rPr>
              <a:t>78</a:t>
            </a:r>
          </a:p>
          <a:p>
            <a:r>
              <a:rPr lang="en-US" altLang="zh-CN" sz="1400" b="1" dirty="0">
                <a:solidFill>
                  <a:schemeClr val="bg2">
                    <a:lumMod val="10000"/>
                  </a:schemeClr>
                </a:solidFill>
                <a:latin typeface="微软雅黑" panose="020B0503020204020204" pitchFamily="34" charset="-122"/>
                <a:ea typeface="微软雅黑" panose="020B0503020204020204" pitchFamily="34" charset="-122"/>
              </a:rPr>
              <a:t>10</a:t>
            </a:r>
            <a:r>
              <a:rPr lang="en-US" altLang="zh-CN" sz="1400" b="1" dirty="0">
                <a:solidFill>
                  <a:srgbClr val="FF0000"/>
                </a:solidFill>
                <a:latin typeface="微软雅黑" panose="020B0503020204020204" pitchFamily="34" charset="-122"/>
                <a:ea typeface="微软雅黑" panose="020B0503020204020204" pitchFamily="34" charset="-122"/>
              </a:rPr>
              <a:t>0</a:t>
            </a:r>
            <a:r>
              <a:rPr lang="en-US" altLang="zh-CN" sz="1400" b="1" dirty="0">
                <a:solidFill>
                  <a:schemeClr val="bg2">
                    <a:lumMod val="10000"/>
                  </a:schemeClr>
                </a:solidFill>
                <a:latin typeface="微软雅黑" panose="020B0503020204020204" pitchFamily="34" charset="-122"/>
                <a:ea typeface="微软雅黑" panose="020B0503020204020204" pitchFamily="34" charset="-122"/>
              </a:rPr>
              <a:t>1110</a:t>
            </a:r>
            <a:endParaRPr lang="zh-CN" altLang="en-US" sz="1400" b="1"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32" name="TextBox 31"/>
          <p:cNvSpPr txBox="1"/>
          <p:nvPr/>
        </p:nvSpPr>
        <p:spPr>
          <a:xfrm>
            <a:off x="4988977" y="5804444"/>
            <a:ext cx="1440160" cy="523220"/>
          </a:xfrm>
          <a:prstGeom prst="rect">
            <a:avLst/>
          </a:prstGeom>
          <a:noFill/>
        </p:spPr>
        <p:txBody>
          <a:bodyPr wrap="square" rtlCol="0">
            <a:spAutoFit/>
          </a:bodyPr>
          <a:lstStyle/>
          <a:p>
            <a:r>
              <a:rPr lang="en-US" altLang="zh-CN" sz="1400" b="1" dirty="0" smtClean="0">
                <a:solidFill>
                  <a:schemeClr val="bg2">
                    <a:lumMod val="10000"/>
                  </a:schemeClr>
                </a:solidFill>
                <a:latin typeface="微软雅黑" panose="020B0503020204020204" pitchFamily="34" charset="-122"/>
                <a:ea typeface="微软雅黑" panose="020B0503020204020204" pitchFamily="34" charset="-122"/>
              </a:rPr>
              <a:t>78</a:t>
            </a:r>
          </a:p>
          <a:p>
            <a:r>
              <a:rPr lang="en-US" altLang="zh-CN" sz="1400" b="1" dirty="0">
                <a:solidFill>
                  <a:schemeClr val="bg2">
                    <a:lumMod val="10000"/>
                  </a:schemeClr>
                </a:solidFill>
                <a:latin typeface="微软雅黑" panose="020B0503020204020204" pitchFamily="34" charset="-122"/>
                <a:ea typeface="微软雅黑" panose="020B0503020204020204" pitchFamily="34" charset="-122"/>
              </a:rPr>
              <a:t>1</a:t>
            </a:r>
            <a:r>
              <a:rPr lang="en-US" altLang="zh-CN" sz="1400" b="1" dirty="0">
                <a:solidFill>
                  <a:srgbClr val="FF0000"/>
                </a:solidFill>
                <a:latin typeface="微软雅黑" panose="020B0503020204020204" pitchFamily="34" charset="-122"/>
                <a:ea typeface="微软雅黑" panose="020B0503020204020204" pitchFamily="34" charset="-122"/>
              </a:rPr>
              <a:t>0</a:t>
            </a:r>
            <a:r>
              <a:rPr lang="en-US" altLang="zh-CN" sz="1400" b="1" dirty="0">
                <a:solidFill>
                  <a:schemeClr val="bg2">
                    <a:lumMod val="10000"/>
                  </a:schemeClr>
                </a:solidFill>
                <a:latin typeface="微软雅黑" panose="020B0503020204020204" pitchFamily="34" charset="-122"/>
                <a:ea typeface="微软雅黑" panose="020B0503020204020204" pitchFamily="34" charset="-122"/>
              </a:rPr>
              <a:t>01110</a:t>
            </a:r>
            <a:endParaRPr lang="zh-CN" altLang="en-US" sz="1400" b="1"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33" name="TextBox 32"/>
          <p:cNvSpPr txBox="1"/>
          <p:nvPr/>
        </p:nvSpPr>
        <p:spPr>
          <a:xfrm>
            <a:off x="7163471" y="5828196"/>
            <a:ext cx="1440160" cy="523220"/>
          </a:xfrm>
          <a:prstGeom prst="rect">
            <a:avLst/>
          </a:prstGeom>
          <a:noFill/>
        </p:spPr>
        <p:txBody>
          <a:bodyPr wrap="square" rtlCol="0">
            <a:spAutoFit/>
          </a:bodyPr>
          <a:lstStyle/>
          <a:p>
            <a:r>
              <a:rPr lang="en-US" altLang="zh-CN" sz="1400" b="1" dirty="0" smtClean="0">
                <a:solidFill>
                  <a:schemeClr val="bg2">
                    <a:lumMod val="10000"/>
                  </a:schemeClr>
                </a:solidFill>
                <a:latin typeface="微软雅黑" panose="020B0503020204020204" pitchFamily="34" charset="-122"/>
                <a:ea typeface="微软雅黑" panose="020B0503020204020204" pitchFamily="34" charset="-122"/>
              </a:rPr>
              <a:t>78</a:t>
            </a:r>
          </a:p>
          <a:p>
            <a:r>
              <a:rPr lang="en-US" altLang="zh-CN" sz="1400" b="1" dirty="0">
                <a:solidFill>
                  <a:srgbClr val="FF0000"/>
                </a:solidFill>
                <a:latin typeface="微软雅黑" panose="020B0503020204020204" pitchFamily="34" charset="-122"/>
                <a:ea typeface="微软雅黑" panose="020B0503020204020204" pitchFamily="34" charset="-122"/>
              </a:rPr>
              <a:t>1</a:t>
            </a:r>
            <a:r>
              <a:rPr lang="en-US" altLang="zh-CN" sz="1400" b="1" dirty="0">
                <a:solidFill>
                  <a:schemeClr val="bg2">
                    <a:lumMod val="10000"/>
                  </a:schemeClr>
                </a:solidFill>
                <a:latin typeface="微软雅黑" panose="020B0503020204020204" pitchFamily="34" charset="-122"/>
                <a:ea typeface="微软雅黑" panose="020B0503020204020204" pitchFamily="34" charset="-122"/>
              </a:rPr>
              <a:t>001110</a:t>
            </a:r>
            <a:endParaRPr lang="zh-CN" altLang="en-US" sz="1400" b="1" dirty="0">
              <a:solidFill>
                <a:schemeClr val="bg2">
                  <a:lumMod val="10000"/>
                </a:schemeClr>
              </a:solidFill>
              <a:latin typeface="微软雅黑" panose="020B0503020204020204" pitchFamily="34" charset="-122"/>
              <a:ea typeface="微软雅黑" panose="020B0503020204020204" pitchFamily="34" charset="-122"/>
            </a:endParaRPr>
          </a:p>
        </p:txBody>
      </p:sp>
      <p:sp>
        <p:nvSpPr>
          <p:cNvPr id="34" name="矩形 33"/>
          <p:cNvSpPr/>
          <p:nvPr/>
        </p:nvSpPr>
        <p:spPr>
          <a:xfrm>
            <a:off x="625199" y="1031785"/>
            <a:ext cx="3024336" cy="461665"/>
          </a:xfrm>
          <a:prstGeom prst="rect">
            <a:avLst/>
          </a:prstGeom>
        </p:spPr>
        <p:txBody>
          <a:bodyPr wrap="square">
            <a:spAutoFit/>
          </a:bodyPr>
          <a:lstStyle/>
          <a:p>
            <a:pPr algn="ctr"/>
            <a:r>
              <a:rPr lang="zh-CN" altLang="en-US" sz="2400" b="1" dirty="0">
                <a:solidFill>
                  <a:schemeClr val="bg2">
                    <a:lumMod val="10000"/>
                  </a:schemeClr>
                </a:solidFill>
                <a:latin typeface="楷体" panose="02010609060101010101" pitchFamily="49" charset="-122"/>
                <a:ea typeface="楷体" panose="02010609060101010101" pitchFamily="49" charset="-122"/>
              </a:rPr>
              <a:t>特征图像生成和投影</a:t>
            </a:r>
          </a:p>
        </p:txBody>
      </p:sp>
      <p:pic>
        <p:nvPicPr>
          <p:cNvPr id="35"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3891890"/>
      </p:ext>
    </p:extLst>
  </p:cSld>
  <p:clrMapOvr>
    <a:masterClrMapping/>
  </p:clrMapOvr>
  <mc:AlternateContent xmlns:mc="http://schemas.openxmlformats.org/markup-compatibility/2006" xmlns:p14="http://schemas.microsoft.com/office/powerpoint/2010/main">
    <mc:Choice Requires="p14">
      <p:transition spd="med" p14:dur="700" advTm="21758">
        <p:fade/>
      </p:transition>
    </mc:Choice>
    <mc:Fallback xmlns="">
      <p:transition spd="med" advTm="21758">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631566" y="1182358"/>
            <a:ext cx="9143889" cy="551139"/>
            <a:chOff x="-610156" y="1159399"/>
            <a:chExt cx="9143889" cy="709780"/>
          </a:xfrm>
        </p:grpSpPr>
        <p:grpSp>
          <p:nvGrpSpPr>
            <p:cNvPr id="3" name="组合 2"/>
            <p:cNvGrpSpPr/>
            <p:nvPr/>
          </p:nvGrpSpPr>
          <p:grpSpPr>
            <a:xfrm>
              <a:off x="-610156" y="1159400"/>
              <a:ext cx="9143889" cy="709779"/>
              <a:chOff x="-2264" y="658839"/>
              <a:chExt cx="5553489" cy="1203212"/>
            </a:xfrm>
          </p:grpSpPr>
          <p:sp>
            <p:nvSpPr>
              <p:cNvPr id="58" name="矩形 57"/>
              <p:cNvSpPr/>
              <p:nvPr/>
            </p:nvSpPr>
            <p:spPr>
              <a:xfrm>
                <a:off x="-2264" y="974926"/>
                <a:ext cx="1722736" cy="571430"/>
              </a:xfrm>
              <a:prstGeom prst="rect">
                <a:avLst/>
              </a:prstGeom>
              <a:gradFill flip="none" rotWithShape="1">
                <a:gsLst>
                  <a:gs pos="30000">
                    <a:srgbClr val="0C62B9"/>
                  </a:gs>
                  <a:gs pos="0">
                    <a:srgbClr val="0E58B2"/>
                  </a:gs>
                  <a:gs pos="73000">
                    <a:srgbClr val="00B0F0"/>
                  </a:gs>
                </a:gsLst>
                <a:lin ang="13500000" scaled="1"/>
                <a:tileRect/>
              </a:gradFill>
              <a:ln w="25400"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grpSp>
            <p:nvGrpSpPr>
              <p:cNvPr id="59" name="组合 58"/>
              <p:cNvGrpSpPr/>
              <p:nvPr/>
            </p:nvGrpSpPr>
            <p:grpSpPr>
              <a:xfrm rot="5400000">
                <a:off x="2663069" y="-1026105"/>
                <a:ext cx="1203212" cy="4573100"/>
                <a:chOff x="2747067" y="916441"/>
                <a:chExt cx="1497236" cy="5411511"/>
              </a:xfrm>
            </p:grpSpPr>
            <p:grpSp>
              <p:nvGrpSpPr>
                <p:cNvPr id="60" name="组合 59"/>
                <p:cNvGrpSpPr/>
                <p:nvPr/>
              </p:nvGrpSpPr>
              <p:grpSpPr>
                <a:xfrm>
                  <a:off x="2747067" y="916441"/>
                  <a:ext cx="1497236" cy="5411511"/>
                  <a:chOff x="3417854" y="717011"/>
                  <a:chExt cx="1599801" cy="5782217"/>
                </a:xfrm>
                <a:effectLst>
                  <a:reflection blurRad="6350" stA="44000" endPos="8000" dir="5400000" sy="-100000" algn="bl" rotWithShape="0"/>
                </a:effectLst>
              </p:grpSpPr>
              <p:sp>
                <p:nvSpPr>
                  <p:cNvPr id="63" name="圆角矩形 62"/>
                  <p:cNvSpPr/>
                  <p:nvPr/>
                </p:nvSpPr>
                <p:spPr>
                  <a:xfrm>
                    <a:off x="3417854" y="943591"/>
                    <a:ext cx="1599801" cy="5544616"/>
                  </a:xfrm>
                  <a:prstGeom prst="roundRect">
                    <a:avLst/>
                  </a:prstGeom>
                  <a:gradFill flip="none" rotWithShape="1">
                    <a:gsLst>
                      <a:gs pos="30000">
                        <a:srgbClr val="0C62B9"/>
                      </a:gs>
                      <a:gs pos="0">
                        <a:srgbClr val="0E58B2"/>
                      </a:gs>
                      <a:gs pos="73000">
                        <a:srgbClr val="00B0F0"/>
                      </a:gs>
                    </a:gsLst>
                    <a:lin ang="13500000" scaled="1"/>
                    <a:tileRect/>
                  </a:gradFill>
                  <a:ln w="25400"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64" name="圆角矩形 63"/>
                  <p:cNvSpPr/>
                  <p:nvPr/>
                </p:nvSpPr>
                <p:spPr>
                  <a:xfrm>
                    <a:off x="3468223" y="1015599"/>
                    <a:ext cx="1476739" cy="5400600"/>
                  </a:xfrm>
                  <a:prstGeom prst="roundRect">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65" name="Oval 65"/>
                  <p:cNvSpPr>
                    <a:spLocks noChangeArrowheads="1"/>
                  </p:cNvSpPr>
                  <p:nvPr/>
                </p:nvSpPr>
                <p:spPr bwMode="auto">
                  <a:xfrm>
                    <a:off x="3612731" y="6320311"/>
                    <a:ext cx="1173461" cy="178917"/>
                  </a:xfrm>
                  <a:prstGeom prst="ellipse">
                    <a:avLst/>
                  </a:prstGeom>
                  <a:gradFill rotWithShape="1">
                    <a:gsLst>
                      <a:gs pos="0">
                        <a:sysClr val="window" lastClr="FFFFFF"/>
                      </a:gs>
                      <a:gs pos="88000">
                        <a:srgbClr val="00B0F0">
                          <a:alpha val="29000"/>
                        </a:srgbClr>
                      </a:gs>
                    </a:gsLst>
                    <a:path path="shape">
                      <a:fillToRect l="50000" t="50000" r="50000" b="50000"/>
                    </a:path>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Times New Roman" panose="02020603050405020304" pitchFamily="18" charset="0"/>
                      <a:ea typeface="宋体"/>
                      <a:cs typeface="Times New Roman" panose="02020603050405020304" pitchFamily="18" charset="0"/>
                    </a:endParaRPr>
                  </a:p>
                </p:txBody>
              </p:sp>
              <p:sp>
                <p:nvSpPr>
                  <p:cNvPr id="66" name="Oval 65"/>
                  <p:cNvSpPr>
                    <a:spLocks noChangeArrowheads="1"/>
                  </p:cNvSpPr>
                  <p:nvPr/>
                </p:nvSpPr>
                <p:spPr bwMode="auto">
                  <a:xfrm>
                    <a:off x="3564118" y="943591"/>
                    <a:ext cx="1173461" cy="178917"/>
                  </a:xfrm>
                  <a:prstGeom prst="ellipse">
                    <a:avLst/>
                  </a:prstGeom>
                  <a:gradFill rotWithShape="1">
                    <a:gsLst>
                      <a:gs pos="0">
                        <a:sysClr val="window" lastClr="FFFFFF"/>
                      </a:gs>
                      <a:gs pos="88000">
                        <a:srgbClr val="00B0F0">
                          <a:alpha val="29000"/>
                        </a:srgbClr>
                      </a:gs>
                    </a:gsLst>
                    <a:path path="shape">
                      <a:fillToRect l="50000" t="50000" r="50000" b="50000"/>
                    </a:path>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Times New Roman" panose="02020603050405020304" pitchFamily="18" charset="0"/>
                      <a:ea typeface="宋体"/>
                      <a:cs typeface="Times New Roman" panose="02020603050405020304" pitchFamily="18" charset="0"/>
                    </a:endParaRPr>
                  </a:p>
                </p:txBody>
              </p:sp>
              <p:sp>
                <p:nvSpPr>
                  <p:cNvPr id="67" name="Oval 65"/>
                  <p:cNvSpPr>
                    <a:spLocks noChangeArrowheads="1"/>
                  </p:cNvSpPr>
                  <p:nvPr/>
                </p:nvSpPr>
                <p:spPr bwMode="auto">
                  <a:xfrm rot="5400000">
                    <a:off x="3883422" y="871766"/>
                    <a:ext cx="632078" cy="322567"/>
                  </a:xfrm>
                  <a:prstGeom prst="ellipse">
                    <a:avLst/>
                  </a:prstGeom>
                  <a:gradFill rotWithShape="1">
                    <a:gsLst>
                      <a:gs pos="0">
                        <a:sysClr val="window" lastClr="FFFFFF"/>
                      </a:gs>
                      <a:gs pos="88000">
                        <a:srgbClr val="00B0F0">
                          <a:alpha val="0"/>
                        </a:srgbClr>
                      </a:gs>
                    </a:gsLst>
                    <a:path path="shape">
                      <a:fillToRect l="50000" t="50000" r="50000" b="50000"/>
                    </a:path>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Times New Roman" panose="02020603050405020304" pitchFamily="18" charset="0"/>
                      <a:ea typeface="宋体"/>
                      <a:cs typeface="Times New Roman" panose="02020603050405020304" pitchFamily="18" charset="0"/>
                    </a:endParaRPr>
                  </a:p>
                </p:txBody>
              </p:sp>
              <p:sp>
                <p:nvSpPr>
                  <p:cNvPr id="68" name="圆角矩形 7"/>
                  <p:cNvSpPr/>
                  <p:nvPr/>
                </p:nvSpPr>
                <p:spPr>
                  <a:xfrm>
                    <a:off x="3423200" y="943591"/>
                    <a:ext cx="829854" cy="1838302"/>
                  </a:xfrm>
                  <a:custGeom>
                    <a:avLst/>
                    <a:gdLst>
                      <a:gd name="connsiteX0" fmla="*/ 329625 w 1604204"/>
                      <a:gd name="connsiteY0" fmla="*/ 0 h 1838302"/>
                      <a:gd name="connsiteX1" fmla="*/ 1577751 w 1604204"/>
                      <a:gd name="connsiteY1" fmla="*/ 0 h 1838302"/>
                      <a:gd name="connsiteX2" fmla="*/ 1604204 w 1604204"/>
                      <a:gd name="connsiteY2" fmla="*/ 2667 h 1838302"/>
                      <a:gd name="connsiteX3" fmla="*/ 0 w 1604204"/>
                      <a:gd name="connsiteY3" fmla="*/ 1838302 h 1838302"/>
                      <a:gd name="connsiteX4" fmla="*/ 17584 w 1604204"/>
                      <a:gd name="connsiteY4" fmla="*/ 312041 h 1838302"/>
                      <a:gd name="connsiteX5" fmla="*/ 329625 w 1604204"/>
                      <a:gd name="connsiteY5" fmla="*/ 0 h 1838302"/>
                      <a:gd name="connsiteX0" fmla="*/ 329625 w 1577751"/>
                      <a:gd name="connsiteY0" fmla="*/ 0 h 1838302"/>
                      <a:gd name="connsiteX1" fmla="*/ 1577751 w 1577751"/>
                      <a:gd name="connsiteY1" fmla="*/ 0 h 1838302"/>
                      <a:gd name="connsiteX2" fmla="*/ 971158 w 1577751"/>
                      <a:gd name="connsiteY2" fmla="*/ 2667 h 1838302"/>
                      <a:gd name="connsiteX3" fmla="*/ 0 w 1577751"/>
                      <a:gd name="connsiteY3" fmla="*/ 1838302 h 1838302"/>
                      <a:gd name="connsiteX4" fmla="*/ 17584 w 1577751"/>
                      <a:gd name="connsiteY4" fmla="*/ 312041 h 1838302"/>
                      <a:gd name="connsiteX5" fmla="*/ 329625 w 1577751"/>
                      <a:gd name="connsiteY5" fmla="*/ 0 h 1838302"/>
                      <a:gd name="connsiteX0" fmla="*/ 329625 w 971158"/>
                      <a:gd name="connsiteY0" fmla="*/ 0 h 1838302"/>
                      <a:gd name="connsiteX1" fmla="*/ 962289 w 971158"/>
                      <a:gd name="connsiteY1" fmla="*/ 0 h 1838302"/>
                      <a:gd name="connsiteX2" fmla="*/ 971158 w 971158"/>
                      <a:gd name="connsiteY2" fmla="*/ 2667 h 1838302"/>
                      <a:gd name="connsiteX3" fmla="*/ 0 w 971158"/>
                      <a:gd name="connsiteY3" fmla="*/ 1838302 h 1838302"/>
                      <a:gd name="connsiteX4" fmla="*/ 17584 w 971158"/>
                      <a:gd name="connsiteY4" fmla="*/ 312041 h 1838302"/>
                      <a:gd name="connsiteX5" fmla="*/ 329625 w 971158"/>
                      <a:gd name="connsiteY5" fmla="*/ 0 h 183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158" h="1838302">
                        <a:moveTo>
                          <a:pt x="329625" y="0"/>
                        </a:moveTo>
                        <a:lnTo>
                          <a:pt x="962289" y="0"/>
                        </a:lnTo>
                        <a:lnTo>
                          <a:pt x="971158" y="2667"/>
                        </a:lnTo>
                        <a:lnTo>
                          <a:pt x="0" y="1838302"/>
                        </a:lnTo>
                        <a:cubicBezTo>
                          <a:pt x="0" y="1534702"/>
                          <a:pt x="17584" y="615641"/>
                          <a:pt x="17584" y="312041"/>
                        </a:cubicBezTo>
                        <a:cubicBezTo>
                          <a:pt x="17584" y="139706"/>
                          <a:pt x="157290" y="0"/>
                          <a:pt x="329625" y="0"/>
                        </a:cubicBezTo>
                        <a:close/>
                      </a:path>
                    </a:pathLst>
                  </a:custGeom>
                  <a:gradFill flip="none" rotWithShape="1">
                    <a:gsLst>
                      <a:gs pos="0">
                        <a:sysClr val="window" lastClr="FFFFFF">
                          <a:alpha val="66000"/>
                        </a:sysClr>
                      </a:gs>
                      <a:gs pos="100000">
                        <a:srgbClr val="FFFFFF">
                          <a:shade val="100000"/>
                          <a:satMod val="115000"/>
                          <a:alpha val="9000"/>
                        </a:srgbClr>
                      </a:gs>
                    </a:gsLst>
                    <a:lin ang="108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grpSp>
            <p:sp>
              <p:nvSpPr>
                <p:cNvPr id="61" name="椭圆 60"/>
                <p:cNvSpPr/>
                <p:nvPr/>
              </p:nvSpPr>
              <p:spPr>
                <a:xfrm>
                  <a:off x="3073688" y="5171983"/>
                  <a:ext cx="838903" cy="838902"/>
                </a:xfrm>
                <a:prstGeom prst="ellipse">
                  <a:avLst/>
                </a:prstGeom>
                <a:noFill/>
                <a:ln w="25400" cap="flat" cmpd="sng" algn="ctr">
                  <a:solidFill>
                    <a:sysClr val="window" lastClr="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62" name="椭圆 61"/>
                <p:cNvSpPr/>
                <p:nvPr/>
              </p:nvSpPr>
              <p:spPr>
                <a:xfrm>
                  <a:off x="3128749" y="5230818"/>
                  <a:ext cx="722713" cy="722713"/>
                </a:xfrm>
                <a:prstGeom prst="ellipse">
                  <a:avLst/>
                </a:prstGeom>
                <a:solidFill>
                  <a:sysClr val="window" lastClr="FFFFFF"/>
                </a:solidFill>
                <a:ln w="25400" cap="flat" cmpd="sng" algn="ctr">
                  <a:solidFill>
                    <a:sysClr val="window" lastClr="FFFFFF"/>
                  </a:solidFill>
                  <a:prstDash val="solid"/>
                </a:ln>
                <a:effectLst>
                  <a:innerShdw blurRad="63500" dist="50800" dir="54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grpSp>
          <p:sp>
            <p:nvSpPr>
              <p:cNvPr id="103" name="TextBox 102"/>
              <p:cNvSpPr txBox="1"/>
              <p:nvPr/>
            </p:nvSpPr>
            <p:spPr>
              <a:xfrm>
                <a:off x="2764490" y="707547"/>
                <a:ext cx="1312009" cy="100787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smtClean="0">
                    <a:ln>
                      <a:noFill/>
                    </a:ln>
                    <a:solidFill>
                      <a:sysClr val="window" lastClr="FFFFFF"/>
                    </a:solidFill>
                    <a:effectLst/>
                    <a:uLnTx/>
                    <a:uFillTx/>
                    <a:latin typeface="Times New Roman" panose="02020603050405020304" pitchFamily="18" charset="0"/>
                    <a:ea typeface="楷体" panose="02010609060101010101" pitchFamily="49" charset="-122"/>
                    <a:cs typeface="Times New Roman" panose="02020603050405020304" pitchFamily="18" charset="0"/>
                  </a:rPr>
                  <a:t>绪 论</a:t>
                </a:r>
                <a:endParaRPr kumimoji="0" lang="en-US" altLang="zh-CN" sz="2400" b="1" i="0" u="none" strike="noStrike" kern="0" cap="none" spc="0" normalizeH="0" baseline="0" noProof="0" dirty="0" smtClean="0">
                  <a:ln>
                    <a:noFill/>
                  </a:ln>
                  <a:solidFill>
                    <a:sysClr val="window" lastClr="FFFFFF"/>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2" name="TextBox 1"/>
            <p:cNvSpPr txBox="1"/>
            <p:nvPr/>
          </p:nvSpPr>
          <p:spPr>
            <a:xfrm>
              <a:off x="1671403" y="1159399"/>
              <a:ext cx="591019" cy="673824"/>
            </a:xfrm>
            <a:prstGeom prst="rect">
              <a:avLst/>
            </a:prstGeom>
            <a:noFill/>
          </p:spPr>
          <p:txBody>
            <a:bodyPr wrap="square" rtlCol="0">
              <a:spAutoFit/>
            </a:bodyPr>
            <a:lstStyle/>
            <a:p>
              <a:r>
                <a:rPr lang="en-US" altLang="zh-CN" b="1" dirty="0" smtClean="0">
                  <a:latin typeface="Times New Roman" panose="02020603050405020304" pitchFamily="18" charset="0"/>
                  <a:cs typeface="Times New Roman" panose="02020603050405020304" pitchFamily="18" charset="0"/>
                </a:rPr>
                <a:t>  </a:t>
              </a:r>
              <a:r>
                <a:rPr lang="en-US" altLang="zh-CN" sz="2800" b="1" dirty="0" smtClean="0">
                  <a:latin typeface="Times New Roman" panose="02020603050405020304" pitchFamily="18" charset="0"/>
                  <a:cs typeface="Times New Roman" panose="02020603050405020304" pitchFamily="18" charset="0"/>
                </a:rPr>
                <a:t>1</a:t>
              </a:r>
              <a:endParaRPr lang="zh-CN" altLang="en-US" sz="2800" b="1" dirty="0">
                <a:latin typeface="Times New Roman" panose="02020603050405020304" pitchFamily="18" charset="0"/>
                <a:cs typeface="Times New Roman" panose="02020603050405020304" pitchFamily="18" charset="0"/>
              </a:endParaRPr>
            </a:p>
          </p:txBody>
        </p:sp>
      </p:grpSp>
      <p:grpSp>
        <p:nvGrpSpPr>
          <p:cNvPr id="17" name="组合 16"/>
          <p:cNvGrpSpPr/>
          <p:nvPr/>
        </p:nvGrpSpPr>
        <p:grpSpPr>
          <a:xfrm>
            <a:off x="-639478" y="1927043"/>
            <a:ext cx="9158551" cy="892552"/>
            <a:chOff x="-610156" y="2023016"/>
            <a:chExt cx="9143889" cy="1131931"/>
          </a:xfrm>
        </p:grpSpPr>
        <p:grpSp>
          <p:nvGrpSpPr>
            <p:cNvPr id="10" name="组合 9"/>
            <p:cNvGrpSpPr/>
            <p:nvPr/>
          </p:nvGrpSpPr>
          <p:grpSpPr>
            <a:xfrm>
              <a:off x="-610156" y="2088743"/>
              <a:ext cx="9143889" cy="682609"/>
              <a:chOff x="-610156" y="2088743"/>
              <a:chExt cx="9143889" cy="682609"/>
            </a:xfrm>
          </p:grpSpPr>
          <p:grpSp>
            <p:nvGrpSpPr>
              <p:cNvPr id="108" name="组合 107"/>
              <p:cNvGrpSpPr/>
              <p:nvPr/>
            </p:nvGrpSpPr>
            <p:grpSpPr>
              <a:xfrm>
                <a:off x="-610156" y="2088743"/>
                <a:ext cx="9143889" cy="654653"/>
                <a:chOff x="-2264" y="658839"/>
                <a:chExt cx="5553489" cy="1203212"/>
              </a:xfrm>
            </p:grpSpPr>
            <p:sp>
              <p:nvSpPr>
                <p:cNvPr id="109" name="矩形 108"/>
                <p:cNvSpPr/>
                <p:nvPr/>
              </p:nvSpPr>
              <p:spPr>
                <a:xfrm>
                  <a:off x="-2264" y="974926"/>
                  <a:ext cx="1722736" cy="571430"/>
                </a:xfrm>
                <a:prstGeom prst="rect">
                  <a:avLst/>
                </a:prstGeom>
                <a:gradFill flip="none" rotWithShape="1">
                  <a:gsLst>
                    <a:gs pos="30000">
                      <a:srgbClr val="0C62B9"/>
                    </a:gs>
                    <a:gs pos="0">
                      <a:srgbClr val="0E58B2"/>
                    </a:gs>
                    <a:gs pos="73000">
                      <a:srgbClr val="00B0F0"/>
                    </a:gs>
                  </a:gsLst>
                  <a:lin ang="13500000" scaled="1"/>
                  <a:tileRect/>
                </a:gradFill>
                <a:ln w="25400"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grpSp>
              <p:nvGrpSpPr>
                <p:cNvPr id="110" name="组合 109"/>
                <p:cNvGrpSpPr/>
                <p:nvPr/>
              </p:nvGrpSpPr>
              <p:grpSpPr>
                <a:xfrm rot="5400000">
                  <a:off x="2663069" y="-1026105"/>
                  <a:ext cx="1203212" cy="4573100"/>
                  <a:chOff x="2747067" y="916441"/>
                  <a:chExt cx="1497236" cy="5411511"/>
                </a:xfrm>
              </p:grpSpPr>
              <p:grpSp>
                <p:nvGrpSpPr>
                  <p:cNvPr id="112" name="组合 111"/>
                  <p:cNvGrpSpPr/>
                  <p:nvPr/>
                </p:nvGrpSpPr>
                <p:grpSpPr>
                  <a:xfrm>
                    <a:off x="2747067" y="916441"/>
                    <a:ext cx="1497236" cy="5411511"/>
                    <a:chOff x="3417854" y="717011"/>
                    <a:chExt cx="1599801" cy="5782217"/>
                  </a:xfrm>
                  <a:effectLst>
                    <a:reflection blurRad="6350" stA="44000" endPos="8000" dir="5400000" sy="-100000" algn="bl" rotWithShape="0"/>
                  </a:effectLst>
                </p:grpSpPr>
                <p:sp>
                  <p:nvSpPr>
                    <p:cNvPr id="115" name="圆角矩形 114"/>
                    <p:cNvSpPr/>
                    <p:nvPr/>
                  </p:nvSpPr>
                  <p:spPr>
                    <a:xfrm>
                      <a:off x="3417854" y="943591"/>
                      <a:ext cx="1599801" cy="5544616"/>
                    </a:xfrm>
                    <a:prstGeom prst="roundRect">
                      <a:avLst/>
                    </a:prstGeom>
                    <a:gradFill flip="none" rotWithShape="1">
                      <a:gsLst>
                        <a:gs pos="30000">
                          <a:srgbClr val="0C62B9"/>
                        </a:gs>
                        <a:gs pos="0">
                          <a:srgbClr val="0E58B2"/>
                        </a:gs>
                        <a:gs pos="73000">
                          <a:srgbClr val="00B0F0"/>
                        </a:gs>
                      </a:gsLst>
                      <a:lin ang="13500000" scaled="1"/>
                      <a:tileRect/>
                    </a:gradFill>
                    <a:ln w="25400"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116" name="圆角矩形 115"/>
                    <p:cNvSpPr/>
                    <p:nvPr/>
                  </p:nvSpPr>
                  <p:spPr>
                    <a:xfrm>
                      <a:off x="3468223" y="1015599"/>
                      <a:ext cx="1476739" cy="5400600"/>
                    </a:xfrm>
                    <a:prstGeom prst="roundRect">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117" name="Oval 65"/>
                    <p:cNvSpPr>
                      <a:spLocks noChangeArrowheads="1"/>
                    </p:cNvSpPr>
                    <p:nvPr/>
                  </p:nvSpPr>
                  <p:spPr bwMode="auto">
                    <a:xfrm>
                      <a:off x="3612731" y="6320311"/>
                      <a:ext cx="1173461" cy="178917"/>
                    </a:xfrm>
                    <a:prstGeom prst="ellipse">
                      <a:avLst/>
                    </a:prstGeom>
                    <a:gradFill rotWithShape="1">
                      <a:gsLst>
                        <a:gs pos="0">
                          <a:sysClr val="window" lastClr="FFFFFF"/>
                        </a:gs>
                        <a:gs pos="88000">
                          <a:srgbClr val="00B0F0">
                            <a:alpha val="29000"/>
                          </a:srgbClr>
                        </a:gs>
                      </a:gsLst>
                      <a:path path="shape">
                        <a:fillToRect l="50000" t="50000" r="50000" b="50000"/>
                      </a:path>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Times New Roman" panose="02020603050405020304" pitchFamily="18" charset="0"/>
                        <a:ea typeface="宋体"/>
                        <a:cs typeface="Times New Roman" panose="02020603050405020304" pitchFamily="18" charset="0"/>
                      </a:endParaRPr>
                    </a:p>
                  </p:txBody>
                </p:sp>
                <p:sp>
                  <p:nvSpPr>
                    <p:cNvPr id="118" name="Oval 65"/>
                    <p:cNvSpPr>
                      <a:spLocks noChangeArrowheads="1"/>
                    </p:cNvSpPr>
                    <p:nvPr/>
                  </p:nvSpPr>
                  <p:spPr bwMode="auto">
                    <a:xfrm>
                      <a:off x="3564118" y="943591"/>
                      <a:ext cx="1173461" cy="178917"/>
                    </a:xfrm>
                    <a:prstGeom prst="ellipse">
                      <a:avLst/>
                    </a:prstGeom>
                    <a:gradFill rotWithShape="1">
                      <a:gsLst>
                        <a:gs pos="0">
                          <a:sysClr val="window" lastClr="FFFFFF"/>
                        </a:gs>
                        <a:gs pos="88000">
                          <a:srgbClr val="00B0F0">
                            <a:alpha val="29000"/>
                          </a:srgbClr>
                        </a:gs>
                      </a:gsLst>
                      <a:path path="shape">
                        <a:fillToRect l="50000" t="50000" r="50000" b="50000"/>
                      </a:path>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Times New Roman" panose="02020603050405020304" pitchFamily="18" charset="0"/>
                        <a:ea typeface="宋体"/>
                        <a:cs typeface="Times New Roman" panose="02020603050405020304" pitchFamily="18" charset="0"/>
                      </a:endParaRPr>
                    </a:p>
                  </p:txBody>
                </p:sp>
                <p:sp>
                  <p:nvSpPr>
                    <p:cNvPr id="119" name="Oval 65"/>
                    <p:cNvSpPr>
                      <a:spLocks noChangeArrowheads="1"/>
                    </p:cNvSpPr>
                    <p:nvPr/>
                  </p:nvSpPr>
                  <p:spPr bwMode="auto">
                    <a:xfrm rot="5400000">
                      <a:off x="3883422" y="871766"/>
                      <a:ext cx="632078" cy="322567"/>
                    </a:xfrm>
                    <a:prstGeom prst="ellipse">
                      <a:avLst/>
                    </a:prstGeom>
                    <a:gradFill rotWithShape="1">
                      <a:gsLst>
                        <a:gs pos="0">
                          <a:sysClr val="window" lastClr="FFFFFF"/>
                        </a:gs>
                        <a:gs pos="88000">
                          <a:srgbClr val="00B0F0">
                            <a:alpha val="0"/>
                          </a:srgbClr>
                        </a:gs>
                      </a:gsLst>
                      <a:path path="shape">
                        <a:fillToRect l="50000" t="50000" r="50000" b="50000"/>
                      </a:path>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Times New Roman" panose="02020603050405020304" pitchFamily="18" charset="0"/>
                        <a:ea typeface="宋体"/>
                        <a:cs typeface="Times New Roman" panose="02020603050405020304" pitchFamily="18" charset="0"/>
                      </a:endParaRPr>
                    </a:p>
                  </p:txBody>
                </p:sp>
                <p:sp>
                  <p:nvSpPr>
                    <p:cNvPr id="120" name="圆角矩形 7"/>
                    <p:cNvSpPr/>
                    <p:nvPr/>
                  </p:nvSpPr>
                  <p:spPr>
                    <a:xfrm>
                      <a:off x="3423200" y="943591"/>
                      <a:ext cx="829854" cy="1838302"/>
                    </a:xfrm>
                    <a:custGeom>
                      <a:avLst/>
                      <a:gdLst>
                        <a:gd name="connsiteX0" fmla="*/ 329625 w 1604204"/>
                        <a:gd name="connsiteY0" fmla="*/ 0 h 1838302"/>
                        <a:gd name="connsiteX1" fmla="*/ 1577751 w 1604204"/>
                        <a:gd name="connsiteY1" fmla="*/ 0 h 1838302"/>
                        <a:gd name="connsiteX2" fmla="*/ 1604204 w 1604204"/>
                        <a:gd name="connsiteY2" fmla="*/ 2667 h 1838302"/>
                        <a:gd name="connsiteX3" fmla="*/ 0 w 1604204"/>
                        <a:gd name="connsiteY3" fmla="*/ 1838302 h 1838302"/>
                        <a:gd name="connsiteX4" fmla="*/ 17584 w 1604204"/>
                        <a:gd name="connsiteY4" fmla="*/ 312041 h 1838302"/>
                        <a:gd name="connsiteX5" fmla="*/ 329625 w 1604204"/>
                        <a:gd name="connsiteY5" fmla="*/ 0 h 1838302"/>
                        <a:gd name="connsiteX0" fmla="*/ 329625 w 1577751"/>
                        <a:gd name="connsiteY0" fmla="*/ 0 h 1838302"/>
                        <a:gd name="connsiteX1" fmla="*/ 1577751 w 1577751"/>
                        <a:gd name="connsiteY1" fmla="*/ 0 h 1838302"/>
                        <a:gd name="connsiteX2" fmla="*/ 971158 w 1577751"/>
                        <a:gd name="connsiteY2" fmla="*/ 2667 h 1838302"/>
                        <a:gd name="connsiteX3" fmla="*/ 0 w 1577751"/>
                        <a:gd name="connsiteY3" fmla="*/ 1838302 h 1838302"/>
                        <a:gd name="connsiteX4" fmla="*/ 17584 w 1577751"/>
                        <a:gd name="connsiteY4" fmla="*/ 312041 h 1838302"/>
                        <a:gd name="connsiteX5" fmla="*/ 329625 w 1577751"/>
                        <a:gd name="connsiteY5" fmla="*/ 0 h 1838302"/>
                        <a:gd name="connsiteX0" fmla="*/ 329625 w 971158"/>
                        <a:gd name="connsiteY0" fmla="*/ 0 h 1838302"/>
                        <a:gd name="connsiteX1" fmla="*/ 962289 w 971158"/>
                        <a:gd name="connsiteY1" fmla="*/ 0 h 1838302"/>
                        <a:gd name="connsiteX2" fmla="*/ 971158 w 971158"/>
                        <a:gd name="connsiteY2" fmla="*/ 2667 h 1838302"/>
                        <a:gd name="connsiteX3" fmla="*/ 0 w 971158"/>
                        <a:gd name="connsiteY3" fmla="*/ 1838302 h 1838302"/>
                        <a:gd name="connsiteX4" fmla="*/ 17584 w 971158"/>
                        <a:gd name="connsiteY4" fmla="*/ 312041 h 1838302"/>
                        <a:gd name="connsiteX5" fmla="*/ 329625 w 971158"/>
                        <a:gd name="connsiteY5" fmla="*/ 0 h 183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158" h="1838302">
                          <a:moveTo>
                            <a:pt x="329625" y="0"/>
                          </a:moveTo>
                          <a:lnTo>
                            <a:pt x="962289" y="0"/>
                          </a:lnTo>
                          <a:lnTo>
                            <a:pt x="971158" y="2667"/>
                          </a:lnTo>
                          <a:lnTo>
                            <a:pt x="0" y="1838302"/>
                          </a:lnTo>
                          <a:cubicBezTo>
                            <a:pt x="0" y="1534702"/>
                            <a:pt x="17584" y="615641"/>
                            <a:pt x="17584" y="312041"/>
                          </a:cubicBezTo>
                          <a:cubicBezTo>
                            <a:pt x="17584" y="139706"/>
                            <a:pt x="157290" y="0"/>
                            <a:pt x="329625" y="0"/>
                          </a:cubicBezTo>
                          <a:close/>
                        </a:path>
                      </a:pathLst>
                    </a:custGeom>
                    <a:gradFill flip="none" rotWithShape="1">
                      <a:gsLst>
                        <a:gs pos="0">
                          <a:sysClr val="window" lastClr="FFFFFF">
                            <a:alpha val="66000"/>
                          </a:sysClr>
                        </a:gs>
                        <a:gs pos="100000">
                          <a:srgbClr val="FFFFFF">
                            <a:shade val="100000"/>
                            <a:satMod val="115000"/>
                            <a:alpha val="9000"/>
                          </a:srgbClr>
                        </a:gs>
                      </a:gsLst>
                      <a:lin ang="108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grpSp>
              <p:sp>
                <p:nvSpPr>
                  <p:cNvPr id="113" name="椭圆 112"/>
                  <p:cNvSpPr/>
                  <p:nvPr/>
                </p:nvSpPr>
                <p:spPr>
                  <a:xfrm>
                    <a:off x="3073688" y="5171983"/>
                    <a:ext cx="838903" cy="838902"/>
                  </a:xfrm>
                  <a:prstGeom prst="ellipse">
                    <a:avLst/>
                  </a:prstGeom>
                  <a:noFill/>
                  <a:ln w="25400" cap="flat" cmpd="sng" algn="ctr">
                    <a:solidFill>
                      <a:sysClr val="window" lastClr="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114" name="椭圆 113"/>
                  <p:cNvSpPr/>
                  <p:nvPr/>
                </p:nvSpPr>
                <p:spPr>
                  <a:xfrm>
                    <a:off x="3128749" y="5230818"/>
                    <a:ext cx="722713" cy="722713"/>
                  </a:xfrm>
                  <a:prstGeom prst="ellipse">
                    <a:avLst/>
                  </a:prstGeom>
                  <a:solidFill>
                    <a:sysClr val="window" lastClr="FFFFFF"/>
                  </a:solidFill>
                  <a:ln w="25400" cap="flat" cmpd="sng" algn="ctr">
                    <a:solidFill>
                      <a:sysClr val="window" lastClr="FFFFFF"/>
                    </a:solidFill>
                    <a:prstDash val="solid"/>
                  </a:ln>
                  <a:effectLst>
                    <a:innerShdw blurRad="63500" dist="50800" dir="54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grpSp>
          </p:grpSp>
          <p:sp>
            <p:nvSpPr>
              <p:cNvPr id="81" name="TextBox 80"/>
              <p:cNvSpPr txBox="1"/>
              <p:nvPr/>
            </p:nvSpPr>
            <p:spPr>
              <a:xfrm>
                <a:off x="1736005" y="2107807"/>
                <a:ext cx="591019" cy="663545"/>
              </a:xfrm>
              <a:prstGeom prst="rect">
                <a:avLst/>
              </a:prstGeom>
              <a:noFill/>
            </p:spPr>
            <p:txBody>
              <a:bodyPr wrap="square" rtlCol="0">
                <a:spAutoFit/>
              </a:bodyPr>
              <a:lstStyle/>
              <a:p>
                <a:r>
                  <a:rPr lang="en-US" altLang="zh-CN" sz="2800" b="1" dirty="0" smtClean="0">
                    <a:latin typeface="Times New Roman" panose="02020603050405020304" pitchFamily="18" charset="0"/>
                    <a:cs typeface="Times New Roman" panose="02020603050405020304" pitchFamily="18" charset="0"/>
                  </a:rPr>
                  <a:t> 2</a:t>
                </a:r>
                <a:endParaRPr lang="zh-CN" altLang="en-US" sz="2800" b="1" dirty="0">
                  <a:latin typeface="Times New Roman" panose="02020603050405020304" pitchFamily="18" charset="0"/>
                  <a:cs typeface="Times New Roman" panose="02020603050405020304" pitchFamily="18" charset="0"/>
                </a:endParaRPr>
              </a:p>
            </p:txBody>
          </p:sp>
        </p:grpSp>
        <p:sp>
          <p:nvSpPr>
            <p:cNvPr id="4" name="矩形 3"/>
            <p:cNvSpPr/>
            <p:nvPr/>
          </p:nvSpPr>
          <p:spPr>
            <a:xfrm>
              <a:off x="2811773" y="2023016"/>
              <a:ext cx="5460492" cy="1131931"/>
            </a:xfrm>
            <a:prstGeom prst="rect">
              <a:avLst/>
            </a:prstGeom>
          </p:spPr>
          <p:txBody>
            <a:bodyPr wrap="square">
              <a:spAutoFit/>
            </a:bodyPr>
            <a:lstStyle/>
            <a:p>
              <a:r>
                <a:rPr lang="zh-CN" altLang="en-US" sz="2800" b="1" dirty="0" smtClean="0">
                  <a:latin typeface="Times New Roman" panose="02020603050405020304" pitchFamily="18" charset="0"/>
                  <a:ea typeface="楷体" panose="02010609060101010101" pitchFamily="49" charset="-122"/>
                  <a:cs typeface="Times New Roman" panose="02020603050405020304" pitchFamily="18" charset="0"/>
                </a:rPr>
                <a:t> </a:t>
              </a:r>
              <a:r>
                <a:rPr lang="zh-CN" altLang="en-US" sz="2400" b="1"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基于</a:t>
              </a:r>
              <a:r>
                <a:rPr lang="zh-CN" altLang="en-US" sz="2400" b="1"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特征点编码的平面几何校正</a:t>
              </a:r>
              <a:br>
                <a:rPr lang="zh-CN" altLang="en-US" sz="2400" b="1"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br>
              <a:endParaRPr lang="zh-CN" altLang="en-US" sz="2400" b="1" dirty="0">
                <a:solidFill>
                  <a:schemeClr val="bg1"/>
                </a:solidFill>
                <a:latin typeface="Times New Roman" panose="02020603050405020304" pitchFamily="18" charset="0"/>
                <a:ea typeface="楷体" panose="02010609060101010101" pitchFamily="49" charset="-122"/>
                <a:cs typeface="Times New Roman" panose="02020603050405020304" pitchFamily="18" charset="0"/>
              </a:endParaRPr>
            </a:p>
          </p:txBody>
        </p:sp>
      </p:grpSp>
      <p:grpSp>
        <p:nvGrpSpPr>
          <p:cNvPr id="16" name="组合 15"/>
          <p:cNvGrpSpPr/>
          <p:nvPr/>
        </p:nvGrpSpPr>
        <p:grpSpPr>
          <a:xfrm>
            <a:off x="-644481" y="2617181"/>
            <a:ext cx="9680198" cy="892552"/>
            <a:chOff x="-595495" y="2934975"/>
            <a:chExt cx="9680198" cy="1138322"/>
          </a:xfrm>
        </p:grpSpPr>
        <p:grpSp>
          <p:nvGrpSpPr>
            <p:cNvPr id="11" name="组合 10"/>
            <p:cNvGrpSpPr/>
            <p:nvPr/>
          </p:nvGrpSpPr>
          <p:grpSpPr>
            <a:xfrm>
              <a:off x="-595495" y="2946530"/>
              <a:ext cx="9143890" cy="699560"/>
              <a:chOff x="-595495" y="2946530"/>
              <a:chExt cx="9143890" cy="699560"/>
            </a:xfrm>
          </p:grpSpPr>
          <p:grpSp>
            <p:nvGrpSpPr>
              <p:cNvPr id="121" name="组合 120"/>
              <p:cNvGrpSpPr/>
              <p:nvPr/>
            </p:nvGrpSpPr>
            <p:grpSpPr>
              <a:xfrm>
                <a:off x="-595495" y="2991438"/>
                <a:ext cx="9143890" cy="654652"/>
                <a:chOff x="-2264" y="658836"/>
                <a:chExt cx="5553490" cy="1203210"/>
              </a:xfrm>
            </p:grpSpPr>
            <p:sp>
              <p:nvSpPr>
                <p:cNvPr id="122" name="矩形 121"/>
                <p:cNvSpPr/>
                <p:nvPr/>
              </p:nvSpPr>
              <p:spPr>
                <a:xfrm>
                  <a:off x="-2264" y="974926"/>
                  <a:ext cx="1722736" cy="571430"/>
                </a:xfrm>
                <a:prstGeom prst="rect">
                  <a:avLst/>
                </a:prstGeom>
                <a:gradFill flip="none" rotWithShape="1">
                  <a:gsLst>
                    <a:gs pos="30000">
                      <a:srgbClr val="0C62B9"/>
                    </a:gs>
                    <a:gs pos="0">
                      <a:srgbClr val="0E58B2"/>
                    </a:gs>
                    <a:gs pos="73000">
                      <a:srgbClr val="00B0F0"/>
                    </a:gs>
                  </a:gsLst>
                  <a:lin ang="13500000" scaled="1"/>
                  <a:tileRect/>
                </a:gradFill>
                <a:ln w="25400"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grpSp>
              <p:nvGrpSpPr>
                <p:cNvPr id="123" name="组合 122"/>
                <p:cNvGrpSpPr/>
                <p:nvPr/>
              </p:nvGrpSpPr>
              <p:grpSpPr>
                <a:xfrm rot="5400000">
                  <a:off x="2663071" y="-1026109"/>
                  <a:ext cx="1203210" cy="4573100"/>
                  <a:chOff x="2747066" y="916441"/>
                  <a:chExt cx="1497235" cy="5411511"/>
                </a:xfrm>
              </p:grpSpPr>
              <p:grpSp>
                <p:nvGrpSpPr>
                  <p:cNvPr id="125" name="组合 124"/>
                  <p:cNvGrpSpPr/>
                  <p:nvPr/>
                </p:nvGrpSpPr>
                <p:grpSpPr>
                  <a:xfrm>
                    <a:off x="2747066" y="916441"/>
                    <a:ext cx="1497235" cy="5411511"/>
                    <a:chOff x="3417853" y="717011"/>
                    <a:chExt cx="1599800" cy="5782217"/>
                  </a:xfrm>
                  <a:effectLst>
                    <a:reflection blurRad="6350" stA="44000" endPos="8000" dir="5400000" sy="-100000" algn="bl" rotWithShape="0"/>
                  </a:effectLst>
                </p:grpSpPr>
                <p:sp>
                  <p:nvSpPr>
                    <p:cNvPr id="128" name="圆角矩形 127"/>
                    <p:cNvSpPr/>
                    <p:nvPr/>
                  </p:nvSpPr>
                  <p:spPr>
                    <a:xfrm>
                      <a:off x="3417853" y="943592"/>
                      <a:ext cx="1599800" cy="5544614"/>
                    </a:xfrm>
                    <a:prstGeom prst="roundRect">
                      <a:avLst/>
                    </a:prstGeom>
                    <a:gradFill flip="none" rotWithShape="1">
                      <a:gsLst>
                        <a:gs pos="30000">
                          <a:srgbClr val="0C62B9"/>
                        </a:gs>
                        <a:gs pos="0">
                          <a:srgbClr val="0E58B2"/>
                        </a:gs>
                        <a:gs pos="73000">
                          <a:srgbClr val="00B0F0"/>
                        </a:gs>
                      </a:gsLst>
                      <a:lin ang="13500000" scaled="1"/>
                      <a:tileRect/>
                    </a:gradFill>
                    <a:ln w="25400"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129" name="圆角矩形 128"/>
                    <p:cNvSpPr/>
                    <p:nvPr/>
                  </p:nvSpPr>
                  <p:spPr>
                    <a:xfrm>
                      <a:off x="3468223" y="1015599"/>
                      <a:ext cx="1476739" cy="5400600"/>
                    </a:xfrm>
                    <a:prstGeom prst="roundRect">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130" name="Oval 65"/>
                    <p:cNvSpPr>
                      <a:spLocks noChangeArrowheads="1"/>
                    </p:cNvSpPr>
                    <p:nvPr/>
                  </p:nvSpPr>
                  <p:spPr bwMode="auto">
                    <a:xfrm>
                      <a:off x="3612731" y="6320311"/>
                      <a:ext cx="1173461" cy="178917"/>
                    </a:xfrm>
                    <a:prstGeom prst="ellipse">
                      <a:avLst/>
                    </a:prstGeom>
                    <a:gradFill rotWithShape="1">
                      <a:gsLst>
                        <a:gs pos="0">
                          <a:sysClr val="window" lastClr="FFFFFF"/>
                        </a:gs>
                        <a:gs pos="88000">
                          <a:srgbClr val="00B0F0">
                            <a:alpha val="29000"/>
                          </a:srgbClr>
                        </a:gs>
                      </a:gsLst>
                      <a:path path="shape">
                        <a:fillToRect l="50000" t="50000" r="50000" b="50000"/>
                      </a:path>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Times New Roman" panose="02020603050405020304" pitchFamily="18" charset="0"/>
                        <a:ea typeface="宋体"/>
                        <a:cs typeface="Times New Roman" panose="02020603050405020304" pitchFamily="18" charset="0"/>
                      </a:endParaRPr>
                    </a:p>
                  </p:txBody>
                </p:sp>
                <p:sp>
                  <p:nvSpPr>
                    <p:cNvPr id="131" name="Oval 65"/>
                    <p:cNvSpPr>
                      <a:spLocks noChangeArrowheads="1"/>
                    </p:cNvSpPr>
                    <p:nvPr/>
                  </p:nvSpPr>
                  <p:spPr bwMode="auto">
                    <a:xfrm>
                      <a:off x="3564118" y="943591"/>
                      <a:ext cx="1173461" cy="178917"/>
                    </a:xfrm>
                    <a:prstGeom prst="ellipse">
                      <a:avLst/>
                    </a:prstGeom>
                    <a:gradFill rotWithShape="1">
                      <a:gsLst>
                        <a:gs pos="0">
                          <a:sysClr val="window" lastClr="FFFFFF"/>
                        </a:gs>
                        <a:gs pos="88000">
                          <a:srgbClr val="00B0F0">
                            <a:alpha val="29000"/>
                          </a:srgbClr>
                        </a:gs>
                      </a:gsLst>
                      <a:path path="shape">
                        <a:fillToRect l="50000" t="50000" r="50000" b="50000"/>
                      </a:path>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Times New Roman" panose="02020603050405020304" pitchFamily="18" charset="0"/>
                        <a:ea typeface="宋体"/>
                        <a:cs typeface="Times New Roman" panose="02020603050405020304" pitchFamily="18" charset="0"/>
                      </a:endParaRPr>
                    </a:p>
                  </p:txBody>
                </p:sp>
                <p:sp>
                  <p:nvSpPr>
                    <p:cNvPr id="132" name="Oval 65"/>
                    <p:cNvSpPr>
                      <a:spLocks noChangeArrowheads="1"/>
                    </p:cNvSpPr>
                    <p:nvPr/>
                  </p:nvSpPr>
                  <p:spPr bwMode="auto">
                    <a:xfrm rot="5400000">
                      <a:off x="3883422" y="871766"/>
                      <a:ext cx="632078" cy="322567"/>
                    </a:xfrm>
                    <a:prstGeom prst="ellipse">
                      <a:avLst/>
                    </a:prstGeom>
                    <a:gradFill rotWithShape="1">
                      <a:gsLst>
                        <a:gs pos="0">
                          <a:sysClr val="window" lastClr="FFFFFF"/>
                        </a:gs>
                        <a:gs pos="88000">
                          <a:srgbClr val="00B0F0">
                            <a:alpha val="0"/>
                          </a:srgbClr>
                        </a:gs>
                      </a:gsLst>
                      <a:path path="shape">
                        <a:fillToRect l="50000" t="50000" r="50000" b="50000"/>
                      </a:path>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Times New Roman" panose="02020603050405020304" pitchFamily="18" charset="0"/>
                        <a:ea typeface="宋体"/>
                        <a:cs typeface="Times New Roman" panose="02020603050405020304" pitchFamily="18" charset="0"/>
                      </a:endParaRPr>
                    </a:p>
                  </p:txBody>
                </p:sp>
                <p:sp>
                  <p:nvSpPr>
                    <p:cNvPr id="133" name="圆角矩形 7"/>
                    <p:cNvSpPr/>
                    <p:nvPr/>
                  </p:nvSpPr>
                  <p:spPr>
                    <a:xfrm>
                      <a:off x="3423200" y="943591"/>
                      <a:ext cx="829854" cy="1838302"/>
                    </a:xfrm>
                    <a:custGeom>
                      <a:avLst/>
                      <a:gdLst>
                        <a:gd name="connsiteX0" fmla="*/ 329625 w 1604204"/>
                        <a:gd name="connsiteY0" fmla="*/ 0 h 1838302"/>
                        <a:gd name="connsiteX1" fmla="*/ 1577751 w 1604204"/>
                        <a:gd name="connsiteY1" fmla="*/ 0 h 1838302"/>
                        <a:gd name="connsiteX2" fmla="*/ 1604204 w 1604204"/>
                        <a:gd name="connsiteY2" fmla="*/ 2667 h 1838302"/>
                        <a:gd name="connsiteX3" fmla="*/ 0 w 1604204"/>
                        <a:gd name="connsiteY3" fmla="*/ 1838302 h 1838302"/>
                        <a:gd name="connsiteX4" fmla="*/ 17584 w 1604204"/>
                        <a:gd name="connsiteY4" fmla="*/ 312041 h 1838302"/>
                        <a:gd name="connsiteX5" fmla="*/ 329625 w 1604204"/>
                        <a:gd name="connsiteY5" fmla="*/ 0 h 1838302"/>
                        <a:gd name="connsiteX0" fmla="*/ 329625 w 1577751"/>
                        <a:gd name="connsiteY0" fmla="*/ 0 h 1838302"/>
                        <a:gd name="connsiteX1" fmla="*/ 1577751 w 1577751"/>
                        <a:gd name="connsiteY1" fmla="*/ 0 h 1838302"/>
                        <a:gd name="connsiteX2" fmla="*/ 971158 w 1577751"/>
                        <a:gd name="connsiteY2" fmla="*/ 2667 h 1838302"/>
                        <a:gd name="connsiteX3" fmla="*/ 0 w 1577751"/>
                        <a:gd name="connsiteY3" fmla="*/ 1838302 h 1838302"/>
                        <a:gd name="connsiteX4" fmla="*/ 17584 w 1577751"/>
                        <a:gd name="connsiteY4" fmla="*/ 312041 h 1838302"/>
                        <a:gd name="connsiteX5" fmla="*/ 329625 w 1577751"/>
                        <a:gd name="connsiteY5" fmla="*/ 0 h 1838302"/>
                        <a:gd name="connsiteX0" fmla="*/ 329625 w 971158"/>
                        <a:gd name="connsiteY0" fmla="*/ 0 h 1838302"/>
                        <a:gd name="connsiteX1" fmla="*/ 962289 w 971158"/>
                        <a:gd name="connsiteY1" fmla="*/ 0 h 1838302"/>
                        <a:gd name="connsiteX2" fmla="*/ 971158 w 971158"/>
                        <a:gd name="connsiteY2" fmla="*/ 2667 h 1838302"/>
                        <a:gd name="connsiteX3" fmla="*/ 0 w 971158"/>
                        <a:gd name="connsiteY3" fmla="*/ 1838302 h 1838302"/>
                        <a:gd name="connsiteX4" fmla="*/ 17584 w 971158"/>
                        <a:gd name="connsiteY4" fmla="*/ 312041 h 1838302"/>
                        <a:gd name="connsiteX5" fmla="*/ 329625 w 971158"/>
                        <a:gd name="connsiteY5" fmla="*/ 0 h 183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158" h="1838302">
                          <a:moveTo>
                            <a:pt x="329625" y="0"/>
                          </a:moveTo>
                          <a:lnTo>
                            <a:pt x="962289" y="0"/>
                          </a:lnTo>
                          <a:lnTo>
                            <a:pt x="971158" y="2667"/>
                          </a:lnTo>
                          <a:lnTo>
                            <a:pt x="0" y="1838302"/>
                          </a:lnTo>
                          <a:cubicBezTo>
                            <a:pt x="0" y="1534702"/>
                            <a:pt x="17584" y="615641"/>
                            <a:pt x="17584" y="312041"/>
                          </a:cubicBezTo>
                          <a:cubicBezTo>
                            <a:pt x="17584" y="139706"/>
                            <a:pt x="157290" y="0"/>
                            <a:pt x="329625" y="0"/>
                          </a:cubicBezTo>
                          <a:close/>
                        </a:path>
                      </a:pathLst>
                    </a:custGeom>
                    <a:gradFill flip="none" rotWithShape="1">
                      <a:gsLst>
                        <a:gs pos="0">
                          <a:sysClr val="window" lastClr="FFFFFF">
                            <a:alpha val="66000"/>
                          </a:sysClr>
                        </a:gs>
                        <a:gs pos="100000">
                          <a:srgbClr val="FFFFFF">
                            <a:shade val="100000"/>
                            <a:satMod val="115000"/>
                            <a:alpha val="9000"/>
                          </a:srgbClr>
                        </a:gs>
                      </a:gsLst>
                      <a:lin ang="108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grpSp>
              <p:sp>
                <p:nvSpPr>
                  <p:cNvPr id="126" name="椭圆 125"/>
                  <p:cNvSpPr/>
                  <p:nvPr/>
                </p:nvSpPr>
                <p:spPr>
                  <a:xfrm>
                    <a:off x="3073688" y="5171983"/>
                    <a:ext cx="838903" cy="838902"/>
                  </a:xfrm>
                  <a:prstGeom prst="ellipse">
                    <a:avLst/>
                  </a:prstGeom>
                  <a:noFill/>
                  <a:ln w="25400" cap="flat" cmpd="sng" algn="ctr">
                    <a:solidFill>
                      <a:sysClr val="window" lastClr="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127" name="椭圆 126"/>
                  <p:cNvSpPr/>
                  <p:nvPr/>
                </p:nvSpPr>
                <p:spPr>
                  <a:xfrm>
                    <a:off x="3128749" y="5230818"/>
                    <a:ext cx="722713" cy="722713"/>
                  </a:xfrm>
                  <a:prstGeom prst="ellipse">
                    <a:avLst/>
                  </a:prstGeom>
                  <a:solidFill>
                    <a:sysClr val="window" lastClr="FFFFFF"/>
                  </a:solidFill>
                  <a:ln w="25400" cap="flat" cmpd="sng" algn="ctr">
                    <a:solidFill>
                      <a:sysClr val="window" lastClr="FFFFFF"/>
                    </a:solidFill>
                    <a:prstDash val="solid"/>
                  </a:ln>
                  <a:effectLst>
                    <a:innerShdw blurRad="63500" dist="50800" dir="54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grpSp>
          </p:grpSp>
          <p:sp>
            <p:nvSpPr>
              <p:cNvPr id="84" name="TextBox 83"/>
              <p:cNvSpPr txBox="1"/>
              <p:nvPr/>
            </p:nvSpPr>
            <p:spPr>
              <a:xfrm>
                <a:off x="1773701" y="2946530"/>
                <a:ext cx="591019" cy="667292"/>
              </a:xfrm>
              <a:prstGeom prst="rect">
                <a:avLst/>
              </a:prstGeom>
              <a:noFill/>
            </p:spPr>
            <p:txBody>
              <a:bodyPr wrap="square" rtlCol="0">
                <a:spAutoFit/>
              </a:bodyPr>
              <a:lstStyle/>
              <a:p>
                <a:r>
                  <a:rPr lang="en-US" altLang="zh-CN" b="1" dirty="0" smtClean="0">
                    <a:latin typeface="Times New Roman" panose="02020603050405020304" pitchFamily="18" charset="0"/>
                    <a:cs typeface="Times New Roman" panose="02020603050405020304" pitchFamily="18" charset="0"/>
                  </a:rPr>
                  <a:t>  </a:t>
                </a:r>
                <a:r>
                  <a:rPr lang="en-US" altLang="zh-CN" sz="2800" b="1" dirty="0" smtClean="0">
                    <a:latin typeface="Times New Roman" panose="02020603050405020304" pitchFamily="18" charset="0"/>
                    <a:cs typeface="Times New Roman" panose="02020603050405020304" pitchFamily="18" charset="0"/>
                  </a:rPr>
                  <a:t>3</a:t>
                </a:r>
                <a:endParaRPr lang="zh-CN" altLang="en-US" sz="2800" b="1" dirty="0">
                  <a:latin typeface="Times New Roman" panose="02020603050405020304" pitchFamily="18" charset="0"/>
                  <a:cs typeface="Times New Roman" panose="02020603050405020304" pitchFamily="18" charset="0"/>
                </a:endParaRPr>
              </a:p>
            </p:txBody>
          </p:sp>
        </p:grpSp>
        <p:sp>
          <p:nvSpPr>
            <p:cNvPr id="5" name="矩形 4"/>
            <p:cNvSpPr/>
            <p:nvPr/>
          </p:nvSpPr>
          <p:spPr>
            <a:xfrm>
              <a:off x="2982279" y="2934975"/>
              <a:ext cx="6102424" cy="1138322"/>
            </a:xfrm>
            <a:prstGeom prst="rect">
              <a:avLst/>
            </a:prstGeom>
          </p:spPr>
          <p:txBody>
            <a:bodyPr wrap="square">
              <a:spAutoFit/>
            </a:bodyPr>
            <a:lstStyle/>
            <a:p>
              <a:r>
                <a:rPr lang="zh-CN" altLang="en-US" sz="2400" b="1"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基于结构光编码的</a:t>
              </a:r>
              <a:r>
                <a:rPr lang="zh-CN" altLang="en-US" sz="2400" b="1"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曲面几何校正</a:t>
              </a:r>
              <a:r>
                <a:rPr lang="zh-CN" altLang="en-US" sz="2800" b="1"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
              </a:r>
              <a:br>
                <a:rPr lang="zh-CN" altLang="en-US" sz="2800" b="1"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br>
              <a:endParaRPr lang="zh-CN" altLang="en-US" sz="2800" b="1" dirty="0">
                <a:solidFill>
                  <a:schemeClr val="bg1"/>
                </a:solidFill>
                <a:latin typeface="Times New Roman" panose="02020603050405020304" pitchFamily="18" charset="0"/>
                <a:ea typeface="楷体" panose="02010609060101010101" pitchFamily="49" charset="-122"/>
                <a:cs typeface="Times New Roman" panose="02020603050405020304" pitchFamily="18" charset="0"/>
              </a:endParaRPr>
            </a:p>
          </p:txBody>
        </p:sp>
      </p:grpSp>
      <p:grpSp>
        <p:nvGrpSpPr>
          <p:cNvPr id="15" name="组合 14"/>
          <p:cNvGrpSpPr/>
          <p:nvPr/>
        </p:nvGrpSpPr>
        <p:grpSpPr>
          <a:xfrm>
            <a:off x="-610156" y="3453239"/>
            <a:ext cx="9072318" cy="544534"/>
            <a:chOff x="-595495" y="3875674"/>
            <a:chExt cx="9143888" cy="728179"/>
          </a:xfrm>
        </p:grpSpPr>
        <p:grpSp>
          <p:nvGrpSpPr>
            <p:cNvPr id="134" name="组合 133"/>
            <p:cNvGrpSpPr/>
            <p:nvPr/>
          </p:nvGrpSpPr>
          <p:grpSpPr>
            <a:xfrm>
              <a:off x="-595495" y="3889154"/>
              <a:ext cx="9143888" cy="714699"/>
              <a:chOff x="-2264" y="658839"/>
              <a:chExt cx="5553489" cy="1203212"/>
            </a:xfrm>
          </p:grpSpPr>
          <p:sp>
            <p:nvSpPr>
              <p:cNvPr id="135" name="矩形 134"/>
              <p:cNvSpPr/>
              <p:nvPr/>
            </p:nvSpPr>
            <p:spPr>
              <a:xfrm>
                <a:off x="-2264" y="974926"/>
                <a:ext cx="1722736" cy="571430"/>
              </a:xfrm>
              <a:prstGeom prst="rect">
                <a:avLst/>
              </a:prstGeom>
              <a:gradFill flip="none" rotWithShape="1">
                <a:gsLst>
                  <a:gs pos="30000">
                    <a:srgbClr val="0C62B9"/>
                  </a:gs>
                  <a:gs pos="0">
                    <a:srgbClr val="0E58B2"/>
                  </a:gs>
                  <a:gs pos="73000">
                    <a:srgbClr val="00B0F0"/>
                  </a:gs>
                </a:gsLst>
                <a:lin ang="13500000" scaled="1"/>
                <a:tileRect/>
              </a:gradFill>
              <a:ln w="25400"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grpSp>
            <p:nvGrpSpPr>
              <p:cNvPr id="136" name="组合 135"/>
              <p:cNvGrpSpPr/>
              <p:nvPr/>
            </p:nvGrpSpPr>
            <p:grpSpPr>
              <a:xfrm rot="5400000">
                <a:off x="2663069" y="-1026105"/>
                <a:ext cx="1203212" cy="4573100"/>
                <a:chOff x="2747067" y="916441"/>
                <a:chExt cx="1497236" cy="5411511"/>
              </a:xfrm>
            </p:grpSpPr>
            <p:grpSp>
              <p:nvGrpSpPr>
                <p:cNvPr id="138" name="组合 137"/>
                <p:cNvGrpSpPr/>
                <p:nvPr/>
              </p:nvGrpSpPr>
              <p:grpSpPr>
                <a:xfrm>
                  <a:off x="2747067" y="916441"/>
                  <a:ext cx="1497236" cy="5411511"/>
                  <a:chOff x="3417854" y="717011"/>
                  <a:chExt cx="1599801" cy="5782217"/>
                </a:xfrm>
                <a:effectLst>
                  <a:reflection blurRad="6350" stA="44000" endPos="8000" dir="5400000" sy="-100000" algn="bl" rotWithShape="0"/>
                </a:effectLst>
              </p:grpSpPr>
              <p:sp>
                <p:nvSpPr>
                  <p:cNvPr id="141" name="圆角矩形 140"/>
                  <p:cNvSpPr/>
                  <p:nvPr/>
                </p:nvSpPr>
                <p:spPr>
                  <a:xfrm>
                    <a:off x="3417854" y="943591"/>
                    <a:ext cx="1599801" cy="5544616"/>
                  </a:xfrm>
                  <a:prstGeom prst="roundRect">
                    <a:avLst/>
                  </a:prstGeom>
                  <a:gradFill flip="none" rotWithShape="1">
                    <a:gsLst>
                      <a:gs pos="30000">
                        <a:srgbClr val="0C62B9"/>
                      </a:gs>
                      <a:gs pos="0">
                        <a:srgbClr val="0E58B2"/>
                      </a:gs>
                      <a:gs pos="73000">
                        <a:srgbClr val="00B0F0"/>
                      </a:gs>
                    </a:gsLst>
                    <a:lin ang="13500000" scaled="1"/>
                    <a:tileRect/>
                  </a:gradFill>
                  <a:ln w="25400"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142" name="圆角矩形 141"/>
                  <p:cNvSpPr/>
                  <p:nvPr/>
                </p:nvSpPr>
                <p:spPr>
                  <a:xfrm>
                    <a:off x="3468223" y="1015599"/>
                    <a:ext cx="1476739" cy="5400600"/>
                  </a:xfrm>
                  <a:prstGeom prst="roundRect">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143" name="Oval 65"/>
                  <p:cNvSpPr>
                    <a:spLocks noChangeArrowheads="1"/>
                  </p:cNvSpPr>
                  <p:nvPr/>
                </p:nvSpPr>
                <p:spPr bwMode="auto">
                  <a:xfrm>
                    <a:off x="3612731" y="6320311"/>
                    <a:ext cx="1173461" cy="178917"/>
                  </a:xfrm>
                  <a:prstGeom prst="ellipse">
                    <a:avLst/>
                  </a:prstGeom>
                  <a:gradFill rotWithShape="1">
                    <a:gsLst>
                      <a:gs pos="0">
                        <a:sysClr val="window" lastClr="FFFFFF"/>
                      </a:gs>
                      <a:gs pos="88000">
                        <a:srgbClr val="00B0F0">
                          <a:alpha val="29000"/>
                        </a:srgbClr>
                      </a:gs>
                    </a:gsLst>
                    <a:path path="shape">
                      <a:fillToRect l="50000" t="50000" r="50000" b="50000"/>
                    </a:path>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Times New Roman" panose="02020603050405020304" pitchFamily="18" charset="0"/>
                      <a:ea typeface="宋体"/>
                      <a:cs typeface="Times New Roman" panose="02020603050405020304" pitchFamily="18" charset="0"/>
                    </a:endParaRPr>
                  </a:p>
                </p:txBody>
              </p:sp>
              <p:sp>
                <p:nvSpPr>
                  <p:cNvPr id="144" name="Oval 65"/>
                  <p:cNvSpPr>
                    <a:spLocks noChangeArrowheads="1"/>
                  </p:cNvSpPr>
                  <p:nvPr/>
                </p:nvSpPr>
                <p:spPr bwMode="auto">
                  <a:xfrm>
                    <a:off x="3564118" y="943591"/>
                    <a:ext cx="1173461" cy="178917"/>
                  </a:xfrm>
                  <a:prstGeom prst="ellipse">
                    <a:avLst/>
                  </a:prstGeom>
                  <a:gradFill rotWithShape="1">
                    <a:gsLst>
                      <a:gs pos="0">
                        <a:sysClr val="window" lastClr="FFFFFF"/>
                      </a:gs>
                      <a:gs pos="88000">
                        <a:srgbClr val="00B0F0">
                          <a:alpha val="29000"/>
                        </a:srgbClr>
                      </a:gs>
                    </a:gsLst>
                    <a:path path="shape">
                      <a:fillToRect l="50000" t="50000" r="50000" b="50000"/>
                    </a:path>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Times New Roman" panose="02020603050405020304" pitchFamily="18" charset="0"/>
                      <a:ea typeface="宋体"/>
                      <a:cs typeface="Times New Roman" panose="02020603050405020304" pitchFamily="18" charset="0"/>
                    </a:endParaRPr>
                  </a:p>
                </p:txBody>
              </p:sp>
              <p:sp>
                <p:nvSpPr>
                  <p:cNvPr id="145" name="Oval 65"/>
                  <p:cNvSpPr>
                    <a:spLocks noChangeArrowheads="1"/>
                  </p:cNvSpPr>
                  <p:nvPr/>
                </p:nvSpPr>
                <p:spPr bwMode="auto">
                  <a:xfrm rot="5400000">
                    <a:off x="3883422" y="871766"/>
                    <a:ext cx="632078" cy="322567"/>
                  </a:xfrm>
                  <a:prstGeom prst="ellipse">
                    <a:avLst/>
                  </a:prstGeom>
                  <a:gradFill rotWithShape="1">
                    <a:gsLst>
                      <a:gs pos="0">
                        <a:sysClr val="window" lastClr="FFFFFF"/>
                      </a:gs>
                      <a:gs pos="88000">
                        <a:srgbClr val="00B0F0">
                          <a:alpha val="0"/>
                        </a:srgbClr>
                      </a:gs>
                    </a:gsLst>
                    <a:path path="shape">
                      <a:fillToRect l="50000" t="50000" r="50000" b="50000"/>
                    </a:path>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Times New Roman" panose="02020603050405020304" pitchFamily="18" charset="0"/>
                      <a:ea typeface="宋体"/>
                      <a:cs typeface="Times New Roman" panose="02020603050405020304" pitchFamily="18" charset="0"/>
                    </a:endParaRPr>
                  </a:p>
                </p:txBody>
              </p:sp>
              <p:sp>
                <p:nvSpPr>
                  <p:cNvPr id="146" name="圆角矩形 7"/>
                  <p:cNvSpPr/>
                  <p:nvPr/>
                </p:nvSpPr>
                <p:spPr>
                  <a:xfrm>
                    <a:off x="3423200" y="943591"/>
                    <a:ext cx="829854" cy="1838302"/>
                  </a:xfrm>
                  <a:custGeom>
                    <a:avLst/>
                    <a:gdLst>
                      <a:gd name="connsiteX0" fmla="*/ 329625 w 1604204"/>
                      <a:gd name="connsiteY0" fmla="*/ 0 h 1838302"/>
                      <a:gd name="connsiteX1" fmla="*/ 1577751 w 1604204"/>
                      <a:gd name="connsiteY1" fmla="*/ 0 h 1838302"/>
                      <a:gd name="connsiteX2" fmla="*/ 1604204 w 1604204"/>
                      <a:gd name="connsiteY2" fmla="*/ 2667 h 1838302"/>
                      <a:gd name="connsiteX3" fmla="*/ 0 w 1604204"/>
                      <a:gd name="connsiteY3" fmla="*/ 1838302 h 1838302"/>
                      <a:gd name="connsiteX4" fmla="*/ 17584 w 1604204"/>
                      <a:gd name="connsiteY4" fmla="*/ 312041 h 1838302"/>
                      <a:gd name="connsiteX5" fmla="*/ 329625 w 1604204"/>
                      <a:gd name="connsiteY5" fmla="*/ 0 h 1838302"/>
                      <a:gd name="connsiteX0" fmla="*/ 329625 w 1577751"/>
                      <a:gd name="connsiteY0" fmla="*/ 0 h 1838302"/>
                      <a:gd name="connsiteX1" fmla="*/ 1577751 w 1577751"/>
                      <a:gd name="connsiteY1" fmla="*/ 0 h 1838302"/>
                      <a:gd name="connsiteX2" fmla="*/ 971158 w 1577751"/>
                      <a:gd name="connsiteY2" fmla="*/ 2667 h 1838302"/>
                      <a:gd name="connsiteX3" fmla="*/ 0 w 1577751"/>
                      <a:gd name="connsiteY3" fmla="*/ 1838302 h 1838302"/>
                      <a:gd name="connsiteX4" fmla="*/ 17584 w 1577751"/>
                      <a:gd name="connsiteY4" fmla="*/ 312041 h 1838302"/>
                      <a:gd name="connsiteX5" fmla="*/ 329625 w 1577751"/>
                      <a:gd name="connsiteY5" fmla="*/ 0 h 1838302"/>
                      <a:gd name="connsiteX0" fmla="*/ 329625 w 971158"/>
                      <a:gd name="connsiteY0" fmla="*/ 0 h 1838302"/>
                      <a:gd name="connsiteX1" fmla="*/ 962289 w 971158"/>
                      <a:gd name="connsiteY1" fmla="*/ 0 h 1838302"/>
                      <a:gd name="connsiteX2" fmla="*/ 971158 w 971158"/>
                      <a:gd name="connsiteY2" fmla="*/ 2667 h 1838302"/>
                      <a:gd name="connsiteX3" fmla="*/ 0 w 971158"/>
                      <a:gd name="connsiteY3" fmla="*/ 1838302 h 1838302"/>
                      <a:gd name="connsiteX4" fmla="*/ 17584 w 971158"/>
                      <a:gd name="connsiteY4" fmla="*/ 312041 h 1838302"/>
                      <a:gd name="connsiteX5" fmla="*/ 329625 w 971158"/>
                      <a:gd name="connsiteY5" fmla="*/ 0 h 183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158" h="1838302">
                        <a:moveTo>
                          <a:pt x="329625" y="0"/>
                        </a:moveTo>
                        <a:lnTo>
                          <a:pt x="962289" y="0"/>
                        </a:lnTo>
                        <a:lnTo>
                          <a:pt x="971158" y="2667"/>
                        </a:lnTo>
                        <a:lnTo>
                          <a:pt x="0" y="1838302"/>
                        </a:lnTo>
                        <a:cubicBezTo>
                          <a:pt x="0" y="1534702"/>
                          <a:pt x="17584" y="615641"/>
                          <a:pt x="17584" y="312041"/>
                        </a:cubicBezTo>
                        <a:cubicBezTo>
                          <a:pt x="17584" y="139706"/>
                          <a:pt x="157290" y="0"/>
                          <a:pt x="329625" y="0"/>
                        </a:cubicBezTo>
                        <a:close/>
                      </a:path>
                    </a:pathLst>
                  </a:custGeom>
                  <a:gradFill flip="none" rotWithShape="1">
                    <a:gsLst>
                      <a:gs pos="0">
                        <a:sysClr val="window" lastClr="FFFFFF">
                          <a:alpha val="66000"/>
                        </a:sysClr>
                      </a:gs>
                      <a:gs pos="100000">
                        <a:srgbClr val="FFFFFF">
                          <a:shade val="100000"/>
                          <a:satMod val="115000"/>
                          <a:alpha val="9000"/>
                        </a:srgbClr>
                      </a:gs>
                    </a:gsLst>
                    <a:lin ang="108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grpSp>
            <p:sp>
              <p:nvSpPr>
                <p:cNvPr id="139" name="椭圆 138"/>
                <p:cNvSpPr/>
                <p:nvPr/>
              </p:nvSpPr>
              <p:spPr>
                <a:xfrm>
                  <a:off x="3073688" y="5171983"/>
                  <a:ext cx="838903" cy="838902"/>
                </a:xfrm>
                <a:prstGeom prst="ellipse">
                  <a:avLst/>
                </a:prstGeom>
                <a:noFill/>
                <a:ln w="25400" cap="flat" cmpd="sng" algn="ctr">
                  <a:solidFill>
                    <a:sysClr val="window" lastClr="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140" name="椭圆 139"/>
                <p:cNvSpPr/>
                <p:nvPr/>
              </p:nvSpPr>
              <p:spPr>
                <a:xfrm>
                  <a:off x="3128749" y="5230818"/>
                  <a:ext cx="722713" cy="722713"/>
                </a:xfrm>
                <a:prstGeom prst="ellipse">
                  <a:avLst/>
                </a:prstGeom>
                <a:solidFill>
                  <a:sysClr val="window" lastClr="FFFFFF"/>
                </a:solidFill>
                <a:ln w="25400" cap="flat" cmpd="sng" algn="ctr">
                  <a:solidFill>
                    <a:sysClr val="window" lastClr="FFFFFF"/>
                  </a:solidFill>
                  <a:prstDash val="solid"/>
                </a:ln>
                <a:effectLst>
                  <a:innerShdw blurRad="63500" dist="50800" dir="54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grpSp>
          <p:sp>
            <p:nvSpPr>
              <p:cNvPr id="137" name="TextBox 136"/>
              <p:cNvSpPr txBox="1"/>
              <p:nvPr/>
            </p:nvSpPr>
            <p:spPr>
              <a:xfrm>
                <a:off x="2048723" y="797958"/>
                <a:ext cx="3323303" cy="6928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400" b="1" i="0" u="none" strike="noStrike" kern="0" cap="none" spc="0" normalizeH="0" baseline="0" noProof="0" dirty="0" smtClean="0">
                  <a:ln>
                    <a:noFill/>
                  </a:ln>
                  <a:solidFill>
                    <a:sysClr val="window" lastClr="FFFFFF"/>
                  </a:solidFill>
                  <a:effectLst/>
                  <a:uLnTx/>
                  <a:uFillTx/>
                  <a:latin typeface="Times New Roman" panose="02020603050405020304" pitchFamily="18" charset="0"/>
                  <a:ea typeface="微软雅黑" pitchFamily="34" charset="-122"/>
                  <a:cs typeface="Times New Roman" panose="02020603050405020304" pitchFamily="18" charset="0"/>
                </a:endParaRPr>
              </a:p>
            </p:txBody>
          </p:sp>
        </p:grpSp>
        <p:sp>
          <p:nvSpPr>
            <p:cNvPr id="83" name="TextBox 82"/>
            <p:cNvSpPr txBox="1"/>
            <p:nvPr/>
          </p:nvSpPr>
          <p:spPr>
            <a:xfrm>
              <a:off x="1740181" y="3875674"/>
              <a:ext cx="591019" cy="699678"/>
            </a:xfrm>
            <a:prstGeom prst="rect">
              <a:avLst/>
            </a:prstGeom>
            <a:noFill/>
          </p:spPr>
          <p:txBody>
            <a:bodyPr wrap="square" rtlCol="0">
              <a:spAutoFit/>
            </a:bodyPr>
            <a:lstStyle/>
            <a:p>
              <a:r>
                <a:rPr lang="en-US" altLang="zh-CN" b="1" dirty="0" smtClean="0">
                  <a:latin typeface="Times New Roman" panose="02020603050405020304" pitchFamily="18" charset="0"/>
                  <a:cs typeface="Times New Roman" panose="02020603050405020304" pitchFamily="18" charset="0"/>
                </a:rPr>
                <a:t>  </a:t>
              </a:r>
              <a:r>
                <a:rPr lang="en-US" altLang="zh-CN" sz="2800" b="1" dirty="0" smtClean="0">
                  <a:latin typeface="Times New Roman" panose="02020603050405020304" pitchFamily="18" charset="0"/>
                  <a:cs typeface="Times New Roman" panose="02020603050405020304" pitchFamily="18" charset="0"/>
                </a:rPr>
                <a:t>4</a:t>
              </a:r>
              <a:endParaRPr lang="zh-CN" altLang="en-US" sz="2800" b="1" dirty="0">
                <a:latin typeface="Times New Roman" panose="02020603050405020304" pitchFamily="18" charset="0"/>
                <a:cs typeface="Times New Roman" panose="02020603050405020304" pitchFamily="18" charset="0"/>
              </a:endParaRPr>
            </a:p>
          </p:txBody>
        </p:sp>
        <p:sp>
          <p:nvSpPr>
            <p:cNvPr id="6" name="矩形 5"/>
            <p:cNvSpPr/>
            <p:nvPr/>
          </p:nvSpPr>
          <p:spPr>
            <a:xfrm>
              <a:off x="4287489" y="3875674"/>
              <a:ext cx="2459841" cy="617363"/>
            </a:xfrm>
            <a:prstGeom prst="rect">
              <a:avLst/>
            </a:prstGeom>
          </p:spPr>
          <p:txBody>
            <a:bodyPr wrap="square">
              <a:spAutoFit/>
            </a:bodyPr>
            <a:lstStyle/>
            <a:p>
              <a:r>
                <a:rPr lang="zh-CN" altLang="en-US" sz="2400" b="1"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亮度</a:t>
              </a:r>
              <a:r>
                <a:rPr lang="zh-CN" altLang="en-US" sz="2400" b="1"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校正</a:t>
              </a:r>
              <a:endParaRPr lang="zh-CN" altLang="en-US" sz="2400" b="1" dirty="0">
                <a:solidFill>
                  <a:schemeClr val="bg1"/>
                </a:solidFill>
                <a:latin typeface="Times New Roman" panose="02020603050405020304" pitchFamily="18" charset="0"/>
                <a:ea typeface="楷体" panose="02010609060101010101" pitchFamily="49" charset="-122"/>
                <a:cs typeface="Times New Roman" panose="02020603050405020304" pitchFamily="18" charset="0"/>
              </a:endParaRPr>
            </a:p>
          </p:txBody>
        </p:sp>
      </p:grpSp>
      <p:grpSp>
        <p:nvGrpSpPr>
          <p:cNvPr id="14" name="组合 13"/>
          <p:cNvGrpSpPr/>
          <p:nvPr/>
        </p:nvGrpSpPr>
        <p:grpSpPr>
          <a:xfrm>
            <a:off x="-595495" y="4213188"/>
            <a:ext cx="9143889" cy="613492"/>
            <a:chOff x="-595494" y="4756487"/>
            <a:chExt cx="9143888" cy="654653"/>
          </a:xfrm>
        </p:grpSpPr>
        <p:grpSp>
          <p:nvGrpSpPr>
            <p:cNvPr id="147" name="组合 146"/>
            <p:cNvGrpSpPr/>
            <p:nvPr/>
          </p:nvGrpSpPr>
          <p:grpSpPr>
            <a:xfrm>
              <a:off x="-595494" y="4756487"/>
              <a:ext cx="9143888" cy="654653"/>
              <a:chOff x="-2264" y="658839"/>
              <a:chExt cx="5553489" cy="1203212"/>
            </a:xfrm>
          </p:grpSpPr>
          <p:sp>
            <p:nvSpPr>
              <p:cNvPr id="148" name="矩形 147"/>
              <p:cNvSpPr/>
              <p:nvPr/>
            </p:nvSpPr>
            <p:spPr>
              <a:xfrm>
                <a:off x="-2264" y="974926"/>
                <a:ext cx="1722736" cy="571430"/>
              </a:xfrm>
              <a:prstGeom prst="rect">
                <a:avLst/>
              </a:prstGeom>
              <a:gradFill flip="none" rotWithShape="1">
                <a:gsLst>
                  <a:gs pos="30000">
                    <a:srgbClr val="0C62B9"/>
                  </a:gs>
                  <a:gs pos="0">
                    <a:srgbClr val="0E58B2"/>
                  </a:gs>
                  <a:gs pos="73000">
                    <a:srgbClr val="00B0F0"/>
                  </a:gs>
                </a:gsLst>
                <a:lin ang="13500000" scaled="1"/>
                <a:tileRect/>
              </a:gradFill>
              <a:ln w="25400"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grpSp>
            <p:nvGrpSpPr>
              <p:cNvPr id="149" name="组合 148"/>
              <p:cNvGrpSpPr/>
              <p:nvPr/>
            </p:nvGrpSpPr>
            <p:grpSpPr>
              <a:xfrm rot="5400000">
                <a:off x="2663069" y="-1026105"/>
                <a:ext cx="1203212" cy="4573100"/>
                <a:chOff x="2747067" y="916441"/>
                <a:chExt cx="1497236" cy="5411511"/>
              </a:xfrm>
            </p:grpSpPr>
            <p:grpSp>
              <p:nvGrpSpPr>
                <p:cNvPr id="151" name="组合 150"/>
                <p:cNvGrpSpPr/>
                <p:nvPr/>
              </p:nvGrpSpPr>
              <p:grpSpPr>
                <a:xfrm>
                  <a:off x="2747067" y="916441"/>
                  <a:ext cx="1497236" cy="5411511"/>
                  <a:chOff x="3417854" y="717011"/>
                  <a:chExt cx="1599801" cy="5782217"/>
                </a:xfrm>
                <a:effectLst>
                  <a:reflection blurRad="6350" stA="44000" endPos="8000" dir="5400000" sy="-100000" algn="bl" rotWithShape="0"/>
                </a:effectLst>
              </p:grpSpPr>
              <p:sp>
                <p:nvSpPr>
                  <p:cNvPr id="154" name="圆角矩形 153"/>
                  <p:cNvSpPr/>
                  <p:nvPr/>
                </p:nvSpPr>
                <p:spPr>
                  <a:xfrm>
                    <a:off x="3417854" y="943591"/>
                    <a:ext cx="1599801" cy="5544616"/>
                  </a:xfrm>
                  <a:prstGeom prst="roundRect">
                    <a:avLst/>
                  </a:prstGeom>
                  <a:gradFill flip="none" rotWithShape="1">
                    <a:gsLst>
                      <a:gs pos="30000">
                        <a:srgbClr val="0C62B9"/>
                      </a:gs>
                      <a:gs pos="0">
                        <a:srgbClr val="0E58B2"/>
                      </a:gs>
                      <a:gs pos="73000">
                        <a:srgbClr val="00B0F0"/>
                      </a:gs>
                    </a:gsLst>
                    <a:lin ang="13500000" scaled="1"/>
                    <a:tileRect/>
                  </a:gradFill>
                  <a:ln w="25400"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155" name="圆角矩形 154"/>
                  <p:cNvSpPr/>
                  <p:nvPr/>
                </p:nvSpPr>
                <p:spPr>
                  <a:xfrm>
                    <a:off x="3468223" y="1015599"/>
                    <a:ext cx="1476739" cy="5400600"/>
                  </a:xfrm>
                  <a:prstGeom prst="roundRect">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156" name="Oval 65"/>
                  <p:cNvSpPr>
                    <a:spLocks noChangeArrowheads="1"/>
                  </p:cNvSpPr>
                  <p:nvPr/>
                </p:nvSpPr>
                <p:spPr bwMode="auto">
                  <a:xfrm>
                    <a:off x="3612731" y="6320311"/>
                    <a:ext cx="1173461" cy="178917"/>
                  </a:xfrm>
                  <a:prstGeom prst="ellipse">
                    <a:avLst/>
                  </a:prstGeom>
                  <a:gradFill rotWithShape="1">
                    <a:gsLst>
                      <a:gs pos="0">
                        <a:sysClr val="window" lastClr="FFFFFF"/>
                      </a:gs>
                      <a:gs pos="88000">
                        <a:srgbClr val="00B0F0">
                          <a:alpha val="29000"/>
                        </a:srgbClr>
                      </a:gs>
                    </a:gsLst>
                    <a:path path="shape">
                      <a:fillToRect l="50000" t="50000" r="50000" b="50000"/>
                    </a:path>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Times New Roman" panose="02020603050405020304" pitchFamily="18" charset="0"/>
                      <a:ea typeface="宋体"/>
                      <a:cs typeface="Times New Roman" panose="02020603050405020304" pitchFamily="18" charset="0"/>
                    </a:endParaRPr>
                  </a:p>
                </p:txBody>
              </p:sp>
              <p:sp>
                <p:nvSpPr>
                  <p:cNvPr id="157" name="Oval 65"/>
                  <p:cNvSpPr>
                    <a:spLocks noChangeArrowheads="1"/>
                  </p:cNvSpPr>
                  <p:nvPr/>
                </p:nvSpPr>
                <p:spPr bwMode="auto">
                  <a:xfrm>
                    <a:off x="3564118" y="943591"/>
                    <a:ext cx="1173461" cy="178917"/>
                  </a:xfrm>
                  <a:prstGeom prst="ellipse">
                    <a:avLst/>
                  </a:prstGeom>
                  <a:gradFill rotWithShape="1">
                    <a:gsLst>
                      <a:gs pos="0">
                        <a:sysClr val="window" lastClr="FFFFFF"/>
                      </a:gs>
                      <a:gs pos="88000">
                        <a:srgbClr val="00B0F0">
                          <a:alpha val="29000"/>
                        </a:srgbClr>
                      </a:gs>
                    </a:gsLst>
                    <a:path path="shape">
                      <a:fillToRect l="50000" t="50000" r="50000" b="50000"/>
                    </a:path>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Times New Roman" panose="02020603050405020304" pitchFamily="18" charset="0"/>
                      <a:ea typeface="宋体"/>
                      <a:cs typeface="Times New Roman" panose="02020603050405020304" pitchFamily="18" charset="0"/>
                    </a:endParaRPr>
                  </a:p>
                </p:txBody>
              </p:sp>
              <p:sp>
                <p:nvSpPr>
                  <p:cNvPr id="158" name="Oval 65"/>
                  <p:cNvSpPr>
                    <a:spLocks noChangeArrowheads="1"/>
                  </p:cNvSpPr>
                  <p:nvPr/>
                </p:nvSpPr>
                <p:spPr bwMode="auto">
                  <a:xfrm rot="5400000">
                    <a:off x="3883422" y="871766"/>
                    <a:ext cx="632078" cy="322567"/>
                  </a:xfrm>
                  <a:prstGeom prst="ellipse">
                    <a:avLst/>
                  </a:prstGeom>
                  <a:gradFill rotWithShape="1">
                    <a:gsLst>
                      <a:gs pos="0">
                        <a:sysClr val="window" lastClr="FFFFFF"/>
                      </a:gs>
                      <a:gs pos="88000">
                        <a:srgbClr val="00B0F0">
                          <a:alpha val="0"/>
                        </a:srgbClr>
                      </a:gs>
                    </a:gsLst>
                    <a:path path="shape">
                      <a:fillToRect l="50000" t="50000" r="50000" b="50000"/>
                    </a:path>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Times New Roman" panose="02020603050405020304" pitchFamily="18" charset="0"/>
                      <a:ea typeface="宋体"/>
                      <a:cs typeface="Times New Roman" panose="02020603050405020304" pitchFamily="18" charset="0"/>
                    </a:endParaRPr>
                  </a:p>
                </p:txBody>
              </p:sp>
              <p:sp>
                <p:nvSpPr>
                  <p:cNvPr id="159" name="圆角矩形 7"/>
                  <p:cNvSpPr/>
                  <p:nvPr/>
                </p:nvSpPr>
                <p:spPr>
                  <a:xfrm>
                    <a:off x="3423200" y="943591"/>
                    <a:ext cx="829854" cy="1838302"/>
                  </a:xfrm>
                  <a:custGeom>
                    <a:avLst/>
                    <a:gdLst>
                      <a:gd name="connsiteX0" fmla="*/ 329625 w 1604204"/>
                      <a:gd name="connsiteY0" fmla="*/ 0 h 1838302"/>
                      <a:gd name="connsiteX1" fmla="*/ 1577751 w 1604204"/>
                      <a:gd name="connsiteY1" fmla="*/ 0 h 1838302"/>
                      <a:gd name="connsiteX2" fmla="*/ 1604204 w 1604204"/>
                      <a:gd name="connsiteY2" fmla="*/ 2667 h 1838302"/>
                      <a:gd name="connsiteX3" fmla="*/ 0 w 1604204"/>
                      <a:gd name="connsiteY3" fmla="*/ 1838302 h 1838302"/>
                      <a:gd name="connsiteX4" fmla="*/ 17584 w 1604204"/>
                      <a:gd name="connsiteY4" fmla="*/ 312041 h 1838302"/>
                      <a:gd name="connsiteX5" fmla="*/ 329625 w 1604204"/>
                      <a:gd name="connsiteY5" fmla="*/ 0 h 1838302"/>
                      <a:gd name="connsiteX0" fmla="*/ 329625 w 1577751"/>
                      <a:gd name="connsiteY0" fmla="*/ 0 h 1838302"/>
                      <a:gd name="connsiteX1" fmla="*/ 1577751 w 1577751"/>
                      <a:gd name="connsiteY1" fmla="*/ 0 h 1838302"/>
                      <a:gd name="connsiteX2" fmla="*/ 971158 w 1577751"/>
                      <a:gd name="connsiteY2" fmla="*/ 2667 h 1838302"/>
                      <a:gd name="connsiteX3" fmla="*/ 0 w 1577751"/>
                      <a:gd name="connsiteY3" fmla="*/ 1838302 h 1838302"/>
                      <a:gd name="connsiteX4" fmla="*/ 17584 w 1577751"/>
                      <a:gd name="connsiteY4" fmla="*/ 312041 h 1838302"/>
                      <a:gd name="connsiteX5" fmla="*/ 329625 w 1577751"/>
                      <a:gd name="connsiteY5" fmla="*/ 0 h 1838302"/>
                      <a:gd name="connsiteX0" fmla="*/ 329625 w 971158"/>
                      <a:gd name="connsiteY0" fmla="*/ 0 h 1838302"/>
                      <a:gd name="connsiteX1" fmla="*/ 962289 w 971158"/>
                      <a:gd name="connsiteY1" fmla="*/ 0 h 1838302"/>
                      <a:gd name="connsiteX2" fmla="*/ 971158 w 971158"/>
                      <a:gd name="connsiteY2" fmla="*/ 2667 h 1838302"/>
                      <a:gd name="connsiteX3" fmla="*/ 0 w 971158"/>
                      <a:gd name="connsiteY3" fmla="*/ 1838302 h 1838302"/>
                      <a:gd name="connsiteX4" fmla="*/ 17584 w 971158"/>
                      <a:gd name="connsiteY4" fmla="*/ 312041 h 1838302"/>
                      <a:gd name="connsiteX5" fmla="*/ 329625 w 971158"/>
                      <a:gd name="connsiteY5" fmla="*/ 0 h 183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158" h="1838302">
                        <a:moveTo>
                          <a:pt x="329625" y="0"/>
                        </a:moveTo>
                        <a:lnTo>
                          <a:pt x="962289" y="0"/>
                        </a:lnTo>
                        <a:lnTo>
                          <a:pt x="971158" y="2667"/>
                        </a:lnTo>
                        <a:lnTo>
                          <a:pt x="0" y="1838302"/>
                        </a:lnTo>
                        <a:cubicBezTo>
                          <a:pt x="0" y="1534702"/>
                          <a:pt x="17584" y="615641"/>
                          <a:pt x="17584" y="312041"/>
                        </a:cubicBezTo>
                        <a:cubicBezTo>
                          <a:pt x="17584" y="139706"/>
                          <a:pt x="157290" y="0"/>
                          <a:pt x="329625" y="0"/>
                        </a:cubicBezTo>
                        <a:close/>
                      </a:path>
                    </a:pathLst>
                  </a:custGeom>
                  <a:gradFill flip="none" rotWithShape="1">
                    <a:gsLst>
                      <a:gs pos="0">
                        <a:sysClr val="window" lastClr="FFFFFF">
                          <a:alpha val="66000"/>
                        </a:sysClr>
                      </a:gs>
                      <a:gs pos="100000">
                        <a:srgbClr val="FFFFFF">
                          <a:shade val="100000"/>
                          <a:satMod val="115000"/>
                          <a:alpha val="9000"/>
                        </a:srgbClr>
                      </a:gs>
                    </a:gsLst>
                    <a:lin ang="108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grpSp>
            <p:sp>
              <p:nvSpPr>
                <p:cNvPr id="152" name="椭圆 151"/>
                <p:cNvSpPr/>
                <p:nvPr/>
              </p:nvSpPr>
              <p:spPr>
                <a:xfrm>
                  <a:off x="3073688" y="5171983"/>
                  <a:ext cx="838903" cy="838902"/>
                </a:xfrm>
                <a:prstGeom prst="ellipse">
                  <a:avLst/>
                </a:prstGeom>
                <a:noFill/>
                <a:ln w="25400" cap="flat" cmpd="sng" algn="ctr">
                  <a:solidFill>
                    <a:sysClr val="window" lastClr="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153" name="椭圆 152"/>
                <p:cNvSpPr/>
                <p:nvPr/>
              </p:nvSpPr>
              <p:spPr>
                <a:xfrm>
                  <a:off x="3128749" y="5230818"/>
                  <a:ext cx="722713" cy="722713"/>
                </a:xfrm>
                <a:prstGeom prst="ellipse">
                  <a:avLst/>
                </a:prstGeom>
                <a:solidFill>
                  <a:sysClr val="window" lastClr="FFFFFF"/>
                </a:solidFill>
                <a:ln w="25400" cap="flat" cmpd="sng" algn="ctr">
                  <a:solidFill>
                    <a:sysClr val="window" lastClr="FFFFFF"/>
                  </a:solidFill>
                  <a:prstDash val="solid"/>
                </a:ln>
                <a:effectLst>
                  <a:innerShdw blurRad="63500" dist="50800" dir="54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grpSp>
        </p:grpSp>
        <p:sp>
          <p:nvSpPr>
            <p:cNvPr id="82" name="TextBox 81"/>
            <p:cNvSpPr txBox="1"/>
            <p:nvPr/>
          </p:nvSpPr>
          <p:spPr>
            <a:xfrm>
              <a:off x="1748022" y="4814615"/>
              <a:ext cx="591019" cy="558324"/>
            </a:xfrm>
            <a:prstGeom prst="rect">
              <a:avLst/>
            </a:prstGeom>
            <a:noFill/>
          </p:spPr>
          <p:txBody>
            <a:bodyPr wrap="square" rtlCol="0">
              <a:spAutoFit/>
            </a:bodyPr>
            <a:lstStyle/>
            <a:p>
              <a:r>
                <a:rPr lang="en-US" altLang="zh-CN" b="1" dirty="0" smtClean="0">
                  <a:latin typeface="Times New Roman" panose="02020603050405020304" pitchFamily="18" charset="0"/>
                  <a:cs typeface="Times New Roman" panose="02020603050405020304" pitchFamily="18" charset="0"/>
                </a:rPr>
                <a:t>  </a:t>
              </a:r>
              <a:r>
                <a:rPr lang="en-US" altLang="zh-CN" sz="2800" b="1" dirty="0" smtClean="0">
                  <a:latin typeface="Times New Roman" panose="02020603050405020304" pitchFamily="18" charset="0"/>
                  <a:cs typeface="Times New Roman" panose="02020603050405020304" pitchFamily="18" charset="0"/>
                </a:rPr>
                <a:t>5</a:t>
              </a:r>
              <a:endParaRPr lang="zh-CN" altLang="en-US" sz="2800" b="1" dirty="0">
                <a:latin typeface="Times New Roman" panose="02020603050405020304" pitchFamily="18" charset="0"/>
                <a:cs typeface="Times New Roman" panose="02020603050405020304" pitchFamily="18" charset="0"/>
              </a:endParaRPr>
            </a:p>
          </p:txBody>
        </p:sp>
        <p:sp>
          <p:nvSpPr>
            <p:cNvPr id="7" name="矩形 6"/>
            <p:cNvSpPr/>
            <p:nvPr/>
          </p:nvSpPr>
          <p:spPr>
            <a:xfrm>
              <a:off x="3339615" y="4768437"/>
              <a:ext cx="4572000" cy="492639"/>
            </a:xfrm>
            <a:prstGeom prst="rect">
              <a:avLst/>
            </a:prstGeom>
          </p:spPr>
          <p:txBody>
            <a:bodyPr>
              <a:spAutoFit/>
            </a:bodyPr>
            <a:lstStyle/>
            <a:p>
              <a:r>
                <a:rPr lang="zh-CN" altLang="en-US" sz="2400" b="1"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投影拼接系统硬件</a:t>
              </a:r>
              <a:r>
                <a:rPr lang="zh-CN" altLang="en-US" sz="2400" b="1"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集成</a:t>
              </a:r>
              <a:endParaRPr lang="zh-CN" altLang="en-US" sz="2400" b="1" dirty="0">
                <a:solidFill>
                  <a:schemeClr val="bg1"/>
                </a:solidFill>
                <a:latin typeface="Times New Roman" panose="02020603050405020304" pitchFamily="18" charset="0"/>
                <a:ea typeface="楷体" panose="02010609060101010101" pitchFamily="49" charset="-122"/>
                <a:cs typeface="Times New Roman" panose="02020603050405020304" pitchFamily="18" charset="0"/>
              </a:endParaRPr>
            </a:p>
          </p:txBody>
        </p:sp>
      </p:grpSp>
      <p:grpSp>
        <p:nvGrpSpPr>
          <p:cNvPr id="13" name="组合 12"/>
          <p:cNvGrpSpPr/>
          <p:nvPr/>
        </p:nvGrpSpPr>
        <p:grpSpPr>
          <a:xfrm>
            <a:off x="-667068" y="5059955"/>
            <a:ext cx="9215461" cy="888535"/>
            <a:chOff x="-610156" y="5526722"/>
            <a:chExt cx="9129228" cy="1169294"/>
          </a:xfrm>
        </p:grpSpPr>
        <p:grpSp>
          <p:nvGrpSpPr>
            <p:cNvPr id="160" name="组合 159"/>
            <p:cNvGrpSpPr/>
            <p:nvPr/>
          </p:nvGrpSpPr>
          <p:grpSpPr>
            <a:xfrm>
              <a:off x="-610156" y="5600251"/>
              <a:ext cx="9129228" cy="654653"/>
              <a:chOff x="-2264" y="658839"/>
              <a:chExt cx="5553489" cy="1203212"/>
            </a:xfrm>
          </p:grpSpPr>
          <p:sp>
            <p:nvSpPr>
              <p:cNvPr id="161" name="矩形 160"/>
              <p:cNvSpPr/>
              <p:nvPr/>
            </p:nvSpPr>
            <p:spPr>
              <a:xfrm>
                <a:off x="-2264" y="974926"/>
                <a:ext cx="1722736" cy="571430"/>
              </a:xfrm>
              <a:prstGeom prst="rect">
                <a:avLst/>
              </a:prstGeom>
              <a:gradFill flip="none" rotWithShape="1">
                <a:gsLst>
                  <a:gs pos="30000">
                    <a:srgbClr val="0C62B9"/>
                  </a:gs>
                  <a:gs pos="0">
                    <a:srgbClr val="0E58B2"/>
                  </a:gs>
                  <a:gs pos="73000">
                    <a:srgbClr val="00B0F0"/>
                  </a:gs>
                </a:gsLst>
                <a:lin ang="13500000" scaled="1"/>
                <a:tileRect/>
              </a:gradFill>
              <a:ln w="25400"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grpSp>
            <p:nvGrpSpPr>
              <p:cNvPr id="162" name="组合 161"/>
              <p:cNvGrpSpPr/>
              <p:nvPr/>
            </p:nvGrpSpPr>
            <p:grpSpPr>
              <a:xfrm rot="5400000">
                <a:off x="2663069" y="-1026105"/>
                <a:ext cx="1203212" cy="4573100"/>
                <a:chOff x="2747067" y="916441"/>
                <a:chExt cx="1497236" cy="5411511"/>
              </a:xfrm>
            </p:grpSpPr>
            <p:grpSp>
              <p:nvGrpSpPr>
                <p:cNvPr id="164" name="组合 163"/>
                <p:cNvGrpSpPr/>
                <p:nvPr/>
              </p:nvGrpSpPr>
              <p:grpSpPr>
                <a:xfrm>
                  <a:off x="2747067" y="916441"/>
                  <a:ext cx="1497236" cy="5411511"/>
                  <a:chOff x="3417854" y="717011"/>
                  <a:chExt cx="1599801" cy="5782217"/>
                </a:xfrm>
                <a:effectLst>
                  <a:reflection blurRad="6350" stA="44000" endPos="8000" dir="5400000" sy="-100000" algn="bl" rotWithShape="0"/>
                </a:effectLst>
              </p:grpSpPr>
              <p:sp>
                <p:nvSpPr>
                  <p:cNvPr id="167" name="圆角矩形 166"/>
                  <p:cNvSpPr/>
                  <p:nvPr/>
                </p:nvSpPr>
                <p:spPr>
                  <a:xfrm>
                    <a:off x="3417854" y="943591"/>
                    <a:ext cx="1599801" cy="5544616"/>
                  </a:xfrm>
                  <a:prstGeom prst="roundRect">
                    <a:avLst/>
                  </a:prstGeom>
                  <a:gradFill flip="none" rotWithShape="1">
                    <a:gsLst>
                      <a:gs pos="30000">
                        <a:srgbClr val="0C62B9"/>
                      </a:gs>
                      <a:gs pos="0">
                        <a:srgbClr val="0E58B2"/>
                      </a:gs>
                      <a:gs pos="73000">
                        <a:srgbClr val="00B0F0"/>
                      </a:gs>
                    </a:gsLst>
                    <a:lin ang="13500000" scaled="1"/>
                    <a:tileRect/>
                  </a:gradFill>
                  <a:ln w="25400"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168" name="圆角矩形 167"/>
                  <p:cNvSpPr/>
                  <p:nvPr/>
                </p:nvSpPr>
                <p:spPr>
                  <a:xfrm>
                    <a:off x="3468223" y="1015599"/>
                    <a:ext cx="1476739" cy="5400600"/>
                  </a:xfrm>
                  <a:prstGeom prst="roundRect">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169" name="Oval 65"/>
                  <p:cNvSpPr>
                    <a:spLocks noChangeArrowheads="1"/>
                  </p:cNvSpPr>
                  <p:nvPr/>
                </p:nvSpPr>
                <p:spPr bwMode="auto">
                  <a:xfrm>
                    <a:off x="3612731" y="6320311"/>
                    <a:ext cx="1173461" cy="178917"/>
                  </a:xfrm>
                  <a:prstGeom prst="ellipse">
                    <a:avLst/>
                  </a:prstGeom>
                  <a:gradFill rotWithShape="1">
                    <a:gsLst>
                      <a:gs pos="0">
                        <a:sysClr val="window" lastClr="FFFFFF"/>
                      </a:gs>
                      <a:gs pos="88000">
                        <a:srgbClr val="00B0F0">
                          <a:alpha val="29000"/>
                        </a:srgbClr>
                      </a:gs>
                    </a:gsLst>
                    <a:path path="shape">
                      <a:fillToRect l="50000" t="50000" r="50000" b="50000"/>
                    </a:path>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Times New Roman" panose="02020603050405020304" pitchFamily="18" charset="0"/>
                      <a:ea typeface="宋体"/>
                      <a:cs typeface="Times New Roman" panose="02020603050405020304" pitchFamily="18" charset="0"/>
                    </a:endParaRPr>
                  </a:p>
                </p:txBody>
              </p:sp>
              <p:sp>
                <p:nvSpPr>
                  <p:cNvPr id="170" name="Oval 65"/>
                  <p:cNvSpPr>
                    <a:spLocks noChangeArrowheads="1"/>
                  </p:cNvSpPr>
                  <p:nvPr/>
                </p:nvSpPr>
                <p:spPr bwMode="auto">
                  <a:xfrm>
                    <a:off x="3564118" y="943591"/>
                    <a:ext cx="1173461" cy="178917"/>
                  </a:xfrm>
                  <a:prstGeom prst="ellipse">
                    <a:avLst/>
                  </a:prstGeom>
                  <a:gradFill rotWithShape="1">
                    <a:gsLst>
                      <a:gs pos="0">
                        <a:sysClr val="window" lastClr="FFFFFF"/>
                      </a:gs>
                      <a:gs pos="88000">
                        <a:srgbClr val="00B0F0">
                          <a:alpha val="29000"/>
                        </a:srgbClr>
                      </a:gs>
                    </a:gsLst>
                    <a:path path="shape">
                      <a:fillToRect l="50000" t="50000" r="50000" b="50000"/>
                    </a:path>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Times New Roman" panose="02020603050405020304" pitchFamily="18" charset="0"/>
                      <a:ea typeface="宋体"/>
                      <a:cs typeface="Times New Roman" panose="02020603050405020304" pitchFamily="18" charset="0"/>
                    </a:endParaRPr>
                  </a:p>
                </p:txBody>
              </p:sp>
              <p:sp>
                <p:nvSpPr>
                  <p:cNvPr id="171" name="Oval 65"/>
                  <p:cNvSpPr>
                    <a:spLocks noChangeArrowheads="1"/>
                  </p:cNvSpPr>
                  <p:nvPr/>
                </p:nvSpPr>
                <p:spPr bwMode="auto">
                  <a:xfrm rot="5400000">
                    <a:off x="3883422" y="871766"/>
                    <a:ext cx="632078" cy="322567"/>
                  </a:xfrm>
                  <a:prstGeom prst="ellipse">
                    <a:avLst/>
                  </a:prstGeom>
                  <a:gradFill rotWithShape="1">
                    <a:gsLst>
                      <a:gs pos="0">
                        <a:sysClr val="window" lastClr="FFFFFF"/>
                      </a:gs>
                      <a:gs pos="88000">
                        <a:srgbClr val="00B0F0">
                          <a:alpha val="0"/>
                        </a:srgbClr>
                      </a:gs>
                    </a:gsLst>
                    <a:path path="shape">
                      <a:fillToRect l="50000" t="50000" r="50000" b="50000"/>
                    </a:path>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Times New Roman" panose="02020603050405020304" pitchFamily="18" charset="0"/>
                      <a:ea typeface="宋体"/>
                      <a:cs typeface="Times New Roman" panose="02020603050405020304" pitchFamily="18" charset="0"/>
                    </a:endParaRPr>
                  </a:p>
                </p:txBody>
              </p:sp>
              <p:sp>
                <p:nvSpPr>
                  <p:cNvPr id="172" name="圆角矩形 7"/>
                  <p:cNvSpPr/>
                  <p:nvPr/>
                </p:nvSpPr>
                <p:spPr>
                  <a:xfrm>
                    <a:off x="3423204" y="943591"/>
                    <a:ext cx="829852" cy="1838302"/>
                  </a:xfrm>
                  <a:custGeom>
                    <a:avLst/>
                    <a:gdLst>
                      <a:gd name="connsiteX0" fmla="*/ 329625 w 1604204"/>
                      <a:gd name="connsiteY0" fmla="*/ 0 h 1838302"/>
                      <a:gd name="connsiteX1" fmla="*/ 1577751 w 1604204"/>
                      <a:gd name="connsiteY1" fmla="*/ 0 h 1838302"/>
                      <a:gd name="connsiteX2" fmla="*/ 1604204 w 1604204"/>
                      <a:gd name="connsiteY2" fmla="*/ 2667 h 1838302"/>
                      <a:gd name="connsiteX3" fmla="*/ 0 w 1604204"/>
                      <a:gd name="connsiteY3" fmla="*/ 1838302 h 1838302"/>
                      <a:gd name="connsiteX4" fmla="*/ 17584 w 1604204"/>
                      <a:gd name="connsiteY4" fmla="*/ 312041 h 1838302"/>
                      <a:gd name="connsiteX5" fmla="*/ 329625 w 1604204"/>
                      <a:gd name="connsiteY5" fmla="*/ 0 h 1838302"/>
                      <a:gd name="connsiteX0" fmla="*/ 329625 w 1577751"/>
                      <a:gd name="connsiteY0" fmla="*/ 0 h 1838302"/>
                      <a:gd name="connsiteX1" fmla="*/ 1577751 w 1577751"/>
                      <a:gd name="connsiteY1" fmla="*/ 0 h 1838302"/>
                      <a:gd name="connsiteX2" fmla="*/ 971158 w 1577751"/>
                      <a:gd name="connsiteY2" fmla="*/ 2667 h 1838302"/>
                      <a:gd name="connsiteX3" fmla="*/ 0 w 1577751"/>
                      <a:gd name="connsiteY3" fmla="*/ 1838302 h 1838302"/>
                      <a:gd name="connsiteX4" fmla="*/ 17584 w 1577751"/>
                      <a:gd name="connsiteY4" fmla="*/ 312041 h 1838302"/>
                      <a:gd name="connsiteX5" fmla="*/ 329625 w 1577751"/>
                      <a:gd name="connsiteY5" fmla="*/ 0 h 1838302"/>
                      <a:gd name="connsiteX0" fmla="*/ 329625 w 971158"/>
                      <a:gd name="connsiteY0" fmla="*/ 0 h 1838302"/>
                      <a:gd name="connsiteX1" fmla="*/ 962289 w 971158"/>
                      <a:gd name="connsiteY1" fmla="*/ 0 h 1838302"/>
                      <a:gd name="connsiteX2" fmla="*/ 971158 w 971158"/>
                      <a:gd name="connsiteY2" fmla="*/ 2667 h 1838302"/>
                      <a:gd name="connsiteX3" fmla="*/ 0 w 971158"/>
                      <a:gd name="connsiteY3" fmla="*/ 1838302 h 1838302"/>
                      <a:gd name="connsiteX4" fmla="*/ 17584 w 971158"/>
                      <a:gd name="connsiteY4" fmla="*/ 312041 h 1838302"/>
                      <a:gd name="connsiteX5" fmla="*/ 329625 w 971158"/>
                      <a:gd name="connsiteY5" fmla="*/ 0 h 183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158" h="1838302">
                        <a:moveTo>
                          <a:pt x="329625" y="0"/>
                        </a:moveTo>
                        <a:lnTo>
                          <a:pt x="962289" y="0"/>
                        </a:lnTo>
                        <a:lnTo>
                          <a:pt x="971158" y="2667"/>
                        </a:lnTo>
                        <a:lnTo>
                          <a:pt x="0" y="1838302"/>
                        </a:lnTo>
                        <a:cubicBezTo>
                          <a:pt x="0" y="1534702"/>
                          <a:pt x="17584" y="615641"/>
                          <a:pt x="17584" y="312041"/>
                        </a:cubicBezTo>
                        <a:cubicBezTo>
                          <a:pt x="17584" y="139706"/>
                          <a:pt x="157290" y="0"/>
                          <a:pt x="329625" y="0"/>
                        </a:cubicBezTo>
                        <a:close/>
                      </a:path>
                    </a:pathLst>
                  </a:custGeom>
                  <a:gradFill flip="none" rotWithShape="1">
                    <a:gsLst>
                      <a:gs pos="0">
                        <a:sysClr val="window" lastClr="FFFFFF">
                          <a:alpha val="66000"/>
                        </a:sysClr>
                      </a:gs>
                      <a:gs pos="100000">
                        <a:srgbClr val="FFFFFF">
                          <a:shade val="100000"/>
                          <a:satMod val="115000"/>
                          <a:alpha val="9000"/>
                        </a:srgbClr>
                      </a:gs>
                    </a:gsLst>
                    <a:lin ang="108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grpSp>
            <p:sp>
              <p:nvSpPr>
                <p:cNvPr id="165" name="椭圆 164"/>
                <p:cNvSpPr/>
                <p:nvPr/>
              </p:nvSpPr>
              <p:spPr>
                <a:xfrm>
                  <a:off x="3073688" y="5171983"/>
                  <a:ext cx="838903" cy="838902"/>
                </a:xfrm>
                <a:prstGeom prst="ellipse">
                  <a:avLst/>
                </a:prstGeom>
                <a:noFill/>
                <a:ln w="25400" cap="flat" cmpd="sng" algn="ctr">
                  <a:solidFill>
                    <a:sysClr val="window" lastClr="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166" name="椭圆 165"/>
                <p:cNvSpPr/>
                <p:nvPr/>
              </p:nvSpPr>
              <p:spPr>
                <a:xfrm>
                  <a:off x="3128749" y="5230818"/>
                  <a:ext cx="722713" cy="722713"/>
                </a:xfrm>
                <a:prstGeom prst="ellipse">
                  <a:avLst/>
                </a:prstGeom>
                <a:solidFill>
                  <a:sysClr val="window" lastClr="FFFFFF"/>
                </a:solidFill>
                <a:ln w="25400" cap="flat" cmpd="sng" algn="ctr">
                  <a:solidFill>
                    <a:sysClr val="window" lastClr="FFFFFF"/>
                  </a:solidFill>
                  <a:prstDash val="solid"/>
                </a:ln>
                <a:effectLst>
                  <a:innerShdw blurRad="63500" dist="50800" dir="54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grpSp>
        </p:grpSp>
        <p:grpSp>
          <p:nvGrpSpPr>
            <p:cNvPr id="12" name="组合 11"/>
            <p:cNvGrpSpPr/>
            <p:nvPr/>
          </p:nvGrpSpPr>
          <p:grpSpPr>
            <a:xfrm>
              <a:off x="1779569" y="5526722"/>
              <a:ext cx="6151465" cy="1169294"/>
              <a:chOff x="1779569" y="5526722"/>
              <a:chExt cx="6151465" cy="1169294"/>
            </a:xfrm>
          </p:grpSpPr>
          <p:sp>
            <p:nvSpPr>
              <p:cNvPr id="85" name="TextBox 84"/>
              <p:cNvSpPr txBox="1"/>
              <p:nvPr/>
            </p:nvSpPr>
            <p:spPr>
              <a:xfrm>
                <a:off x="1779569" y="5526722"/>
                <a:ext cx="591019" cy="688547"/>
              </a:xfrm>
              <a:prstGeom prst="rect">
                <a:avLst/>
              </a:prstGeom>
              <a:noFill/>
            </p:spPr>
            <p:txBody>
              <a:bodyPr wrap="square" rtlCol="0">
                <a:spAutoFit/>
              </a:bodyPr>
              <a:lstStyle/>
              <a:p>
                <a:r>
                  <a:rPr lang="en-US" altLang="zh-CN" sz="2800" b="1" dirty="0" smtClean="0">
                    <a:latin typeface="Times New Roman" panose="02020603050405020304" pitchFamily="18" charset="0"/>
                    <a:cs typeface="Times New Roman" panose="02020603050405020304" pitchFamily="18" charset="0"/>
                  </a:rPr>
                  <a:t> 6</a:t>
                </a:r>
                <a:endParaRPr lang="zh-CN" altLang="en-US" sz="2800" b="1" dirty="0">
                  <a:latin typeface="Times New Roman" panose="02020603050405020304" pitchFamily="18" charset="0"/>
                  <a:cs typeface="Times New Roman" panose="02020603050405020304" pitchFamily="18" charset="0"/>
                </a:endParaRPr>
              </a:p>
            </p:txBody>
          </p:sp>
          <p:sp>
            <p:nvSpPr>
              <p:cNvPr id="8" name="矩形 7"/>
              <p:cNvSpPr/>
              <p:nvPr/>
            </p:nvSpPr>
            <p:spPr>
              <a:xfrm>
                <a:off x="3359034" y="5602440"/>
                <a:ext cx="4572000" cy="1093576"/>
              </a:xfrm>
              <a:prstGeom prst="rect">
                <a:avLst/>
              </a:prstGeom>
            </p:spPr>
            <p:txBody>
              <a:bodyPr>
                <a:spAutoFit/>
              </a:bodyPr>
              <a:lstStyle/>
              <a:p>
                <a:r>
                  <a:rPr lang="zh-CN" altLang="en-US" sz="2400" b="1"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投影拼接软件系统设计</a:t>
                </a:r>
                <a:r>
                  <a:rPr lang="zh-CN" altLang="en-US" sz="2400" b="1" dirty="0">
                    <a:latin typeface="Times New Roman" panose="02020603050405020304" pitchFamily="18" charset="0"/>
                    <a:cs typeface="Times New Roman" panose="02020603050405020304" pitchFamily="18" charset="0"/>
                  </a:rPr>
                  <a:t/>
                </a:r>
                <a:br>
                  <a:rPr lang="zh-CN" altLang="en-US" sz="2400" b="1" dirty="0">
                    <a:latin typeface="Times New Roman" panose="02020603050405020304" pitchFamily="18" charset="0"/>
                    <a:cs typeface="Times New Roman" panose="02020603050405020304" pitchFamily="18" charset="0"/>
                  </a:rPr>
                </a:br>
                <a:endParaRPr lang="zh-CN" altLang="en-US" sz="2400" b="1" dirty="0">
                  <a:latin typeface="Times New Roman" panose="02020603050405020304" pitchFamily="18" charset="0"/>
                  <a:cs typeface="Times New Roman" panose="02020603050405020304" pitchFamily="18" charset="0"/>
                </a:endParaRPr>
              </a:p>
            </p:txBody>
          </p:sp>
        </p:grpSp>
      </p:grpSp>
      <p:sp>
        <p:nvSpPr>
          <p:cNvPr id="18" name="TextBox 17"/>
          <p:cNvSpPr txBox="1"/>
          <p:nvPr/>
        </p:nvSpPr>
        <p:spPr>
          <a:xfrm>
            <a:off x="2407554" y="188640"/>
            <a:ext cx="4364463" cy="707886"/>
          </a:xfrm>
          <a:prstGeom prst="rect">
            <a:avLst/>
          </a:prstGeom>
          <a:noFill/>
        </p:spPr>
        <p:txBody>
          <a:bodyPr wrap="square" rtlCol="0">
            <a:spAutoFit/>
          </a:bodyPr>
          <a:lstStyle/>
          <a:p>
            <a:pPr algn="ctr"/>
            <a:r>
              <a:rPr lang="zh-CN" altLang="en-US" sz="4000" b="1"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论文主要内容</a:t>
            </a:r>
            <a:endParaRPr lang="zh-CN" altLang="en-US" sz="4000" b="1" dirty="0">
              <a:solidFill>
                <a:schemeClr val="bg1"/>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5131" name="Picture 11" descr="C:\Users\zhangya\Desktop\135644A5333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36844" y="0"/>
            <a:ext cx="805930" cy="805930"/>
          </a:xfrm>
          <a:prstGeom prst="rect">
            <a:avLst/>
          </a:prstGeom>
          <a:noFill/>
          <a:extLst>
            <a:ext uri="{909E8E84-426E-40DD-AFC4-6F175D3DCCD1}">
              <a14:hiddenFill xmlns:a14="http://schemas.microsoft.com/office/drawing/2010/main">
                <a:solidFill>
                  <a:srgbClr val="FFFFFF"/>
                </a:solidFill>
              </a14:hiddenFill>
            </a:ext>
          </a:extLst>
        </p:spPr>
      </p:pic>
      <p:grpSp>
        <p:nvGrpSpPr>
          <p:cNvPr id="98" name="组合 97"/>
          <p:cNvGrpSpPr/>
          <p:nvPr/>
        </p:nvGrpSpPr>
        <p:grpSpPr>
          <a:xfrm>
            <a:off x="-634262" y="5889020"/>
            <a:ext cx="9215461" cy="545106"/>
            <a:chOff x="-610156" y="5527353"/>
            <a:chExt cx="9129228" cy="811115"/>
          </a:xfrm>
        </p:grpSpPr>
        <p:grpSp>
          <p:nvGrpSpPr>
            <p:cNvPr id="99" name="组合 98"/>
            <p:cNvGrpSpPr/>
            <p:nvPr/>
          </p:nvGrpSpPr>
          <p:grpSpPr>
            <a:xfrm>
              <a:off x="-610156" y="5602440"/>
              <a:ext cx="9129228" cy="693895"/>
              <a:chOff x="-2264" y="662862"/>
              <a:chExt cx="5553489" cy="1275337"/>
            </a:xfrm>
          </p:grpSpPr>
          <p:sp>
            <p:nvSpPr>
              <p:cNvPr id="104" name="矩形 103"/>
              <p:cNvSpPr/>
              <p:nvPr/>
            </p:nvSpPr>
            <p:spPr>
              <a:xfrm>
                <a:off x="-2264" y="974926"/>
                <a:ext cx="1722736" cy="571430"/>
              </a:xfrm>
              <a:prstGeom prst="rect">
                <a:avLst/>
              </a:prstGeom>
              <a:gradFill flip="none" rotWithShape="1">
                <a:gsLst>
                  <a:gs pos="30000">
                    <a:srgbClr val="0C62B9"/>
                  </a:gs>
                  <a:gs pos="0">
                    <a:srgbClr val="0E58B2"/>
                  </a:gs>
                  <a:gs pos="73000">
                    <a:srgbClr val="00B0F0"/>
                  </a:gs>
                </a:gsLst>
                <a:lin ang="13500000" scaled="1"/>
                <a:tileRect/>
              </a:gradFill>
              <a:ln w="25400"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grpSp>
            <p:nvGrpSpPr>
              <p:cNvPr id="105" name="组合 104"/>
              <p:cNvGrpSpPr/>
              <p:nvPr/>
            </p:nvGrpSpPr>
            <p:grpSpPr>
              <a:xfrm rot="5400000">
                <a:off x="2624011" y="-989014"/>
                <a:ext cx="1275337" cy="4579090"/>
                <a:chOff x="2752074" y="916441"/>
                <a:chExt cx="1586986" cy="5418599"/>
              </a:xfrm>
            </p:grpSpPr>
            <p:grpSp>
              <p:nvGrpSpPr>
                <p:cNvPr id="106" name="组合 105"/>
                <p:cNvGrpSpPr/>
                <p:nvPr/>
              </p:nvGrpSpPr>
              <p:grpSpPr>
                <a:xfrm>
                  <a:off x="2752074" y="916441"/>
                  <a:ext cx="1586986" cy="5418599"/>
                  <a:chOff x="3423204" y="717011"/>
                  <a:chExt cx="1695699" cy="5789791"/>
                </a:xfrm>
                <a:effectLst>
                  <a:reflection blurRad="6350" stA="44000" endPos="8000" dir="5400000" sy="-100000" algn="bl" rotWithShape="0"/>
                </a:effectLst>
              </p:grpSpPr>
              <p:sp>
                <p:nvSpPr>
                  <p:cNvPr id="124" name="圆角矩形 123"/>
                  <p:cNvSpPr/>
                  <p:nvPr/>
                </p:nvSpPr>
                <p:spPr>
                  <a:xfrm>
                    <a:off x="3519103" y="962186"/>
                    <a:ext cx="1599800" cy="5544616"/>
                  </a:xfrm>
                  <a:prstGeom prst="roundRect">
                    <a:avLst/>
                  </a:prstGeom>
                  <a:gradFill flip="none" rotWithShape="1">
                    <a:gsLst>
                      <a:gs pos="30000">
                        <a:srgbClr val="0C62B9"/>
                      </a:gs>
                      <a:gs pos="0">
                        <a:srgbClr val="0E58B2"/>
                      </a:gs>
                      <a:gs pos="73000">
                        <a:srgbClr val="00B0F0"/>
                      </a:gs>
                    </a:gsLst>
                    <a:lin ang="13500000" scaled="1"/>
                    <a:tileRect/>
                  </a:gradFill>
                  <a:ln w="25400"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150" name="圆角矩形 149"/>
                  <p:cNvSpPr/>
                  <p:nvPr/>
                </p:nvSpPr>
                <p:spPr>
                  <a:xfrm>
                    <a:off x="3468223" y="1015599"/>
                    <a:ext cx="1476739" cy="5400600"/>
                  </a:xfrm>
                  <a:prstGeom prst="roundRect">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163" name="Oval 65"/>
                  <p:cNvSpPr>
                    <a:spLocks noChangeArrowheads="1"/>
                  </p:cNvSpPr>
                  <p:nvPr/>
                </p:nvSpPr>
                <p:spPr bwMode="auto">
                  <a:xfrm>
                    <a:off x="3612731" y="6320311"/>
                    <a:ext cx="1173461" cy="178917"/>
                  </a:xfrm>
                  <a:prstGeom prst="ellipse">
                    <a:avLst/>
                  </a:prstGeom>
                  <a:gradFill rotWithShape="1">
                    <a:gsLst>
                      <a:gs pos="0">
                        <a:sysClr val="window" lastClr="FFFFFF"/>
                      </a:gs>
                      <a:gs pos="88000">
                        <a:srgbClr val="00B0F0">
                          <a:alpha val="29000"/>
                        </a:srgbClr>
                      </a:gs>
                    </a:gsLst>
                    <a:path path="shape">
                      <a:fillToRect l="50000" t="50000" r="50000" b="50000"/>
                    </a:path>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Times New Roman" panose="02020603050405020304" pitchFamily="18" charset="0"/>
                      <a:ea typeface="宋体"/>
                      <a:cs typeface="Times New Roman" panose="02020603050405020304" pitchFamily="18" charset="0"/>
                    </a:endParaRPr>
                  </a:p>
                </p:txBody>
              </p:sp>
              <p:sp>
                <p:nvSpPr>
                  <p:cNvPr id="173" name="Oval 65"/>
                  <p:cNvSpPr>
                    <a:spLocks noChangeArrowheads="1"/>
                  </p:cNvSpPr>
                  <p:nvPr/>
                </p:nvSpPr>
                <p:spPr bwMode="auto">
                  <a:xfrm>
                    <a:off x="3564118" y="943591"/>
                    <a:ext cx="1173461" cy="178917"/>
                  </a:xfrm>
                  <a:prstGeom prst="ellipse">
                    <a:avLst/>
                  </a:prstGeom>
                  <a:gradFill rotWithShape="1">
                    <a:gsLst>
                      <a:gs pos="0">
                        <a:sysClr val="window" lastClr="FFFFFF"/>
                      </a:gs>
                      <a:gs pos="88000">
                        <a:srgbClr val="00B0F0">
                          <a:alpha val="29000"/>
                        </a:srgbClr>
                      </a:gs>
                    </a:gsLst>
                    <a:path path="shape">
                      <a:fillToRect l="50000" t="50000" r="50000" b="50000"/>
                    </a:path>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Times New Roman" panose="02020603050405020304" pitchFamily="18" charset="0"/>
                      <a:ea typeface="宋体"/>
                      <a:cs typeface="Times New Roman" panose="02020603050405020304" pitchFamily="18" charset="0"/>
                    </a:endParaRPr>
                  </a:p>
                </p:txBody>
              </p:sp>
              <p:sp>
                <p:nvSpPr>
                  <p:cNvPr id="174" name="Oval 65"/>
                  <p:cNvSpPr>
                    <a:spLocks noChangeArrowheads="1"/>
                  </p:cNvSpPr>
                  <p:nvPr/>
                </p:nvSpPr>
                <p:spPr bwMode="auto">
                  <a:xfrm rot="5400000">
                    <a:off x="3883422" y="871766"/>
                    <a:ext cx="632078" cy="322567"/>
                  </a:xfrm>
                  <a:prstGeom prst="ellipse">
                    <a:avLst/>
                  </a:prstGeom>
                  <a:gradFill rotWithShape="1">
                    <a:gsLst>
                      <a:gs pos="0">
                        <a:sysClr val="window" lastClr="FFFFFF"/>
                      </a:gs>
                      <a:gs pos="88000">
                        <a:srgbClr val="00B0F0">
                          <a:alpha val="0"/>
                        </a:srgbClr>
                      </a:gs>
                    </a:gsLst>
                    <a:path path="shape">
                      <a:fillToRect l="50000" t="50000" r="50000" b="50000"/>
                    </a:path>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Times New Roman" panose="02020603050405020304" pitchFamily="18" charset="0"/>
                      <a:ea typeface="宋体"/>
                      <a:cs typeface="Times New Roman" panose="02020603050405020304" pitchFamily="18" charset="0"/>
                    </a:endParaRPr>
                  </a:p>
                </p:txBody>
              </p:sp>
              <p:sp>
                <p:nvSpPr>
                  <p:cNvPr id="175" name="圆角矩形 7"/>
                  <p:cNvSpPr/>
                  <p:nvPr/>
                </p:nvSpPr>
                <p:spPr>
                  <a:xfrm>
                    <a:off x="3423204" y="943591"/>
                    <a:ext cx="829852" cy="1838302"/>
                  </a:xfrm>
                  <a:custGeom>
                    <a:avLst/>
                    <a:gdLst>
                      <a:gd name="connsiteX0" fmla="*/ 329625 w 1604204"/>
                      <a:gd name="connsiteY0" fmla="*/ 0 h 1838302"/>
                      <a:gd name="connsiteX1" fmla="*/ 1577751 w 1604204"/>
                      <a:gd name="connsiteY1" fmla="*/ 0 h 1838302"/>
                      <a:gd name="connsiteX2" fmla="*/ 1604204 w 1604204"/>
                      <a:gd name="connsiteY2" fmla="*/ 2667 h 1838302"/>
                      <a:gd name="connsiteX3" fmla="*/ 0 w 1604204"/>
                      <a:gd name="connsiteY3" fmla="*/ 1838302 h 1838302"/>
                      <a:gd name="connsiteX4" fmla="*/ 17584 w 1604204"/>
                      <a:gd name="connsiteY4" fmla="*/ 312041 h 1838302"/>
                      <a:gd name="connsiteX5" fmla="*/ 329625 w 1604204"/>
                      <a:gd name="connsiteY5" fmla="*/ 0 h 1838302"/>
                      <a:gd name="connsiteX0" fmla="*/ 329625 w 1577751"/>
                      <a:gd name="connsiteY0" fmla="*/ 0 h 1838302"/>
                      <a:gd name="connsiteX1" fmla="*/ 1577751 w 1577751"/>
                      <a:gd name="connsiteY1" fmla="*/ 0 h 1838302"/>
                      <a:gd name="connsiteX2" fmla="*/ 971158 w 1577751"/>
                      <a:gd name="connsiteY2" fmla="*/ 2667 h 1838302"/>
                      <a:gd name="connsiteX3" fmla="*/ 0 w 1577751"/>
                      <a:gd name="connsiteY3" fmla="*/ 1838302 h 1838302"/>
                      <a:gd name="connsiteX4" fmla="*/ 17584 w 1577751"/>
                      <a:gd name="connsiteY4" fmla="*/ 312041 h 1838302"/>
                      <a:gd name="connsiteX5" fmla="*/ 329625 w 1577751"/>
                      <a:gd name="connsiteY5" fmla="*/ 0 h 1838302"/>
                      <a:gd name="connsiteX0" fmla="*/ 329625 w 971158"/>
                      <a:gd name="connsiteY0" fmla="*/ 0 h 1838302"/>
                      <a:gd name="connsiteX1" fmla="*/ 962289 w 971158"/>
                      <a:gd name="connsiteY1" fmla="*/ 0 h 1838302"/>
                      <a:gd name="connsiteX2" fmla="*/ 971158 w 971158"/>
                      <a:gd name="connsiteY2" fmla="*/ 2667 h 1838302"/>
                      <a:gd name="connsiteX3" fmla="*/ 0 w 971158"/>
                      <a:gd name="connsiteY3" fmla="*/ 1838302 h 1838302"/>
                      <a:gd name="connsiteX4" fmla="*/ 17584 w 971158"/>
                      <a:gd name="connsiteY4" fmla="*/ 312041 h 1838302"/>
                      <a:gd name="connsiteX5" fmla="*/ 329625 w 971158"/>
                      <a:gd name="connsiteY5" fmla="*/ 0 h 183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158" h="1838302">
                        <a:moveTo>
                          <a:pt x="329625" y="0"/>
                        </a:moveTo>
                        <a:lnTo>
                          <a:pt x="962289" y="0"/>
                        </a:lnTo>
                        <a:lnTo>
                          <a:pt x="971158" y="2667"/>
                        </a:lnTo>
                        <a:lnTo>
                          <a:pt x="0" y="1838302"/>
                        </a:lnTo>
                        <a:cubicBezTo>
                          <a:pt x="0" y="1534702"/>
                          <a:pt x="17584" y="615641"/>
                          <a:pt x="17584" y="312041"/>
                        </a:cubicBezTo>
                        <a:cubicBezTo>
                          <a:pt x="17584" y="139706"/>
                          <a:pt x="157290" y="0"/>
                          <a:pt x="329625" y="0"/>
                        </a:cubicBezTo>
                        <a:close/>
                      </a:path>
                    </a:pathLst>
                  </a:custGeom>
                  <a:gradFill flip="none" rotWithShape="1">
                    <a:gsLst>
                      <a:gs pos="0">
                        <a:sysClr val="window" lastClr="FFFFFF">
                          <a:alpha val="66000"/>
                        </a:sysClr>
                      </a:gs>
                      <a:gs pos="100000">
                        <a:srgbClr val="FFFFFF">
                          <a:shade val="100000"/>
                          <a:satMod val="115000"/>
                          <a:alpha val="9000"/>
                        </a:srgbClr>
                      </a:gs>
                    </a:gsLst>
                    <a:lin ang="108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grpSp>
            <p:sp>
              <p:nvSpPr>
                <p:cNvPr id="107" name="椭圆 106"/>
                <p:cNvSpPr/>
                <p:nvPr/>
              </p:nvSpPr>
              <p:spPr>
                <a:xfrm>
                  <a:off x="3073688" y="5171983"/>
                  <a:ext cx="838903" cy="838902"/>
                </a:xfrm>
                <a:prstGeom prst="ellipse">
                  <a:avLst/>
                </a:prstGeom>
                <a:noFill/>
                <a:ln w="25400" cap="flat" cmpd="sng" algn="ctr">
                  <a:solidFill>
                    <a:sysClr val="window" lastClr="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111" name="椭圆 110"/>
                <p:cNvSpPr/>
                <p:nvPr/>
              </p:nvSpPr>
              <p:spPr>
                <a:xfrm>
                  <a:off x="3128749" y="5230818"/>
                  <a:ext cx="722713" cy="722713"/>
                </a:xfrm>
                <a:prstGeom prst="ellipse">
                  <a:avLst/>
                </a:prstGeom>
                <a:solidFill>
                  <a:sysClr val="window" lastClr="FFFFFF"/>
                </a:solidFill>
                <a:ln w="25400" cap="flat" cmpd="sng" algn="ctr">
                  <a:solidFill>
                    <a:sysClr val="window" lastClr="FFFFFF"/>
                  </a:solidFill>
                  <a:prstDash val="solid"/>
                </a:ln>
                <a:effectLst>
                  <a:innerShdw blurRad="63500" dist="50800" dir="54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grpSp>
        </p:grpSp>
        <p:grpSp>
          <p:nvGrpSpPr>
            <p:cNvPr id="100" name="组合 99"/>
            <p:cNvGrpSpPr/>
            <p:nvPr/>
          </p:nvGrpSpPr>
          <p:grpSpPr>
            <a:xfrm>
              <a:off x="1774750" y="5527353"/>
              <a:ext cx="6556657" cy="811115"/>
              <a:chOff x="1774750" y="5527353"/>
              <a:chExt cx="6556657" cy="811115"/>
            </a:xfrm>
          </p:grpSpPr>
          <p:sp>
            <p:nvSpPr>
              <p:cNvPr id="101" name="TextBox 100"/>
              <p:cNvSpPr txBox="1"/>
              <p:nvPr/>
            </p:nvSpPr>
            <p:spPr>
              <a:xfrm>
                <a:off x="1774750" y="5559919"/>
                <a:ext cx="591019" cy="778549"/>
              </a:xfrm>
              <a:prstGeom prst="rect">
                <a:avLst/>
              </a:prstGeom>
              <a:noFill/>
            </p:spPr>
            <p:txBody>
              <a:bodyPr wrap="square" rtlCol="0">
                <a:spAutoFit/>
              </a:bodyPr>
              <a:lstStyle/>
              <a:p>
                <a:r>
                  <a:rPr lang="en-US" altLang="zh-CN" sz="2800" b="1" dirty="0" smtClean="0">
                    <a:latin typeface="Times New Roman" panose="02020603050405020304" pitchFamily="18" charset="0"/>
                    <a:cs typeface="Times New Roman" panose="02020603050405020304" pitchFamily="18" charset="0"/>
                  </a:rPr>
                  <a:t> 7</a:t>
                </a:r>
                <a:endParaRPr lang="zh-CN" altLang="en-US" sz="2800" b="1" dirty="0">
                  <a:latin typeface="Times New Roman" panose="02020603050405020304" pitchFamily="18" charset="0"/>
                  <a:cs typeface="Times New Roman" panose="02020603050405020304" pitchFamily="18" charset="0"/>
                </a:endParaRPr>
              </a:p>
            </p:txBody>
          </p:sp>
          <p:sp>
            <p:nvSpPr>
              <p:cNvPr id="102" name="矩形 101"/>
              <p:cNvSpPr/>
              <p:nvPr/>
            </p:nvSpPr>
            <p:spPr>
              <a:xfrm>
                <a:off x="3759407" y="5527353"/>
                <a:ext cx="4572000" cy="686956"/>
              </a:xfrm>
              <a:prstGeom prst="rect">
                <a:avLst/>
              </a:prstGeom>
            </p:spPr>
            <p:txBody>
              <a:bodyPr>
                <a:spAutoFit/>
              </a:bodyPr>
              <a:lstStyle/>
              <a:p>
                <a:r>
                  <a:rPr lang="zh-CN" altLang="en-US" sz="2400" b="1"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工作总结与展望</a:t>
                </a:r>
              </a:p>
            </p:txBody>
          </p:sp>
        </p:grpSp>
      </p:grpSp>
    </p:spTree>
    <p:extLst>
      <p:ext uri="{BB962C8B-B14F-4D97-AF65-F5344CB8AC3E}">
        <p14:creationId xmlns:p14="http://schemas.microsoft.com/office/powerpoint/2010/main" val="3125847506"/>
      </p:ext>
    </p:extLst>
  </p:cSld>
  <p:clrMapOvr>
    <a:masterClrMapping/>
  </p:clrMapOvr>
  <p:transition spd="med" advTm="4098">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black">
          <a:xfrm>
            <a:off x="251526" y="70311"/>
            <a:ext cx="7888833" cy="84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第</a:t>
            </a:r>
            <a:r>
              <a:rPr lang="en-US" altLang="zh-CN" b="1" kern="0" dirty="0" smtClean="0">
                <a:latin typeface="Times New Roman" panose="02020603050405020304" pitchFamily="18" charset="0"/>
                <a:ea typeface="楷体" panose="02010609060101010101" pitchFamily="49" charset="-122"/>
                <a:cs typeface="Times New Roman" panose="02020603050405020304" pitchFamily="18" charset="0"/>
              </a:rPr>
              <a:t>2</a:t>
            </a:r>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章 基于特征点编码的平面几何校正</a:t>
            </a:r>
            <a:endParaRPr lang="en-US" altLang="zh-CN" b="1" kern="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6" name="矩形 5"/>
          <p:cNvSpPr/>
          <p:nvPr/>
        </p:nvSpPr>
        <p:spPr>
          <a:xfrm>
            <a:off x="517965" y="915625"/>
            <a:ext cx="3612819" cy="64807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grpSp>
        <p:nvGrpSpPr>
          <p:cNvPr id="9" name="组合 8"/>
          <p:cNvGrpSpPr/>
          <p:nvPr/>
        </p:nvGrpSpPr>
        <p:grpSpPr>
          <a:xfrm>
            <a:off x="940385" y="1842962"/>
            <a:ext cx="7485346" cy="1175088"/>
            <a:chOff x="395421" y="1534900"/>
            <a:chExt cx="8639353" cy="1366567"/>
          </a:xfrm>
        </p:grpSpPr>
        <p:grpSp>
          <p:nvGrpSpPr>
            <p:cNvPr id="11" name="组合 10"/>
            <p:cNvGrpSpPr/>
            <p:nvPr/>
          </p:nvGrpSpPr>
          <p:grpSpPr>
            <a:xfrm>
              <a:off x="395421" y="1534900"/>
              <a:ext cx="8639353" cy="1366567"/>
              <a:chOff x="395421" y="1534900"/>
              <a:chExt cx="8639353" cy="1366567"/>
            </a:xfrm>
          </p:grpSpPr>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421" y="1534900"/>
                <a:ext cx="8639353" cy="1366567"/>
              </a:xfrm>
              <a:prstGeom prst="rect">
                <a:avLst/>
              </a:prstGeom>
            </p:spPr>
          </p:pic>
          <p:sp>
            <p:nvSpPr>
              <p:cNvPr id="14" name="TextBox 13"/>
              <p:cNvSpPr txBox="1"/>
              <p:nvPr/>
            </p:nvSpPr>
            <p:spPr>
              <a:xfrm flipH="1">
                <a:off x="797011" y="1946748"/>
                <a:ext cx="835267" cy="565527"/>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marL="0" marR="0" lvl="0" indent="0" defTabSz="914400" eaLnBrk="1" fontAlgn="auto" latinLnBrk="0" hangingPunct="1">
                  <a:lnSpc>
                    <a:spcPct val="80000"/>
                  </a:lnSpc>
                  <a:spcBef>
                    <a:spcPts val="0"/>
                  </a:spcBef>
                  <a:spcAft>
                    <a:spcPts val="0"/>
                  </a:spcAft>
                  <a:buClrTx/>
                  <a:buSzTx/>
                  <a:buFontTx/>
                  <a:buNone/>
                  <a:tabLst/>
                  <a:defRPr/>
                </a:pPr>
                <a:r>
                  <a:rPr kumimoji="0" lang="en-US" altLang="zh-CN" sz="3200" b="1" i="0" u="none" strike="noStrike" kern="0" cap="none" spc="0" normalizeH="0" baseline="0" noProof="0" dirty="0" smtClean="0">
                    <a:ln w="18415" cmpd="sng">
                      <a:noFill/>
                      <a:prstDash val="solid"/>
                    </a:ln>
                    <a:solidFill>
                      <a:sysClr val="window" lastClr="FFFFFF"/>
                    </a:solidFill>
                    <a:effectLst>
                      <a:glow rad="228600">
                        <a:srgbClr val="9BBB59">
                          <a:satMod val="175000"/>
                          <a:alpha val="40000"/>
                        </a:srgbClr>
                      </a:glow>
                    </a:effectLst>
                    <a:uLnTx/>
                    <a:uFillTx/>
                    <a:latin typeface="Times New Roman" panose="02020603050405020304" pitchFamily="18" charset="0"/>
                    <a:cs typeface="Times New Roman" panose="02020603050405020304" pitchFamily="18" charset="0"/>
                  </a:rPr>
                  <a:t>01</a:t>
                </a:r>
                <a:endParaRPr kumimoji="0" lang="zh-CN" altLang="en-US" sz="3200" b="1" i="0" u="none" strike="noStrike" kern="0" cap="none" spc="0" normalizeH="0" baseline="0" noProof="0" dirty="0">
                  <a:ln w="18415" cmpd="sng">
                    <a:noFill/>
                    <a:prstDash val="solid"/>
                  </a:ln>
                  <a:solidFill>
                    <a:sysClr val="window" lastClr="FFFFFF"/>
                  </a:solidFill>
                  <a:effectLst>
                    <a:glow rad="228600">
                      <a:srgbClr val="9BBB59">
                        <a:satMod val="175000"/>
                        <a:alpha val="40000"/>
                      </a:srgbClr>
                    </a:glow>
                  </a:effectLst>
                  <a:uLnTx/>
                  <a:uFillTx/>
                  <a:latin typeface="Times New Roman" panose="02020603050405020304" pitchFamily="18" charset="0"/>
                  <a:cs typeface="Times New Roman" panose="02020603050405020304" pitchFamily="18" charset="0"/>
                </a:endParaRPr>
              </a:p>
            </p:txBody>
          </p:sp>
        </p:grpSp>
        <p:sp>
          <p:nvSpPr>
            <p:cNvPr id="12" name="TextBox 11"/>
            <p:cNvSpPr txBox="1"/>
            <p:nvPr/>
          </p:nvSpPr>
          <p:spPr>
            <a:xfrm>
              <a:off x="1763688" y="1956574"/>
              <a:ext cx="3672408" cy="4295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b="1" i="0" u="none" strike="noStrike" kern="0" cap="none" spc="0" normalizeH="0" baseline="0" noProof="0" dirty="0" smtClean="0">
                  <a:ln>
                    <a:noFill/>
                  </a:ln>
                  <a:solidFill>
                    <a:sysClr val="windowText" lastClr="000000">
                      <a:lumMod val="75000"/>
                      <a:lumOff val="25000"/>
                    </a:sysClr>
                  </a:solidFill>
                  <a:effectLst/>
                  <a:uLnTx/>
                  <a:uFillTx/>
                  <a:latin typeface="Times New Roman" panose="02020603050405020304" pitchFamily="18" charset="0"/>
                  <a:ea typeface="楷体" panose="02010609060101010101" pitchFamily="49" charset="-122"/>
                  <a:cs typeface="Times New Roman" panose="02020603050405020304" pitchFamily="18" charset="0"/>
                </a:rPr>
                <a:t>驱动相机或者摄像头进行拍照</a:t>
              </a:r>
              <a:endParaRPr kumimoji="0" lang="en-US" altLang="zh-CN" b="1" i="0" u="none" strike="noStrike" kern="0" cap="none" spc="0" normalizeH="0" baseline="0" noProof="0" dirty="0">
                <a:ln>
                  <a:noFill/>
                </a:ln>
                <a:solidFill>
                  <a:sysClr val="windowText" lastClr="000000">
                    <a:lumMod val="75000"/>
                    <a:lumOff val="25000"/>
                  </a:sysClr>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15" name="TextBox 14"/>
          <p:cNvSpPr txBox="1"/>
          <p:nvPr/>
        </p:nvSpPr>
        <p:spPr>
          <a:xfrm>
            <a:off x="6012160" y="2107346"/>
            <a:ext cx="162769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b="0" i="0" u="none" strike="noStrike" kern="0" cap="none" spc="0" normalizeH="0" baseline="0" noProof="0" dirty="0" err="1" smtClean="0">
                <a:ln>
                  <a:noFill/>
                </a:ln>
                <a:solidFill>
                  <a:sysClr val="windowText" lastClr="000000">
                    <a:lumMod val="75000"/>
                    <a:lumOff val="25000"/>
                  </a:sysClr>
                </a:solidFill>
                <a:effectLst/>
                <a:uLnTx/>
                <a:uFillTx/>
                <a:latin typeface="Times New Roman" panose="02020603050405020304" pitchFamily="18" charset="0"/>
                <a:ea typeface="微软雅黑" pitchFamily="34" charset="-122"/>
                <a:cs typeface="Times New Roman" panose="02020603050405020304" pitchFamily="18" charset="0"/>
              </a:rPr>
              <a:t>Opencv</a:t>
            </a:r>
            <a:r>
              <a:rPr lang="zh-CN" altLang="en-US" kern="0" dirty="0" smtClean="0">
                <a:solidFill>
                  <a:sysClr val="windowText" lastClr="000000">
                    <a:lumMod val="75000"/>
                    <a:lumOff val="25000"/>
                  </a:sysClr>
                </a:solidFill>
                <a:latin typeface="楷体" panose="02010609060101010101" pitchFamily="49" charset="-122"/>
                <a:ea typeface="楷体" panose="02010609060101010101" pitchFamily="49" charset="-122"/>
                <a:cs typeface="Times New Roman" panose="02020603050405020304" pitchFamily="18" charset="0"/>
              </a:rPr>
              <a:t>函数、</a:t>
            </a:r>
            <a:endParaRPr lang="en-US" altLang="zh-CN" kern="0" dirty="0" smtClean="0">
              <a:solidFill>
                <a:sysClr val="windowText" lastClr="000000">
                  <a:lumMod val="75000"/>
                  <a:lumOff val="25000"/>
                </a:sysClr>
              </a:solidFill>
              <a:latin typeface="楷体" panose="02010609060101010101" pitchFamily="49" charset="-122"/>
              <a:ea typeface="楷体" panose="02010609060101010101" pitchFamily="49" charset="-122"/>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lang="zh-CN" altLang="en-US" kern="0" dirty="0" smtClean="0">
                <a:solidFill>
                  <a:sysClr val="windowText" lastClr="000000">
                    <a:lumMod val="75000"/>
                    <a:lumOff val="25000"/>
                  </a:sysClr>
                </a:solidFill>
                <a:latin typeface="楷体" panose="02010609060101010101" pitchFamily="49" charset="-122"/>
                <a:ea typeface="楷体" panose="02010609060101010101" pitchFamily="49" charset="-122"/>
                <a:cs typeface="Times New Roman" panose="02020603050405020304" pitchFamily="18" charset="0"/>
              </a:rPr>
              <a:t>算法编程</a:t>
            </a:r>
            <a:endParaRPr kumimoji="0" lang="en-US" altLang="zh-CN" b="0" i="0" u="none" strike="noStrike" kern="0" cap="none" spc="0" normalizeH="0" baseline="0" noProof="0" dirty="0">
              <a:ln>
                <a:noFill/>
              </a:ln>
              <a:solidFill>
                <a:sysClr val="windowText" lastClr="000000">
                  <a:lumMod val="75000"/>
                  <a:lumOff val="25000"/>
                </a:sysClr>
              </a:solidFill>
              <a:effectLst/>
              <a:uLnTx/>
              <a:uFillTx/>
              <a:latin typeface="楷体" panose="02010609060101010101" pitchFamily="49" charset="-122"/>
              <a:ea typeface="楷体" panose="02010609060101010101" pitchFamily="49" charset="-122"/>
              <a:cs typeface="Times New Roman" panose="02020603050405020304" pitchFamily="18" charset="0"/>
            </a:endParaRPr>
          </a:p>
        </p:txBody>
      </p:sp>
      <p:grpSp>
        <p:nvGrpSpPr>
          <p:cNvPr id="16" name="组合 15"/>
          <p:cNvGrpSpPr/>
          <p:nvPr/>
        </p:nvGrpSpPr>
        <p:grpSpPr>
          <a:xfrm>
            <a:off x="899592" y="3018052"/>
            <a:ext cx="7485346" cy="1175088"/>
            <a:chOff x="348339" y="1534900"/>
            <a:chExt cx="8639353" cy="1366567"/>
          </a:xfrm>
        </p:grpSpPr>
        <p:grpSp>
          <p:nvGrpSpPr>
            <p:cNvPr id="17" name="组合 16"/>
            <p:cNvGrpSpPr/>
            <p:nvPr/>
          </p:nvGrpSpPr>
          <p:grpSpPr>
            <a:xfrm>
              <a:off x="348339" y="1534900"/>
              <a:ext cx="8639353" cy="1366567"/>
              <a:chOff x="348339" y="1534900"/>
              <a:chExt cx="8639353" cy="1366567"/>
            </a:xfrm>
          </p:grpSpPr>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339" y="1534900"/>
                <a:ext cx="8639353" cy="1366567"/>
              </a:xfrm>
              <a:prstGeom prst="rect">
                <a:avLst/>
              </a:prstGeom>
            </p:spPr>
          </p:pic>
          <p:sp>
            <p:nvSpPr>
              <p:cNvPr id="20" name="TextBox 19"/>
              <p:cNvSpPr txBox="1"/>
              <p:nvPr/>
            </p:nvSpPr>
            <p:spPr>
              <a:xfrm flipH="1">
                <a:off x="674501" y="1946748"/>
                <a:ext cx="835267" cy="565527"/>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marL="0" marR="0" lvl="0" indent="0" defTabSz="914400" eaLnBrk="1" fontAlgn="auto" latinLnBrk="0" hangingPunct="1">
                  <a:lnSpc>
                    <a:spcPct val="80000"/>
                  </a:lnSpc>
                  <a:spcBef>
                    <a:spcPts val="0"/>
                  </a:spcBef>
                  <a:spcAft>
                    <a:spcPts val="0"/>
                  </a:spcAft>
                  <a:buClrTx/>
                  <a:buSzTx/>
                  <a:buFontTx/>
                  <a:buNone/>
                  <a:tabLst/>
                  <a:defRPr/>
                </a:pPr>
                <a:r>
                  <a:rPr kumimoji="0" lang="en-US" altLang="zh-CN" sz="3200" b="1" i="0" u="none" strike="noStrike" kern="0" cap="none" spc="0" normalizeH="0" baseline="0" noProof="0" dirty="0" smtClean="0">
                    <a:ln w="18415" cmpd="sng">
                      <a:noFill/>
                      <a:prstDash val="solid"/>
                    </a:ln>
                    <a:solidFill>
                      <a:sysClr val="window" lastClr="FFFFFF"/>
                    </a:solidFill>
                    <a:effectLst>
                      <a:glow rad="228600">
                        <a:srgbClr val="9BBB59">
                          <a:satMod val="175000"/>
                          <a:alpha val="40000"/>
                        </a:srgbClr>
                      </a:glow>
                    </a:effectLst>
                    <a:uLnTx/>
                    <a:uFillTx/>
                    <a:latin typeface="Times New Roman" panose="02020603050405020304" pitchFamily="18" charset="0"/>
                    <a:cs typeface="Times New Roman" panose="02020603050405020304" pitchFamily="18" charset="0"/>
                  </a:rPr>
                  <a:t>02</a:t>
                </a:r>
                <a:endParaRPr kumimoji="0" lang="zh-CN" altLang="en-US" sz="3200" b="1" i="0" u="none" strike="noStrike" kern="0" cap="none" spc="0" normalizeH="0" baseline="0" noProof="0" dirty="0">
                  <a:ln w="18415" cmpd="sng">
                    <a:noFill/>
                    <a:prstDash val="solid"/>
                  </a:ln>
                  <a:solidFill>
                    <a:sysClr val="window" lastClr="FFFFFF"/>
                  </a:solidFill>
                  <a:effectLst>
                    <a:glow rad="228600">
                      <a:srgbClr val="9BBB59">
                        <a:satMod val="175000"/>
                        <a:alpha val="40000"/>
                      </a:srgbClr>
                    </a:glow>
                  </a:effectLst>
                  <a:uLnTx/>
                  <a:uFillTx/>
                  <a:latin typeface="Times New Roman" panose="02020603050405020304" pitchFamily="18" charset="0"/>
                  <a:cs typeface="Times New Roman" panose="02020603050405020304" pitchFamily="18" charset="0"/>
                </a:endParaRPr>
              </a:p>
            </p:txBody>
          </p:sp>
        </p:grpSp>
        <p:sp>
          <p:nvSpPr>
            <p:cNvPr id="18" name="TextBox 17"/>
            <p:cNvSpPr txBox="1"/>
            <p:nvPr/>
          </p:nvSpPr>
          <p:spPr>
            <a:xfrm>
              <a:off x="1992771" y="2003425"/>
              <a:ext cx="3672408" cy="4295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b="1" i="0" u="none" strike="noStrike" kern="0" cap="none" spc="0" normalizeH="0" baseline="0" noProof="0" dirty="0" smtClean="0">
                  <a:ln>
                    <a:noFill/>
                  </a:ln>
                  <a:solidFill>
                    <a:sysClr val="windowText" lastClr="000000">
                      <a:lumMod val="75000"/>
                      <a:lumOff val="25000"/>
                    </a:sysClr>
                  </a:solidFill>
                  <a:effectLst/>
                  <a:uLnTx/>
                  <a:uFillTx/>
                  <a:latin typeface="Times New Roman" panose="02020603050405020304" pitchFamily="18" charset="0"/>
                  <a:ea typeface="楷体" panose="02010609060101010101" pitchFamily="49" charset="-122"/>
                  <a:cs typeface="Times New Roman" panose="02020603050405020304" pitchFamily="18" charset="0"/>
                </a:rPr>
                <a:t>对拍照图像进行前期处理</a:t>
              </a:r>
              <a:endParaRPr kumimoji="0" lang="en-US" altLang="zh-CN" b="1" i="0" u="none" strike="noStrike" kern="0" cap="none" spc="0" normalizeH="0" baseline="0" noProof="0" dirty="0">
                <a:ln>
                  <a:noFill/>
                </a:ln>
                <a:solidFill>
                  <a:sysClr val="windowText" lastClr="000000">
                    <a:lumMod val="75000"/>
                    <a:lumOff val="25000"/>
                  </a:sysClr>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21" name="TextBox 20"/>
          <p:cNvSpPr txBox="1"/>
          <p:nvPr/>
        </p:nvSpPr>
        <p:spPr>
          <a:xfrm>
            <a:off x="5506238" y="3282434"/>
            <a:ext cx="2378137"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b="0" i="0" u="none" strike="noStrike" kern="0" cap="none" spc="0" normalizeH="0" baseline="0" noProof="0" dirty="0" err="1" smtClean="0">
                <a:ln>
                  <a:noFill/>
                </a:ln>
                <a:solidFill>
                  <a:sysClr val="windowText" lastClr="000000">
                    <a:lumMod val="75000"/>
                    <a:lumOff val="25000"/>
                  </a:sysClr>
                </a:solidFill>
                <a:effectLst/>
                <a:uLnTx/>
                <a:uFillTx/>
                <a:latin typeface="Times New Roman" panose="02020603050405020304" pitchFamily="18" charset="0"/>
                <a:ea typeface="微软雅黑" pitchFamily="34" charset="-122"/>
                <a:cs typeface="Times New Roman" panose="02020603050405020304" pitchFamily="18" charset="0"/>
              </a:rPr>
              <a:t>Opencv</a:t>
            </a:r>
            <a:r>
              <a:rPr lang="zh-CN" altLang="en-US" kern="0" dirty="0" smtClean="0">
                <a:solidFill>
                  <a:sysClr val="windowText" lastClr="000000">
                    <a:lumMod val="75000"/>
                    <a:lumOff val="25000"/>
                  </a:sysClr>
                </a:solidFill>
                <a:latin typeface="Times New Roman" panose="02020603050405020304" pitchFamily="18" charset="0"/>
                <a:ea typeface="微软雅黑" pitchFamily="34" charset="-122"/>
                <a:cs typeface="Times New Roman" panose="02020603050405020304" pitchFamily="18" charset="0"/>
              </a:rPr>
              <a:t>、</a:t>
            </a:r>
            <a:r>
              <a:rPr lang="en-US" altLang="zh-CN" kern="0" dirty="0" smtClean="0">
                <a:solidFill>
                  <a:sysClr val="windowText" lastClr="000000">
                    <a:lumMod val="75000"/>
                    <a:lumOff val="25000"/>
                  </a:sysClr>
                </a:solidFill>
                <a:latin typeface="Times New Roman" panose="02020603050405020304" pitchFamily="18" charset="0"/>
                <a:ea typeface="微软雅黑" pitchFamily="34" charset="-122"/>
                <a:cs typeface="Times New Roman" panose="02020603050405020304" pitchFamily="18" charset="0"/>
              </a:rPr>
              <a:t>OpenGL</a:t>
            </a:r>
            <a:r>
              <a:rPr lang="zh-CN" altLang="en-US" kern="0" dirty="0" smtClean="0">
                <a:solidFill>
                  <a:sysClr val="windowText" lastClr="000000">
                    <a:lumMod val="75000"/>
                    <a:lumOff val="25000"/>
                  </a:sysClr>
                </a:solidFill>
                <a:latin typeface="楷体" panose="02010609060101010101" pitchFamily="49" charset="-122"/>
                <a:ea typeface="楷体" panose="02010609060101010101" pitchFamily="49" charset="-122"/>
                <a:cs typeface="Times New Roman" panose="02020603050405020304" pitchFamily="18" charset="0"/>
              </a:rPr>
              <a:t>结合相关算法编程实现</a:t>
            </a:r>
            <a:r>
              <a:rPr lang="en-US" altLang="zh-CN" kern="0" dirty="0" smtClean="0">
                <a:solidFill>
                  <a:sysClr val="windowText" lastClr="000000">
                    <a:lumMod val="75000"/>
                    <a:lumOff val="25000"/>
                  </a:sysClr>
                </a:solidFill>
                <a:latin typeface="楷体" panose="02010609060101010101" pitchFamily="49" charset="-122"/>
                <a:ea typeface="楷体" panose="02010609060101010101" pitchFamily="49" charset="-122"/>
                <a:cs typeface="Times New Roman" panose="02020603050405020304" pitchFamily="18" charset="0"/>
              </a:rPr>
              <a:t> </a:t>
            </a:r>
            <a:endParaRPr kumimoji="0" lang="en-US" altLang="zh-CN" b="0" i="0" u="none" strike="noStrike" kern="0" cap="none" spc="0" normalizeH="0" baseline="0" noProof="0" dirty="0">
              <a:ln>
                <a:noFill/>
              </a:ln>
              <a:solidFill>
                <a:sysClr val="windowText" lastClr="000000">
                  <a:lumMod val="75000"/>
                  <a:lumOff val="25000"/>
                </a:sysClr>
              </a:solidFill>
              <a:effectLst/>
              <a:uLnTx/>
              <a:uFillTx/>
              <a:latin typeface="楷体" panose="02010609060101010101" pitchFamily="49" charset="-122"/>
              <a:ea typeface="楷体" panose="02010609060101010101" pitchFamily="49" charset="-122"/>
              <a:cs typeface="Times New Roman" panose="02020603050405020304" pitchFamily="18" charset="0"/>
            </a:endParaRPr>
          </a:p>
        </p:txBody>
      </p:sp>
      <p:grpSp>
        <p:nvGrpSpPr>
          <p:cNvPr id="22" name="组合 21"/>
          <p:cNvGrpSpPr/>
          <p:nvPr/>
        </p:nvGrpSpPr>
        <p:grpSpPr>
          <a:xfrm>
            <a:off x="892883" y="4149080"/>
            <a:ext cx="7485346" cy="1175088"/>
            <a:chOff x="348339" y="1534900"/>
            <a:chExt cx="8639353" cy="1366567"/>
          </a:xfrm>
        </p:grpSpPr>
        <p:grpSp>
          <p:nvGrpSpPr>
            <p:cNvPr id="23" name="组合 22"/>
            <p:cNvGrpSpPr/>
            <p:nvPr/>
          </p:nvGrpSpPr>
          <p:grpSpPr>
            <a:xfrm>
              <a:off x="348339" y="1534900"/>
              <a:ext cx="8639353" cy="1366567"/>
              <a:chOff x="348339" y="1534900"/>
              <a:chExt cx="8639353" cy="1366567"/>
            </a:xfrm>
          </p:grpSpPr>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339" y="1534900"/>
                <a:ext cx="8639353" cy="1366567"/>
              </a:xfrm>
              <a:prstGeom prst="rect">
                <a:avLst/>
              </a:prstGeom>
            </p:spPr>
          </p:pic>
          <p:sp>
            <p:nvSpPr>
              <p:cNvPr id="26" name="TextBox 25"/>
              <p:cNvSpPr txBox="1"/>
              <p:nvPr/>
            </p:nvSpPr>
            <p:spPr>
              <a:xfrm flipH="1">
                <a:off x="674501" y="1946748"/>
                <a:ext cx="835267" cy="565527"/>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marL="0" marR="0" lvl="0" indent="0" defTabSz="914400" eaLnBrk="1" fontAlgn="auto" latinLnBrk="0" hangingPunct="1">
                  <a:lnSpc>
                    <a:spcPct val="80000"/>
                  </a:lnSpc>
                  <a:spcBef>
                    <a:spcPts val="0"/>
                  </a:spcBef>
                  <a:spcAft>
                    <a:spcPts val="0"/>
                  </a:spcAft>
                  <a:buClrTx/>
                  <a:buSzTx/>
                  <a:buFontTx/>
                  <a:buNone/>
                  <a:tabLst/>
                  <a:defRPr/>
                </a:pPr>
                <a:r>
                  <a:rPr kumimoji="0" lang="en-US" altLang="zh-CN" sz="3200" b="1" i="0" u="none" strike="noStrike" kern="0" cap="none" spc="0" normalizeH="0" baseline="0" noProof="0" dirty="0" smtClean="0">
                    <a:ln w="18415" cmpd="sng">
                      <a:noFill/>
                      <a:prstDash val="solid"/>
                    </a:ln>
                    <a:solidFill>
                      <a:sysClr val="window" lastClr="FFFFFF"/>
                    </a:solidFill>
                    <a:effectLst>
                      <a:glow rad="228600">
                        <a:srgbClr val="9BBB59">
                          <a:satMod val="175000"/>
                          <a:alpha val="40000"/>
                        </a:srgbClr>
                      </a:glow>
                    </a:effectLst>
                    <a:uLnTx/>
                    <a:uFillTx/>
                    <a:latin typeface="Times New Roman" panose="02020603050405020304" pitchFamily="18" charset="0"/>
                    <a:cs typeface="Times New Roman" panose="02020603050405020304" pitchFamily="18" charset="0"/>
                  </a:rPr>
                  <a:t>03</a:t>
                </a:r>
                <a:endParaRPr kumimoji="0" lang="zh-CN" altLang="en-US" sz="3200" b="1" i="0" u="none" strike="noStrike" kern="0" cap="none" spc="0" normalizeH="0" baseline="0" noProof="0" dirty="0">
                  <a:ln w="18415" cmpd="sng">
                    <a:noFill/>
                    <a:prstDash val="solid"/>
                  </a:ln>
                  <a:solidFill>
                    <a:sysClr val="window" lastClr="FFFFFF"/>
                  </a:solidFill>
                  <a:effectLst>
                    <a:glow rad="228600">
                      <a:srgbClr val="9BBB59">
                        <a:satMod val="175000"/>
                        <a:alpha val="40000"/>
                      </a:srgbClr>
                    </a:glow>
                  </a:effectLst>
                  <a:uLnTx/>
                  <a:uFillTx/>
                  <a:latin typeface="Times New Roman" panose="02020603050405020304" pitchFamily="18" charset="0"/>
                  <a:cs typeface="Times New Roman" panose="02020603050405020304" pitchFamily="18" charset="0"/>
                </a:endParaRPr>
              </a:p>
            </p:txBody>
          </p:sp>
        </p:grpSp>
        <p:sp>
          <p:nvSpPr>
            <p:cNvPr id="24" name="TextBox 23"/>
            <p:cNvSpPr txBox="1"/>
            <p:nvPr/>
          </p:nvSpPr>
          <p:spPr>
            <a:xfrm>
              <a:off x="1992771" y="1853686"/>
              <a:ext cx="3672408" cy="75165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b="1" i="0" u="none" strike="noStrike" kern="0" cap="none" spc="0" normalizeH="0" baseline="0" noProof="0" dirty="0" smtClean="0">
                  <a:ln>
                    <a:noFill/>
                  </a:ln>
                  <a:solidFill>
                    <a:sysClr val="windowText" lastClr="000000">
                      <a:lumMod val="75000"/>
                      <a:lumOff val="25000"/>
                    </a:sysClr>
                  </a:solidFill>
                  <a:effectLst/>
                  <a:uLnTx/>
                  <a:uFillTx/>
                  <a:latin typeface="Times New Roman" panose="02020603050405020304" pitchFamily="18" charset="0"/>
                  <a:ea typeface="楷体" panose="02010609060101010101" pitchFamily="49" charset="-122"/>
                  <a:cs typeface="Times New Roman" panose="02020603050405020304" pitchFamily="18" charset="0"/>
                </a:rPr>
                <a:t>对处理后的图像按一定规律命名保存</a:t>
              </a:r>
              <a:endParaRPr kumimoji="0" lang="en-US" altLang="zh-CN" b="1" i="0" u="none" strike="noStrike" kern="0" cap="none" spc="0" normalizeH="0" baseline="0" noProof="0" dirty="0">
                <a:ln>
                  <a:noFill/>
                </a:ln>
                <a:solidFill>
                  <a:sysClr val="windowText" lastClr="000000">
                    <a:lumMod val="75000"/>
                    <a:lumOff val="25000"/>
                  </a:sysClr>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27" name="TextBox 26"/>
          <p:cNvSpPr txBox="1"/>
          <p:nvPr/>
        </p:nvSpPr>
        <p:spPr>
          <a:xfrm>
            <a:off x="834481" y="1008831"/>
            <a:ext cx="2518237" cy="461665"/>
          </a:xfrm>
          <a:prstGeom prst="rect">
            <a:avLst/>
          </a:prstGeom>
          <a:noFill/>
        </p:spPr>
        <p:txBody>
          <a:bodyPr wrap="square" rtlCol="0">
            <a:spAutoFit/>
          </a:bodyPr>
          <a:lstStyle/>
          <a:p>
            <a:pPr algn="ctr"/>
            <a:r>
              <a:rPr lang="zh-CN" altLang="en-US" sz="24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拍照处理存储</a:t>
            </a:r>
            <a:endParaRPr lang="zh-CN" alt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8" name="TextBox 27"/>
          <p:cNvSpPr txBox="1"/>
          <p:nvPr/>
        </p:nvSpPr>
        <p:spPr>
          <a:xfrm>
            <a:off x="622264" y="5478427"/>
            <a:ext cx="7608035" cy="523220"/>
          </a:xfrm>
          <a:prstGeom prst="rect">
            <a:avLst/>
          </a:prstGeom>
          <a:noFill/>
        </p:spPr>
        <p:txBody>
          <a:bodyPr wrap="square" rtlCol="0">
            <a:spAutoFit/>
          </a:bodyPr>
          <a:lstStyle/>
          <a:p>
            <a:r>
              <a:rPr lang="zh-CN" altLang="en-US" sz="28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实际运行时，显示一次特征点照片，拍照一次。</a:t>
            </a:r>
            <a:endParaRPr lang="zh-CN" altLang="en-US" sz="28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33"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tttt.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1524000" y="1143000"/>
            <a:ext cx="6096000" cy="4572000"/>
          </a:xfrm>
          <a:prstGeom prst="rect">
            <a:avLst/>
          </a:prstGeom>
        </p:spPr>
      </p:pic>
    </p:spTree>
    <p:custDataLst>
      <p:tags r:id="rId1"/>
    </p:custDataLst>
    <p:extLst>
      <p:ext uri="{BB962C8B-B14F-4D97-AF65-F5344CB8AC3E}">
        <p14:creationId xmlns:p14="http://schemas.microsoft.com/office/powerpoint/2010/main" val="375643919"/>
      </p:ext>
    </p:extLst>
  </p:cSld>
  <p:clrMapOvr>
    <a:masterClrMapping/>
  </p:clrMapOvr>
  <mc:AlternateContent xmlns:mc="http://schemas.openxmlformats.org/markup-compatibility/2006" xmlns:p14="http://schemas.microsoft.com/office/powerpoint/2010/main">
    <mc:Choice Requires="p14">
      <p:transition spd="med" p14:dur="700" advTm="42812">
        <p:fade/>
      </p:transition>
    </mc:Choice>
    <mc:Fallback xmlns="">
      <p:transition spd="med" advTm="4281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9"/>
                </p:tgtEl>
              </p:cMediaNode>
            </p:video>
          </p:childTnLst>
        </p:cTn>
      </p:par>
    </p:tnLst>
  </p:timing>
  <p:extLst mod="1">
    <p:ext uri="{E180D4A7-C9FB-4DFB-919C-405C955672EB}">
      <p14:showEvtLst xmlns:p14="http://schemas.microsoft.com/office/powerpoint/2010/main">
        <p14:playEvt time="1875" objId="29"/>
        <p14:stopEvt time="39275" objId="29"/>
        <p14:playEvt time="40141" objId="29"/>
        <p14:stopEvt time="42035" objId="29"/>
        <p14:playEvt time="42035" objId="29"/>
        <p14:stopEvt time="42812" objId="29"/>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black">
          <a:xfrm>
            <a:off x="251526" y="70311"/>
            <a:ext cx="7888833" cy="84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第</a:t>
            </a:r>
            <a:r>
              <a:rPr lang="en-US" altLang="zh-CN" b="1" kern="0" dirty="0" smtClean="0">
                <a:latin typeface="Times New Roman" panose="02020603050405020304" pitchFamily="18" charset="0"/>
                <a:ea typeface="楷体" panose="02010609060101010101" pitchFamily="49" charset="-122"/>
                <a:cs typeface="Times New Roman" panose="02020603050405020304" pitchFamily="18" charset="0"/>
              </a:rPr>
              <a:t>2</a:t>
            </a:r>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章 基于特征点编码的平面几何校正</a:t>
            </a:r>
            <a:endParaRPr lang="en-US" altLang="zh-CN" b="1" kern="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6" name="矩形 5"/>
          <p:cNvSpPr/>
          <p:nvPr/>
        </p:nvSpPr>
        <p:spPr>
          <a:xfrm>
            <a:off x="517965" y="915625"/>
            <a:ext cx="3612819" cy="64807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10" name="AutoShape 5"/>
          <p:cNvSpPr>
            <a:spLocks noChangeArrowheads="1"/>
          </p:cNvSpPr>
          <p:nvPr/>
        </p:nvSpPr>
        <p:spPr bwMode="gray">
          <a:xfrm>
            <a:off x="504799" y="1811341"/>
            <a:ext cx="3800731" cy="500063"/>
          </a:xfrm>
          <a:prstGeom prst="roundRect">
            <a:avLst>
              <a:gd name="adj" fmla="val 50000"/>
            </a:avLst>
          </a:prstGeom>
          <a:gradFill rotWithShape="1">
            <a:gsLst>
              <a:gs pos="0">
                <a:schemeClr val="accent1"/>
              </a:gs>
              <a:gs pos="100000">
                <a:schemeClr val="accent1">
                  <a:gamma/>
                  <a:tint val="5882"/>
                  <a:invGamma/>
                </a:schemeClr>
              </a:gs>
            </a:gsLst>
            <a:lin ang="0" scaled="1"/>
          </a:gradFill>
          <a:ln w="38100"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zh-CN" altLang="en-US" b="1" dirty="0">
                <a:solidFill>
                  <a:schemeClr val="tx2"/>
                </a:solidFill>
                <a:latin typeface="Times New Roman" panose="02020603050405020304" pitchFamily="18" charset="0"/>
                <a:ea typeface="楷体" panose="02010609060101010101" pitchFamily="49" charset="-122"/>
                <a:cs typeface="Times New Roman" panose="02020603050405020304" pitchFamily="18" charset="0"/>
              </a:rPr>
              <a:t>对特征点照片进行前期处理的原因：</a:t>
            </a:r>
          </a:p>
        </p:txBody>
      </p:sp>
      <p:pic>
        <p:nvPicPr>
          <p:cNvPr id="15" name="图片 14" descr="F:\CalibClient\average0.bmp"/>
          <p:cNvPicPr/>
          <p:nvPr/>
        </p:nvPicPr>
        <p:blipFill>
          <a:blip r:embed="rId4" cstate="print"/>
          <a:srcRect/>
          <a:stretch>
            <a:fillRect/>
          </a:stretch>
        </p:blipFill>
        <p:spPr bwMode="auto">
          <a:xfrm>
            <a:off x="6085373" y="2155626"/>
            <a:ext cx="2807113" cy="2569519"/>
          </a:xfrm>
          <a:prstGeom prst="rect">
            <a:avLst/>
          </a:prstGeom>
          <a:noFill/>
          <a:ln w="9525">
            <a:noFill/>
            <a:miter lim="800000"/>
            <a:headEnd/>
            <a:tailEnd/>
          </a:ln>
        </p:spPr>
      </p:pic>
      <p:grpSp>
        <p:nvGrpSpPr>
          <p:cNvPr id="38" name="组合 37"/>
          <p:cNvGrpSpPr/>
          <p:nvPr/>
        </p:nvGrpSpPr>
        <p:grpSpPr>
          <a:xfrm>
            <a:off x="5508104" y="3440386"/>
            <a:ext cx="720080" cy="1284760"/>
            <a:chOff x="5508104" y="3440383"/>
            <a:chExt cx="720080" cy="1284760"/>
          </a:xfrm>
        </p:grpSpPr>
        <p:cxnSp>
          <p:nvCxnSpPr>
            <p:cNvPr id="19" name="直接箭头连接符 18"/>
            <p:cNvCxnSpPr/>
            <p:nvPr/>
          </p:nvCxnSpPr>
          <p:spPr>
            <a:xfrm>
              <a:off x="5508104" y="3639443"/>
              <a:ext cx="720080" cy="68701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a:off x="5652120" y="3440383"/>
              <a:ext cx="433247" cy="128476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5" name="AutoShape 5"/>
          <p:cNvSpPr>
            <a:spLocks noChangeArrowheads="1"/>
          </p:cNvSpPr>
          <p:nvPr/>
        </p:nvSpPr>
        <p:spPr bwMode="gray">
          <a:xfrm>
            <a:off x="524105" y="4475115"/>
            <a:ext cx="3781425" cy="500063"/>
          </a:xfrm>
          <a:prstGeom prst="roundRect">
            <a:avLst>
              <a:gd name="adj" fmla="val 50000"/>
            </a:avLst>
          </a:prstGeom>
          <a:gradFill rotWithShape="1">
            <a:gsLst>
              <a:gs pos="0">
                <a:schemeClr val="accent1"/>
              </a:gs>
              <a:gs pos="100000">
                <a:schemeClr val="accent1">
                  <a:gamma/>
                  <a:tint val="5882"/>
                  <a:invGamma/>
                </a:schemeClr>
              </a:gs>
            </a:gsLst>
            <a:lin ang="0" scaled="1"/>
          </a:gradFill>
          <a:ln w="38100"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zh-CN" altLang="en-US" b="1" dirty="0">
                <a:solidFill>
                  <a:schemeClr val="tx2"/>
                </a:solidFill>
                <a:latin typeface="Times New Roman" panose="02020603050405020304" pitchFamily="18" charset="0"/>
                <a:ea typeface="楷体" panose="02010609060101010101" pitchFamily="49" charset="-122"/>
                <a:cs typeface="Times New Roman" panose="02020603050405020304" pitchFamily="18" charset="0"/>
              </a:rPr>
              <a:t>解决办法：</a:t>
            </a:r>
          </a:p>
        </p:txBody>
      </p:sp>
      <p:sp>
        <p:nvSpPr>
          <p:cNvPr id="26" name="AutoShape 6"/>
          <p:cNvSpPr>
            <a:spLocks noChangeArrowheads="1"/>
          </p:cNvSpPr>
          <p:nvPr/>
        </p:nvSpPr>
        <p:spPr bwMode="gray">
          <a:xfrm>
            <a:off x="569305" y="5085186"/>
            <a:ext cx="5355240" cy="498475"/>
          </a:xfrm>
          <a:prstGeom prst="roundRect">
            <a:avLst>
              <a:gd name="adj" fmla="val 50000"/>
            </a:avLst>
          </a:prstGeom>
          <a:gradFill rotWithShape="1">
            <a:gsLst>
              <a:gs pos="0">
                <a:schemeClr val="folHlink"/>
              </a:gs>
              <a:gs pos="100000">
                <a:schemeClr val="folHlink">
                  <a:gamma/>
                  <a:tint val="5882"/>
                  <a:invGamma/>
                </a:schemeClr>
              </a:gs>
            </a:gsLst>
            <a:lin ang="0" scaled="1"/>
          </a:gradFill>
          <a:ln w="38100"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zh-CN" altLang="en-US" b="1" dirty="0" smtClean="0">
                <a:solidFill>
                  <a:schemeClr val="tx2"/>
                </a:solidFill>
                <a:latin typeface="Times New Roman" panose="02020603050405020304" pitchFamily="18" charset="0"/>
                <a:ea typeface="宋体" charset="-122"/>
                <a:cs typeface="Times New Roman" panose="02020603050405020304" pitchFamily="18" charset="0"/>
              </a:rPr>
              <a:t>     </a:t>
            </a:r>
            <a:r>
              <a:rPr lang="zh-CN" altLang="en-US" b="1" dirty="0" smtClean="0">
                <a:solidFill>
                  <a:schemeClr val="tx2"/>
                </a:solidFill>
                <a:latin typeface="Times New Roman" panose="02020603050405020304" pitchFamily="18" charset="0"/>
                <a:ea typeface="楷体" panose="02010609060101010101" pitchFamily="49" charset="-122"/>
                <a:cs typeface="Times New Roman" panose="02020603050405020304" pitchFamily="18" charset="0"/>
              </a:rPr>
              <a:t>硬件：遮蔽外界可见光源、清除相机视野范围内物体</a:t>
            </a:r>
            <a:endParaRPr lang="en-US" altLang="zh-CN" b="1" dirty="0">
              <a:solidFill>
                <a:schemeClr val="tx2"/>
              </a:solidFill>
              <a:latin typeface="Times New Roman" panose="02020603050405020304" pitchFamily="18" charset="0"/>
              <a:ea typeface="楷体" panose="02010609060101010101" pitchFamily="49" charset="-122"/>
              <a:cs typeface="Times New Roman" panose="02020603050405020304" pitchFamily="18" charset="0"/>
            </a:endParaRPr>
          </a:p>
        </p:txBody>
      </p:sp>
      <p:grpSp>
        <p:nvGrpSpPr>
          <p:cNvPr id="39" name="组合 38"/>
          <p:cNvGrpSpPr/>
          <p:nvPr/>
        </p:nvGrpSpPr>
        <p:grpSpPr>
          <a:xfrm>
            <a:off x="517963" y="2420891"/>
            <a:ext cx="5144563" cy="1911112"/>
            <a:chOff x="517958" y="2420888"/>
            <a:chExt cx="5144563" cy="1911112"/>
          </a:xfrm>
        </p:grpSpPr>
        <p:grpSp>
          <p:nvGrpSpPr>
            <p:cNvPr id="33" name="组合 32"/>
            <p:cNvGrpSpPr/>
            <p:nvPr/>
          </p:nvGrpSpPr>
          <p:grpSpPr>
            <a:xfrm>
              <a:off x="549896" y="2420888"/>
              <a:ext cx="5112625" cy="498475"/>
              <a:chOff x="549896" y="2420888"/>
              <a:chExt cx="5112625" cy="498475"/>
            </a:xfrm>
          </p:grpSpPr>
          <p:sp>
            <p:nvSpPr>
              <p:cNvPr id="29" name="AutoShape 6"/>
              <p:cNvSpPr>
                <a:spLocks noChangeArrowheads="1"/>
              </p:cNvSpPr>
              <p:nvPr/>
            </p:nvSpPr>
            <p:spPr bwMode="gray">
              <a:xfrm>
                <a:off x="549896" y="2420888"/>
                <a:ext cx="5112625" cy="498475"/>
              </a:xfrm>
              <a:prstGeom prst="roundRect">
                <a:avLst>
                  <a:gd name="adj" fmla="val 50000"/>
                </a:avLst>
              </a:prstGeom>
              <a:gradFill rotWithShape="1">
                <a:gsLst>
                  <a:gs pos="0">
                    <a:schemeClr val="folHlink"/>
                  </a:gs>
                  <a:gs pos="100000">
                    <a:schemeClr val="folHlink">
                      <a:gamma/>
                      <a:tint val="5882"/>
                      <a:invGamma/>
                    </a:schemeClr>
                  </a:gs>
                </a:gsLst>
                <a:lin ang="0" scaled="1"/>
              </a:gradFill>
              <a:ln w="38100"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zh-CN" b="1" dirty="0">
                  <a:solidFill>
                    <a:schemeClr val="tx2"/>
                  </a:solidFill>
                  <a:latin typeface="Times New Roman" panose="02020603050405020304" pitchFamily="18" charset="0"/>
                  <a:ea typeface="宋体" charset="-122"/>
                  <a:cs typeface="Times New Roman" panose="02020603050405020304" pitchFamily="18" charset="0"/>
                </a:endParaRPr>
              </a:p>
            </p:txBody>
          </p:sp>
          <p:sp>
            <p:nvSpPr>
              <p:cNvPr id="12" name="TextBox 11"/>
              <p:cNvSpPr txBox="1"/>
              <p:nvPr/>
            </p:nvSpPr>
            <p:spPr>
              <a:xfrm>
                <a:off x="560038" y="2485459"/>
                <a:ext cx="3600400" cy="369332"/>
              </a:xfrm>
              <a:prstGeom prst="rect">
                <a:avLst/>
              </a:prstGeom>
              <a:noFill/>
            </p:spPr>
            <p:txBody>
              <a:bodyPr wrap="square" rtlCol="0">
                <a:spAutoFit/>
              </a:bodyPr>
              <a:lstStyle/>
              <a:p>
                <a:pPr algn="ctr" eaLnBrk="0" hangingPunct="0"/>
                <a:r>
                  <a:rPr lang="en-US" altLang="zh-CN" b="1" dirty="0">
                    <a:solidFill>
                      <a:schemeClr val="tx2"/>
                    </a:solidFill>
                    <a:latin typeface="Times New Roman" panose="02020603050405020304" pitchFamily="18" charset="0"/>
                    <a:ea typeface="楷体" panose="02010609060101010101" pitchFamily="49" charset="-122"/>
                    <a:cs typeface="Times New Roman" panose="02020603050405020304" pitchFamily="18" charset="0"/>
                  </a:rPr>
                  <a:t>1</a:t>
                </a:r>
                <a:r>
                  <a:rPr lang="zh-CN" altLang="en-US" b="1" dirty="0">
                    <a:solidFill>
                      <a:schemeClr val="tx2"/>
                    </a:solidFill>
                    <a:latin typeface="Times New Roman" panose="02020603050405020304" pitchFamily="18" charset="0"/>
                    <a:ea typeface="楷体" panose="02010609060101010101" pitchFamily="49" charset="-122"/>
                    <a:cs typeface="Times New Roman" panose="02020603050405020304" pitchFamily="18" charset="0"/>
                  </a:rPr>
                  <a:t>、周围环境光线的影响</a:t>
                </a:r>
                <a:endParaRPr lang="en-US" altLang="zh-CN" b="1" dirty="0">
                  <a:solidFill>
                    <a:schemeClr val="tx2"/>
                  </a:solidFill>
                  <a:latin typeface="Times New Roman" panose="02020603050405020304" pitchFamily="18" charset="0"/>
                  <a:ea typeface="楷体" panose="02010609060101010101" pitchFamily="49" charset="-122"/>
                  <a:cs typeface="Times New Roman" panose="02020603050405020304" pitchFamily="18" charset="0"/>
                </a:endParaRPr>
              </a:p>
            </p:txBody>
          </p:sp>
        </p:grpSp>
        <p:grpSp>
          <p:nvGrpSpPr>
            <p:cNvPr id="35" name="组合 34"/>
            <p:cNvGrpSpPr/>
            <p:nvPr/>
          </p:nvGrpSpPr>
          <p:grpSpPr>
            <a:xfrm>
              <a:off x="517958" y="3833525"/>
              <a:ext cx="5112625" cy="498475"/>
              <a:chOff x="517958" y="3833525"/>
              <a:chExt cx="5112625" cy="498475"/>
            </a:xfrm>
          </p:grpSpPr>
          <p:sp>
            <p:nvSpPr>
              <p:cNvPr id="31" name="AutoShape 6"/>
              <p:cNvSpPr>
                <a:spLocks noChangeArrowheads="1"/>
              </p:cNvSpPr>
              <p:nvPr/>
            </p:nvSpPr>
            <p:spPr bwMode="gray">
              <a:xfrm>
                <a:off x="517958" y="3833525"/>
                <a:ext cx="5112625" cy="498475"/>
              </a:xfrm>
              <a:prstGeom prst="roundRect">
                <a:avLst>
                  <a:gd name="adj" fmla="val 50000"/>
                </a:avLst>
              </a:prstGeom>
              <a:gradFill rotWithShape="1">
                <a:gsLst>
                  <a:gs pos="0">
                    <a:schemeClr val="folHlink"/>
                  </a:gs>
                  <a:gs pos="100000">
                    <a:schemeClr val="folHlink">
                      <a:gamma/>
                      <a:tint val="5882"/>
                      <a:invGamma/>
                    </a:schemeClr>
                  </a:gs>
                </a:gsLst>
                <a:lin ang="0" scaled="1"/>
              </a:gradFill>
              <a:ln w="38100"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zh-CN" b="1" dirty="0">
                  <a:solidFill>
                    <a:schemeClr val="tx2"/>
                  </a:solidFill>
                  <a:latin typeface="Times New Roman" panose="02020603050405020304" pitchFamily="18" charset="0"/>
                  <a:ea typeface="宋体" charset="-122"/>
                  <a:cs typeface="Times New Roman" panose="02020603050405020304" pitchFamily="18" charset="0"/>
                </a:endParaRPr>
              </a:p>
            </p:txBody>
          </p:sp>
          <p:sp>
            <p:nvSpPr>
              <p:cNvPr id="14" name="TextBox 13"/>
              <p:cNvSpPr txBox="1"/>
              <p:nvPr/>
            </p:nvSpPr>
            <p:spPr>
              <a:xfrm>
                <a:off x="560038" y="3898097"/>
                <a:ext cx="3275856" cy="369332"/>
              </a:xfrm>
              <a:prstGeom prst="rect">
                <a:avLst/>
              </a:prstGeom>
              <a:noFill/>
            </p:spPr>
            <p:txBody>
              <a:bodyPr wrap="square" rtlCol="0">
                <a:spAutoFit/>
              </a:bodyPr>
              <a:lstStyle/>
              <a:p>
                <a:pPr algn="ctr" eaLnBrk="0" hangingPunct="0"/>
                <a:r>
                  <a:rPr lang="en-US" altLang="zh-CN" b="1" dirty="0">
                    <a:solidFill>
                      <a:schemeClr val="tx2"/>
                    </a:solidFill>
                    <a:latin typeface="Times New Roman" panose="02020603050405020304" pitchFamily="18" charset="0"/>
                    <a:ea typeface="楷体" panose="02010609060101010101" pitchFamily="49" charset="-122"/>
                    <a:cs typeface="Times New Roman" panose="02020603050405020304" pitchFamily="18" charset="0"/>
                  </a:rPr>
                  <a:t>3</a:t>
                </a:r>
                <a:r>
                  <a:rPr lang="zh-CN" altLang="en-US" b="1" dirty="0">
                    <a:solidFill>
                      <a:schemeClr val="tx2"/>
                    </a:solidFill>
                    <a:latin typeface="Times New Roman" panose="02020603050405020304" pitchFamily="18" charset="0"/>
                    <a:ea typeface="楷体" panose="02010609060101010101" pitchFamily="49" charset="-122"/>
                    <a:cs typeface="Times New Roman" panose="02020603050405020304" pitchFamily="18" charset="0"/>
                  </a:rPr>
                  <a:t>、投影仪的漏光现象</a:t>
                </a:r>
                <a:endParaRPr lang="en-US" altLang="zh-CN" b="1" dirty="0">
                  <a:solidFill>
                    <a:schemeClr val="tx2"/>
                  </a:solidFill>
                  <a:latin typeface="Times New Roman" panose="02020603050405020304" pitchFamily="18" charset="0"/>
                  <a:ea typeface="楷体" panose="02010609060101010101" pitchFamily="49" charset="-122"/>
                  <a:cs typeface="Times New Roman" panose="02020603050405020304" pitchFamily="18" charset="0"/>
                </a:endParaRPr>
              </a:p>
            </p:txBody>
          </p:sp>
        </p:grpSp>
        <p:grpSp>
          <p:nvGrpSpPr>
            <p:cNvPr id="34" name="组合 33"/>
            <p:cNvGrpSpPr/>
            <p:nvPr/>
          </p:nvGrpSpPr>
          <p:grpSpPr>
            <a:xfrm>
              <a:off x="517959" y="3121143"/>
              <a:ext cx="5112625" cy="498475"/>
              <a:chOff x="517959" y="3121143"/>
              <a:chExt cx="5112625" cy="498475"/>
            </a:xfrm>
          </p:grpSpPr>
          <p:sp>
            <p:nvSpPr>
              <p:cNvPr id="30" name="AutoShape 6"/>
              <p:cNvSpPr>
                <a:spLocks noChangeArrowheads="1"/>
              </p:cNvSpPr>
              <p:nvPr/>
            </p:nvSpPr>
            <p:spPr bwMode="gray">
              <a:xfrm>
                <a:off x="517959" y="3121143"/>
                <a:ext cx="5112625" cy="498475"/>
              </a:xfrm>
              <a:prstGeom prst="roundRect">
                <a:avLst>
                  <a:gd name="adj" fmla="val 50000"/>
                </a:avLst>
              </a:prstGeom>
              <a:gradFill rotWithShape="1">
                <a:gsLst>
                  <a:gs pos="0">
                    <a:schemeClr val="folHlink"/>
                  </a:gs>
                  <a:gs pos="100000">
                    <a:schemeClr val="folHlink">
                      <a:gamma/>
                      <a:tint val="5882"/>
                      <a:invGamma/>
                    </a:schemeClr>
                  </a:gs>
                </a:gsLst>
                <a:lin ang="0" scaled="1"/>
              </a:gradFill>
              <a:ln w="38100"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zh-CN" b="1" dirty="0">
                  <a:solidFill>
                    <a:schemeClr val="tx2"/>
                  </a:solidFill>
                  <a:latin typeface="Times New Roman" panose="02020603050405020304" pitchFamily="18" charset="0"/>
                  <a:ea typeface="宋体" charset="-122"/>
                  <a:cs typeface="Times New Roman" panose="02020603050405020304" pitchFamily="18" charset="0"/>
                </a:endParaRPr>
              </a:p>
            </p:txBody>
          </p:sp>
          <p:sp>
            <p:nvSpPr>
              <p:cNvPr id="28" name="TextBox 27"/>
              <p:cNvSpPr txBox="1"/>
              <p:nvPr/>
            </p:nvSpPr>
            <p:spPr>
              <a:xfrm>
                <a:off x="920080" y="3185714"/>
                <a:ext cx="4415466" cy="369332"/>
              </a:xfrm>
              <a:prstGeom prst="rect">
                <a:avLst/>
              </a:prstGeom>
              <a:noFill/>
            </p:spPr>
            <p:txBody>
              <a:bodyPr wrap="square" rtlCol="0">
                <a:spAutoFit/>
              </a:bodyPr>
              <a:lstStyle/>
              <a:p>
                <a:pPr algn="ctr" eaLnBrk="0" hangingPunct="0"/>
                <a:r>
                  <a:rPr lang="en-US" altLang="zh-CN" b="1" dirty="0">
                    <a:solidFill>
                      <a:schemeClr val="tx2"/>
                    </a:solidFill>
                    <a:latin typeface="Times New Roman" panose="02020603050405020304" pitchFamily="18" charset="0"/>
                    <a:ea typeface="楷体" panose="02010609060101010101" pitchFamily="49" charset="-122"/>
                    <a:cs typeface="Times New Roman" panose="02020603050405020304" pitchFamily="18" charset="0"/>
                  </a:rPr>
                  <a:t>2</a:t>
                </a:r>
                <a:r>
                  <a:rPr lang="zh-CN" altLang="en-US" b="1" dirty="0">
                    <a:solidFill>
                      <a:schemeClr val="tx2"/>
                    </a:solidFill>
                    <a:latin typeface="Times New Roman" panose="02020603050405020304" pitchFamily="18" charset="0"/>
                    <a:ea typeface="楷体" panose="02010609060101010101" pitchFamily="49" charset="-122"/>
                    <a:cs typeface="Times New Roman" panose="02020603050405020304" pitchFamily="18" charset="0"/>
                  </a:rPr>
                  <a:t>、相机视野范围内其他反光物体的存在</a:t>
                </a:r>
                <a:endParaRPr lang="en-US" altLang="zh-CN" b="1" dirty="0">
                  <a:solidFill>
                    <a:schemeClr val="tx2"/>
                  </a:solidFill>
                  <a:latin typeface="Times New Roman" panose="02020603050405020304" pitchFamily="18" charset="0"/>
                  <a:ea typeface="楷体" panose="02010609060101010101" pitchFamily="49" charset="-122"/>
                  <a:cs typeface="Times New Roman" panose="02020603050405020304" pitchFamily="18" charset="0"/>
                </a:endParaRPr>
              </a:p>
            </p:txBody>
          </p:sp>
        </p:grpSp>
      </p:grpSp>
      <p:grpSp>
        <p:nvGrpSpPr>
          <p:cNvPr id="36" name="组合 35"/>
          <p:cNvGrpSpPr/>
          <p:nvPr/>
        </p:nvGrpSpPr>
        <p:grpSpPr>
          <a:xfrm>
            <a:off x="251520" y="5736063"/>
            <a:ext cx="5725482" cy="498475"/>
            <a:chOff x="577177" y="5736059"/>
            <a:chExt cx="5455528" cy="498475"/>
          </a:xfrm>
        </p:grpSpPr>
        <p:sp>
          <p:nvSpPr>
            <p:cNvPr id="27" name="AutoShape 6"/>
            <p:cNvSpPr>
              <a:spLocks noChangeArrowheads="1"/>
            </p:cNvSpPr>
            <p:nvPr/>
          </p:nvSpPr>
          <p:spPr bwMode="gray">
            <a:xfrm>
              <a:off x="920080" y="5736059"/>
              <a:ext cx="5112625" cy="498475"/>
            </a:xfrm>
            <a:prstGeom prst="roundRect">
              <a:avLst>
                <a:gd name="adj" fmla="val 50000"/>
              </a:avLst>
            </a:prstGeom>
            <a:gradFill rotWithShape="1">
              <a:gsLst>
                <a:gs pos="0">
                  <a:schemeClr val="folHlink"/>
                </a:gs>
                <a:gs pos="100000">
                  <a:schemeClr val="folHlink">
                    <a:gamma/>
                    <a:tint val="5882"/>
                    <a:invGamma/>
                  </a:schemeClr>
                </a:gs>
              </a:gsLst>
              <a:lin ang="0" scaled="1"/>
            </a:gradFill>
            <a:ln w="38100"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zh-CN" b="1" dirty="0">
                <a:solidFill>
                  <a:schemeClr val="tx2"/>
                </a:solidFill>
                <a:latin typeface="Times New Roman" panose="02020603050405020304" pitchFamily="18" charset="0"/>
                <a:ea typeface="宋体" charset="-122"/>
                <a:cs typeface="Times New Roman" panose="02020603050405020304" pitchFamily="18" charset="0"/>
              </a:endParaRPr>
            </a:p>
          </p:txBody>
        </p:sp>
        <p:sp>
          <p:nvSpPr>
            <p:cNvPr id="32" name="TextBox 31"/>
            <p:cNvSpPr txBox="1"/>
            <p:nvPr/>
          </p:nvSpPr>
          <p:spPr>
            <a:xfrm>
              <a:off x="577177" y="5800630"/>
              <a:ext cx="4444010" cy="369332"/>
            </a:xfrm>
            <a:prstGeom prst="rect">
              <a:avLst/>
            </a:prstGeom>
            <a:noFill/>
          </p:spPr>
          <p:txBody>
            <a:bodyPr wrap="square" rtlCol="0">
              <a:spAutoFit/>
            </a:bodyPr>
            <a:lstStyle/>
            <a:p>
              <a:pPr algn="ctr" eaLnBrk="0" hangingPunct="0"/>
              <a:r>
                <a:rPr lang="zh-CN" altLang="en-US" b="1" dirty="0">
                  <a:solidFill>
                    <a:schemeClr val="tx2"/>
                  </a:solidFill>
                  <a:latin typeface="Times New Roman" panose="02020603050405020304" pitchFamily="18" charset="0"/>
                  <a:ea typeface="楷体" panose="02010609060101010101" pitchFamily="49" charset="-122"/>
                  <a:cs typeface="Times New Roman" panose="02020603050405020304" pitchFamily="18" charset="0"/>
                </a:rPr>
                <a:t>软件：</a:t>
              </a:r>
              <a:r>
                <a:rPr lang="zh-CN" altLang="en-US" b="1"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设置亮度阈值</a:t>
              </a:r>
              <a:r>
                <a:rPr lang="zh-CN" altLang="en-US"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对图像进行处理</a:t>
              </a:r>
              <a:endParaRPr lang="en-US" altLang="zh-CN"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endParaRPr>
            </a:p>
          </p:txBody>
        </p:sp>
      </p:grpSp>
      <p:cxnSp>
        <p:nvCxnSpPr>
          <p:cNvPr id="22" name="直接箭头连接符 21"/>
          <p:cNvCxnSpPr/>
          <p:nvPr/>
        </p:nvCxnSpPr>
        <p:spPr>
          <a:xfrm flipV="1">
            <a:off x="4499992" y="3249209"/>
            <a:ext cx="3960440" cy="892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7" name="图片 36" descr="C:\Users\zhangya\Desktop\average0.bmp"/>
          <p:cNvPicPr/>
          <p:nvPr/>
        </p:nvPicPr>
        <p:blipFill>
          <a:blip r:embed="rId5" cstate="print"/>
          <a:srcRect/>
          <a:stretch>
            <a:fillRect/>
          </a:stretch>
        </p:blipFill>
        <p:spPr bwMode="auto">
          <a:xfrm>
            <a:off x="5487119" y="2103039"/>
            <a:ext cx="3579010" cy="2674693"/>
          </a:xfrm>
          <a:prstGeom prst="rect">
            <a:avLst/>
          </a:prstGeom>
          <a:noFill/>
          <a:ln w="9525">
            <a:noFill/>
            <a:miter lim="800000"/>
            <a:headEnd/>
            <a:tailEnd/>
          </a:ln>
        </p:spPr>
      </p:pic>
      <p:sp>
        <p:nvSpPr>
          <p:cNvPr id="40" name="TextBox 39"/>
          <p:cNvSpPr txBox="1"/>
          <p:nvPr/>
        </p:nvSpPr>
        <p:spPr>
          <a:xfrm>
            <a:off x="834481" y="1008831"/>
            <a:ext cx="2518237" cy="461665"/>
          </a:xfrm>
          <a:prstGeom prst="rect">
            <a:avLst/>
          </a:prstGeom>
          <a:noFill/>
        </p:spPr>
        <p:txBody>
          <a:bodyPr wrap="square" rtlCol="0">
            <a:spAutoFit/>
          </a:bodyPr>
          <a:lstStyle/>
          <a:p>
            <a:pPr algn="ctr"/>
            <a:r>
              <a:rPr lang="zh-CN" altLang="en-US" sz="24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拍照处理存储</a:t>
            </a:r>
            <a:endParaRPr lang="zh-CN" alt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4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835868282"/>
      </p:ext>
    </p:extLst>
  </p:cSld>
  <p:clrMapOvr>
    <a:masterClrMapping/>
  </p:clrMapOvr>
  <mc:AlternateContent xmlns:mc="http://schemas.openxmlformats.org/markup-compatibility/2006" xmlns:p14="http://schemas.microsoft.com/office/powerpoint/2010/main">
    <mc:Choice Requires="p14">
      <p:transition spd="med" p14:dur="700" advTm="45357">
        <p:fade/>
      </p:transition>
    </mc:Choice>
    <mc:Fallback xmlns="">
      <p:transition spd="med" advTm="4535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down)">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black">
          <a:xfrm>
            <a:off x="251526" y="70311"/>
            <a:ext cx="7888833" cy="84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第</a:t>
            </a:r>
            <a:r>
              <a:rPr lang="en-US" altLang="zh-CN" b="1" kern="0" dirty="0" smtClean="0">
                <a:latin typeface="Times New Roman" panose="02020603050405020304" pitchFamily="18" charset="0"/>
                <a:ea typeface="楷体" panose="02010609060101010101" pitchFamily="49" charset="-122"/>
                <a:cs typeface="Times New Roman" panose="02020603050405020304" pitchFamily="18" charset="0"/>
              </a:rPr>
              <a:t>2</a:t>
            </a:r>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章 基于特征点编码的平面几何校正</a:t>
            </a:r>
            <a:endParaRPr lang="en-US" altLang="zh-CN" b="1" kern="0" dirty="0">
              <a:latin typeface="Times New Roman" panose="02020603050405020304" pitchFamily="18" charset="0"/>
              <a:ea typeface="楷体" panose="02010609060101010101" pitchFamily="49" charset="-122"/>
              <a:cs typeface="Times New Roman" panose="02020603050405020304" pitchFamily="18" charset="0"/>
            </a:endParaRPr>
          </a:p>
        </p:txBody>
      </p:sp>
      <p:grpSp>
        <p:nvGrpSpPr>
          <p:cNvPr id="2" name="组合 4"/>
          <p:cNvGrpSpPr/>
          <p:nvPr/>
        </p:nvGrpSpPr>
        <p:grpSpPr>
          <a:xfrm>
            <a:off x="517965" y="915625"/>
            <a:ext cx="3651737" cy="648072"/>
            <a:chOff x="-1754802" y="1115162"/>
            <a:chExt cx="3438774" cy="648072"/>
          </a:xfrm>
          <a:effectLst>
            <a:outerShdw blurRad="76200" dir="13500000" sy="23000" kx="1200000" algn="br" rotWithShape="0">
              <a:prstClr val="black">
                <a:alpha val="20000"/>
              </a:prstClr>
            </a:outerShdw>
          </a:effectLst>
        </p:grpSpPr>
        <p:sp>
          <p:nvSpPr>
            <p:cNvPr id="6" name="矩形 5"/>
            <p:cNvSpPr/>
            <p:nvPr/>
          </p:nvSpPr>
          <p:spPr>
            <a:xfrm>
              <a:off x="-1754802" y="1115162"/>
              <a:ext cx="3402126" cy="64807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7" name="TextBox 6"/>
            <p:cNvSpPr txBox="1"/>
            <p:nvPr/>
          </p:nvSpPr>
          <p:spPr>
            <a:xfrm>
              <a:off x="-1551960" y="1177588"/>
              <a:ext cx="3235932" cy="461665"/>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zh-CN" altLang="en-US" sz="24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特征点对应关系求取</a:t>
              </a:r>
              <a:endParaRPr lang="zh-CN" altLang="en-US" sz="24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8" name="AutoShape 5"/>
          <p:cNvSpPr>
            <a:spLocks noChangeArrowheads="1"/>
          </p:cNvSpPr>
          <p:nvPr/>
        </p:nvSpPr>
        <p:spPr bwMode="gray">
          <a:xfrm>
            <a:off x="517959" y="1700808"/>
            <a:ext cx="4104456" cy="500063"/>
          </a:xfrm>
          <a:prstGeom prst="roundRect">
            <a:avLst>
              <a:gd name="adj" fmla="val 50000"/>
            </a:avLst>
          </a:prstGeom>
          <a:gradFill rotWithShape="1">
            <a:gsLst>
              <a:gs pos="0">
                <a:schemeClr val="accent1"/>
              </a:gs>
              <a:gs pos="100000">
                <a:schemeClr val="accent1">
                  <a:gamma/>
                  <a:tint val="5882"/>
                  <a:invGamma/>
                </a:schemeClr>
              </a:gs>
            </a:gsLst>
            <a:lin ang="0" scaled="1"/>
          </a:gradFill>
          <a:ln w="38100"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zh-CN" b="1" dirty="0" smtClean="0">
                <a:solidFill>
                  <a:schemeClr val="tx2"/>
                </a:solidFill>
                <a:latin typeface="Times New Roman" panose="02020603050405020304" pitchFamily="18" charset="0"/>
                <a:ea typeface="楷体" panose="02010609060101010101" pitchFamily="49" charset="-122"/>
                <a:cs typeface="Times New Roman" panose="02020603050405020304" pitchFamily="18" charset="0"/>
              </a:rPr>
              <a:t>1</a:t>
            </a:r>
            <a:r>
              <a:rPr lang="zh-CN" altLang="en-US" b="1" dirty="0" smtClean="0">
                <a:solidFill>
                  <a:schemeClr val="tx2"/>
                </a:solidFill>
                <a:latin typeface="Times New Roman" panose="02020603050405020304" pitchFamily="18" charset="0"/>
                <a:ea typeface="楷体" panose="02010609060101010101" pitchFamily="49" charset="-122"/>
                <a:cs typeface="Times New Roman" panose="02020603050405020304" pitchFamily="18" charset="0"/>
              </a:rPr>
              <a:t>、特征点的识别及坐标计算</a:t>
            </a:r>
            <a:endParaRPr lang="zh-CN" altLang="en-US" b="1" dirty="0">
              <a:solidFill>
                <a:schemeClr val="tx2"/>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6" name="AutoShape 5"/>
          <p:cNvSpPr>
            <a:spLocks noChangeArrowheads="1"/>
          </p:cNvSpPr>
          <p:nvPr/>
        </p:nvSpPr>
        <p:spPr bwMode="gray">
          <a:xfrm>
            <a:off x="539982" y="4519492"/>
            <a:ext cx="3781425" cy="500063"/>
          </a:xfrm>
          <a:prstGeom prst="roundRect">
            <a:avLst>
              <a:gd name="adj" fmla="val 50000"/>
            </a:avLst>
          </a:prstGeom>
          <a:gradFill rotWithShape="1">
            <a:gsLst>
              <a:gs pos="0">
                <a:schemeClr val="accent1"/>
              </a:gs>
              <a:gs pos="100000">
                <a:schemeClr val="accent1">
                  <a:gamma/>
                  <a:tint val="5882"/>
                  <a:invGamma/>
                </a:schemeClr>
              </a:gs>
            </a:gsLst>
            <a:lin ang="0" scaled="1"/>
          </a:gradFill>
          <a:ln w="38100"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zh-CN" altLang="en-US" b="1" dirty="0" smtClean="0">
                <a:solidFill>
                  <a:schemeClr val="tx2"/>
                </a:solidFill>
                <a:latin typeface="Times New Roman" panose="02020603050405020304" pitchFamily="18" charset="0"/>
                <a:ea typeface="楷体" panose="02010609060101010101" pitchFamily="49" charset="-122"/>
                <a:cs typeface="Times New Roman" panose="02020603050405020304" pitchFamily="18" charset="0"/>
              </a:rPr>
              <a:t>实现方法：像素四邻域扫描方法</a:t>
            </a:r>
            <a:endParaRPr lang="zh-CN" altLang="en-US" b="1" dirty="0">
              <a:solidFill>
                <a:schemeClr val="tx2"/>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8" name="TextBox 17"/>
          <p:cNvSpPr txBox="1"/>
          <p:nvPr/>
        </p:nvSpPr>
        <p:spPr>
          <a:xfrm>
            <a:off x="989955" y="5189938"/>
            <a:ext cx="7150403" cy="1200329"/>
          </a:xfrm>
          <a:prstGeom prst="rect">
            <a:avLst/>
          </a:prstGeom>
          <a:noFill/>
        </p:spPr>
        <p:txBody>
          <a:bodyPr wrap="square" rtlCol="0">
            <a:spAutoFit/>
          </a:bodyPr>
          <a:lstStyle/>
          <a:p>
            <a:r>
              <a:rPr lang="zh-CN" altLang="en-US"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每个特征点由若干像素组成，按顺序扫描像素判断颜色是否纯白（</a:t>
            </a:r>
            <a:r>
              <a:rPr lang="en-US" altLang="zh-CN"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255</a:t>
            </a:r>
            <a:r>
              <a:rPr lang="zh-CN" altLang="en-US"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），是的话扫描其上下左右四个邻域，如此循环，可识别出组成一个特征点的所有像素，计算坐标值。每个已经扫描过的像素做标记，避免重复扫描。举例</a:t>
            </a:r>
            <a:r>
              <a:rPr lang="en-US" altLang="zh-CN"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a:t>
            </a:r>
            <a:endParaRPr lang="zh-CN" altLang="en-US"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0" name="TextBox 19"/>
          <p:cNvSpPr txBox="1"/>
          <p:nvPr/>
        </p:nvSpPr>
        <p:spPr>
          <a:xfrm>
            <a:off x="4860032" y="4650219"/>
            <a:ext cx="3456384" cy="369332"/>
          </a:xfrm>
          <a:prstGeom prst="rect">
            <a:avLst/>
          </a:prstGeom>
          <a:noFill/>
        </p:spPr>
        <p:txBody>
          <a:bodyPr wrap="square" rtlCol="0">
            <a:spAutoFit/>
          </a:bodyPr>
          <a:lstStyle/>
          <a:p>
            <a:r>
              <a:rPr lang="en-US" altLang="zh-CN" dirty="0" smtClean="0">
                <a:solidFill>
                  <a:srgbClr val="44C63E"/>
                </a:solidFill>
              </a:rPr>
              <a:t>1</a:t>
            </a:r>
            <a:r>
              <a:rPr lang="zh-CN" altLang="en-US" dirty="0" smtClean="0">
                <a:solidFill>
                  <a:srgbClr val="44C63E"/>
                </a:solidFill>
              </a:rPr>
              <a:t>、</a:t>
            </a:r>
            <a:r>
              <a:rPr lang="en-US" altLang="zh-CN" dirty="0" smtClean="0">
                <a:solidFill>
                  <a:srgbClr val="44C63E"/>
                </a:solidFill>
              </a:rPr>
              <a:t>4</a:t>
            </a:r>
            <a:r>
              <a:rPr lang="zh-CN" altLang="en-US" dirty="0" smtClean="0">
                <a:solidFill>
                  <a:srgbClr val="44C63E"/>
                </a:solidFill>
              </a:rPr>
              <a:t>、</a:t>
            </a:r>
            <a:r>
              <a:rPr lang="en-US" altLang="zh-CN" dirty="0" smtClean="0">
                <a:solidFill>
                  <a:srgbClr val="44C63E"/>
                </a:solidFill>
              </a:rPr>
              <a:t>2</a:t>
            </a:r>
            <a:r>
              <a:rPr lang="zh-CN" altLang="en-US" dirty="0" smtClean="0">
                <a:solidFill>
                  <a:srgbClr val="44C63E"/>
                </a:solidFill>
              </a:rPr>
              <a:t>、</a:t>
            </a:r>
            <a:r>
              <a:rPr lang="en-US" altLang="zh-CN" dirty="0" smtClean="0">
                <a:solidFill>
                  <a:srgbClr val="44C63E"/>
                </a:solidFill>
              </a:rPr>
              <a:t>7</a:t>
            </a:r>
            <a:r>
              <a:rPr lang="zh-CN" altLang="en-US" dirty="0" smtClean="0">
                <a:solidFill>
                  <a:srgbClr val="44C63E"/>
                </a:solidFill>
              </a:rPr>
              <a:t>、</a:t>
            </a:r>
            <a:r>
              <a:rPr lang="en-US" altLang="zh-CN" dirty="0" smtClean="0">
                <a:solidFill>
                  <a:srgbClr val="44C63E"/>
                </a:solidFill>
              </a:rPr>
              <a:t>5</a:t>
            </a:r>
            <a:r>
              <a:rPr lang="zh-CN" altLang="en-US" dirty="0" smtClean="0">
                <a:solidFill>
                  <a:srgbClr val="44C63E"/>
                </a:solidFill>
              </a:rPr>
              <a:t>、</a:t>
            </a:r>
            <a:r>
              <a:rPr lang="en-US" altLang="zh-CN" dirty="0" smtClean="0">
                <a:solidFill>
                  <a:srgbClr val="44C63E"/>
                </a:solidFill>
              </a:rPr>
              <a:t>3</a:t>
            </a:r>
            <a:r>
              <a:rPr lang="zh-CN" altLang="en-US" dirty="0" smtClean="0">
                <a:solidFill>
                  <a:srgbClr val="44C63E"/>
                </a:solidFill>
              </a:rPr>
              <a:t>、</a:t>
            </a:r>
            <a:r>
              <a:rPr lang="en-US" altLang="zh-CN" dirty="0" smtClean="0">
                <a:solidFill>
                  <a:srgbClr val="44C63E"/>
                </a:solidFill>
              </a:rPr>
              <a:t>8</a:t>
            </a:r>
            <a:r>
              <a:rPr lang="zh-CN" altLang="en-US" dirty="0" smtClean="0">
                <a:solidFill>
                  <a:srgbClr val="44C63E"/>
                </a:solidFill>
              </a:rPr>
              <a:t>、</a:t>
            </a:r>
            <a:r>
              <a:rPr lang="en-US" altLang="zh-CN" dirty="0" smtClean="0">
                <a:solidFill>
                  <a:srgbClr val="44C63E"/>
                </a:solidFill>
              </a:rPr>
              <a:t>6</a:t>
            </a:r>
            <a:r>
              <a:rPr lang="zh-CN" altLang="en-US" dirty="0" smtClean="0">
                <a:solidFill>
                  <a:srgbClr val="44C63E"/>
                </a:solidFill>
              </a:rPr>
              <a:t>、</a:t>
            </a:r>
            <a:r>
              <a:rPr lang="en-US" altLang="zh-CN" dirty="0" smtClean="0">
                <a:solidFill>
                  <a:srgbClr val="44C63E"/>
                </a:solidFill>
              </a:rPr>
              <a:t>9</a:t>
            </a:r>
          </a:p>
        </p:txBody>
      </p:sp>
      <p:grpSp>
        <p:nvGrpSpPr>
          <p:cNvPr id="5" name="组合 24"/>
          <p:cNvGrpSpPr/>
          <p:nvPr/>
        </p:nvGrpSpPr>
        <p:grpSpPr>
          <a:xfrm>
            <a:off x="961084" y="2200871"/>
            <a:ext cx="6635252" cy="2364612"/>
            <a:chOff x="961084" y="2200871"/>
            <a:chExt cx="6635252" cy="2364612"/>
          </a:xfrm>
        </p:grpSpPr>
        <p:pic>
          <p:nvPicPr>
            <p:cNvPr id="11" name="图片 10"/>
            <p:cNvPicPr/>
            <p:nvPr/>
          </p:nvPicPr>
          <p:blipFill>
            <a:blip r:embed="rId4" cstate="print"/>
            <a:srcRect/>
            <a:stretch>
              <a:fillRect/>
            </a:stretch>
          </p:blipFill>
          <p:spPr bwMode="auto">
            <a:xfrm>
              <a:off x="5076056" y="2200871"/>
              <a:ext cx="2520280" cy="2364612"/>
            </a:xfrm>
            <a:prstGeom prst="rect">
              <a:avLst/>
            </a:prstGeom>
            <a:noFill/>
            <a:ln w="9525">
              <a:noFill/>
              <a:miter lim="800000"/>
              <a:headEnd/>
              <a:tailEnd/>
            </a:ln>
          </p:spPr>
        </p:pic>
        <p:grpSp>
          <p:nvGrpSpPr>
            <p:cNvPr id="9" name="组合 23"/>
            <p:cNvGrpSpPr/>
            <p:nvPr/>
          </p:nvGrpSpPr>
          <p:grpSpPr>
            <a:xfrm>
              <a:off x="961084" y="2341438"/>
              <a:ext cx="6635252" cy="2178050"/>
              <a:chOff x="961084" y="2341438"/>
              <a:chExt cx="6635252" cy="2178050"/>
            </a:xfrm>
          </p:grpSpPr>
          <p:pic>
            <p:nvPicPr>
              <p:cNvPr id="10" name="图片 9" descr="C:\Users\zhangya\Desktop\average0.bmp"/>
              <p:cNvPicPr/>
              <p:nvPr/>
            </p:nvPicPr>
            <p:blipFill>
              <a:blip r:embed="rId5" cstate="print"/>
              <a:srcRect/>
              <a:stretch>
                <a:fillRect/>
              </a:stretch>
            </p:blipFill>
            <p:spPr bwMode="auto">
              <a:xfrm>
                <a:off x="961084" y="2341438"/>
                <a:ext cx="2674812" cy="2178050"/>
              </a:xfrm>
              <a:prstGeom prst="rect">
                <a:avLst/>
              </a:prstGeom>
              <a:noFill/>
              <a:ln w="9525">
                <a:noFill/>
                <a:miter lim="800000"/>
                <a:headEnd/>
                <a:tailEnd/>
              </a:ln>
            </p:spPr>
          </p:pic>
          <p:sp>
            <p:nvSpPr>
              <p:cNvPr id="12" name="矩形 11"/>
              <p:cNvSpPr>
                <a:spLocks noChangeArrowheads="1"/>
              </p:cNvSpPr>
              <p:nvPr/>
            </p:nvSpPr>
            <p:spPr bwMode="auto">
              <a:xfrm>
                <a:off x="989950" y="2564904"/>
                <a:ext cx="107315" cy="90805"/>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bg2">
                        <a:lumMod val="100000"/>
                        <a:lumOff val="0"/>
                      </a:schemeClr>
                    </a:solidFill>
                  </a14:hiddenFill>
                </a:ext>
              </a:extLst>
            </p:spPr>
            <p:txBody>
              <a:bodyPr rot="0" vert="horz" wrap="square" lIns="91440" tIns="45720" rIns="91440" bIns="45720" anchor="t" anchorCtr="0" upright="1">
                <a:noAutofit/>
              </a:bodyPr>
              <a:lstStyle/>
              <a:p>
                <a:endParaRPr lang="zh-CN" altLang="en-US">
                  <a:latin typeface="Times New Roman" panose="02020603050405020304" pitchFamily="18" charset="0"/>
                  <a:cs typeface="Times New Roman" panose="02020603050405020304" pitchFamily="18" charset="0"/>
                </a:endParaRPr>
              </a:p>
            </p:txBody>
          </p:sp>
          <p:cxnSp>
            <p:nvCxnSpPr>
              <p:cNvPr id="13" name="直接箭头连接符 12"/>
              <p:cNvCxnSpPr>
                <a:cxnSpLocks noChangeShapeType="1"/>
              </p:cNvCxnSpPr>
              <p:nvPr/>
            </p:nvCxnSpPr>
            <p:spPr bwMode="auto">
              <a:xfrm>
                <a:off x="1128891" y="2610306"/>
                <a:ext cx="4811261" cy="746686"/>
              </a:xfrm>
              <a:prstGeom prst="straightConnector1">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3" name="直接箭头连接符 2"/>
              <p:cNvCxnSpPr/>
              <p:nvPr/>
            </p:nvCxnSpPr>
            <p:spPr>
              <a:xfrm>
                <a:off x="5220072" y="2341438"/>
                <a:ext cx="2376264"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a:off x="5220072" y="2341438"/>
                <a:ext cx="0" cy="187126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252045" y="2341438"/>
                <a:ext cx="1512168" cy="369332"/>
              </a:xfrm>
              <a:prstGeom prst="rect">
                <a:avLst/>
              </a:prstGeom>
              <a:noFill/>
            </p:spPr>
            <p:txBody>
              <a:bodyPr wrap="square" rtlCol="0">
                <a:spAutoFit/>
              </a:bodyPr>
              <a:lstStyle/>
              <a:p>
                <a:r>
                  <a:rPr lang="zh-CN" altLang="en-US" dirty="0">
                    <a:solidFill>
                      <a:schemeClr val="bg1"/>
                    </a:solidFill>
                    <a:latin typeface="楷体" panose="02010609060101010101" pitchFamily="49" charset="-122"/>
                    <a:ea typeface="楷体" panose="02010609060101010101" pitchFamily="49" charset="-122"/>
                  </a:rPr>
                  <a:t>扫描方向</a:t>
                </a:r>
              </a:p>
            </p:txBody>
          </p:sp>
          <p:sp>
            <p:nvSpPr>
              <p:cNvPr id="19" name="矩形 18"/>
              <p:cNvSpPr/>
              <p:nvPr/>
            </p:nvSpPr>
            <p:spPr>
              <a:xfrm>
                <a:off x="5940152" y="2852936"/>
                <a:ext cx="288032" cy="360040"/>
              </a:xfrm>
              <a:prstGeom prst="rect">
                <a:avLst/>
              </a:prstGeom>
              <a:noFill/>
              <a:ln>
                <a:solidFill>
                  <a:srgbClr val="44C6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21" name="直接箭头连接符 20"/>
              <p:cNvCxnSpPr/>
              <p:nvPr/>
            </p:nvCxnSpPr>
            <p:spPr>
              <a:xfrm>
                <a:off x="7000552" y="3024043"/>
                <a:ext cx="56768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pic>
        <p:nvPicPr>
          <p:cNvPr id="2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379924231"/>
      </p:ext>
    </p:extLst>
  </p:cSld>
  <p:clrMapOvr>
    <a:masterClrMapping/>
  </p:clrMapOvr>
  <mc:AlternateContent xmlns:mc="http://schemas.openxmlformats.org/markup-compatibility/2006" xmlns:p14="http://schemas.microsoft.com/office/powerpoint/2010/main">
    <mc:Choice Requires="p14">
      <p:transition spd="med" p14:dur="700" advTm="75013">
        <p:fade/>
      </p:transition>
    </mc:Choice>
    <mc:Fallback xmlns="">
      <p:transition spd="med" advTm="750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18"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black">
          <a:xfrm>
            <a:off x="251526" y="70311"/>
            <a:ext cx="7888833" cy="84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b="1" kern="0" dirty="0" smtClean="0">
                <a:latin typeface="楷体" panose="02010609060101010101" pitchFamily="49" charset="-122"/>
                <a:ea typeface="楷体" panose="02010609060101010101" pitchFamily="49" charset="-122"/>
              </a:rPr>
              <a:t>第</a:t>
            </a:r>
            <a:r>
              <a:rPr lang="en-US" altLang="zh-CN" b="1" kern="0" dirty="0" smtClean="0">
                <a:latin typeface="Times New Roman" panose="02020603050405020304" pitchFamily="18" charset="0"/>
                <a:ea typeface="楷体" panose="02010609060101010101" pitchFamily="49" charset="-122"/>
                <a:cs typeface="Times New Roman" panose="02020603050405020304" pitchFamily="18" charset="0"/>
              </a:rPr>
              <a:t>2</a:t>
            </a:r>
            <a:r>
              <a:rPr lang="zh-CN" altLang="en-US" b="1" kern="0" dirty="0" smtClean="0">
                <a:latin typeface="楷体" panose="02010609060101010101" pitchFamily="49" charset="-122"/>
                <a:ea typeface="楷体" panose="02010609060101010101" pitchFamily="49" charset="-122"/>
              </a:rPr>
              <a:t>章 基于特征点编码的平面几何校正</a:t>
            </a:r>
            <a:endParaRPr lang="en-US" altLang="zh-CN" b="1" kern="0" dirty="0">
              <a:latin typeface="楷体" panose="02010609060101010101" pitchFamily="49" charset="-122"/>
              <a:ea typeface="楷体" panose="02010609060101010101" pitchFamily="49" charset="-122"/>
            </a:endParaRPr>
          </a:p>
        </p:txBody>
      </p:sp>
      <p:sp>
        <p:nvSpPr>
          <p:cNvPr id="6" name="矩形 5"/>
          <p:cNvSpPr/>
          <p:nvPr/>
        </p:nvSpPr>
        <p:spPr>
          <a:xfrm>
            <a:off x="517965" y="915625"/>
            <a:ext cx="3612819" cy="64807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 name="AutoShape 5"/>
          <p:cNvSpPr>
            <a:spLocks noChangeArrowheads="1"/>
          </p:cNvSpPr>
          <p:nvPr/>
        </p:nvSpPr>
        <p:spPr bwMode="gray">
          <a:xfrm>
            <a:off x="4229072" y="1001212"/>
            <a:ext cx="4104456" cy="500063"/>
          </a:xfrm>
          <a:prstGeom prst="roundRect">
            <a:avLst>
              <a:gd name="adj" fmla="val 50000"/>
            </a:avLst>
          </a:prstGeom>
          <a:gradFill rotWithShape="1">
            <a:gsLst>
              <a:gs pos="0">
                <a:schemeClr val="accent1"/>
              </a:gs>
              <a:gs pos="100000">
                <a:schemeClr val="accent1">
                  <a:gamma/>
                  <a:tint val="5882"/>
                  <a:invGamma/>
                </a:schemeClr>
              </a:gs>
            </a:gsLst>
            <a:lin ang="0" scaled="1"/>
          </a:gradFill>
          <a:ln w="38100"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zh-CN" b="1" dirty="0" smtClean="0">
                <a:solidFill>
                  <a:schemeClr val="tx2"/>
                </a:solidFill>
                <a:latin typeface="楷体" panose="02010609060101010101" pitchFamily="49" charset="-122"/>
                <a:ea typeface="楷体" panose="02010609060101010101" pitchFamily="49" charset="-122"/>
              </a:rPr>
              <a:t>2</a:t>
            </a:r>
            <a:r>
              <a:rPr lang="zh-CN" altLang="en-US" b="1" dirty="0" smtClean="0">
                <a:solidFill>
                  <a:schemeClr val="tx2"/>
                </a:solidFill>
                <a:latin typeface="楷体" panose="02010609060101010101" pitchFamily="49" charset="-122"/>
                <a:ea typeface="楷体" panose="02010609060101010101" pitchFamily="49" charset="-122"/>
              </a:rPr>
              <a:t>、特征点按序号对应</a:t>
            </a:r>
            <a:endParaRPr lang="zh-CN" altLang="en-US" b="1" dirty="0">
              <a:solidFill>
                <a:schemeClr val="tx2"/>
              </a:solidFill>
              <a:latin typeface="楷体" panose="02010609060101010101" pitchFamily="49" charset="-122"/>
              <a:ea typeface="楷体" panose="02010609060101010101" pitchFamily="49" charset="-122"/>
            </a:endParaRPr>
          </a:p>
        </p:txBody>
      </p:sp>
      <p:sp>
        <p:nvSpPr>
          <p:cNvPr id="9" name="AutoShape 5"/>
          <p:cNvSpPr>
            <a:spLocks noChangeArrowheads="1"/>
          </p:cNvSpPr>
          <p:nvPr/>
        </p:nvSpPr>
        <p:spPr bwMode="gray">
          <a:xfrm>
            <a:off x="395536" y="1563697"/>
            <a:ext cx="4696378" cy="648072"/>
          </a:xfrm>
          <a:prstGeom prst="roundRect">
            <a:avLst>
              <a:gd name="adj" fmla="val 50000"/>
            </a:avLst>
          </a:prstGeom>
          <a:gradFill rotWithShape="1">
            <a:gsLst>
              <a:gs pos="0">
                <a:schemeClr val="accent1"/>
              </a:gs>
              <a:gs pos="100000">
                <a:schemeClr val="accent1">
                  <a:gamma/>
                  <a:tint val="5882"/>
                  <a:invGamma/>
                </a:schemeClr>
              </a:gs>
            </a:gsLst>
            <a:lin ang="0" scaled="1"/>
          </a:gradFill>
          <a:ln w="38100" algn="ctr">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zh-CN" altLang="en-US" b="1" dirty="0" smtClean="0">
                <a:solidFill>
                  <a:schemeClr val="tx2"/>
                </a:solidFill>
                <a:latin typeface="楷体" panose="02010609060101010101" pitchFamily="49" charset="-122"/>
                <a:ea typeface="楷体" panose="02010609060101010101" pitchFamily="49" charset="-122"/>
              </a:rPr>
              <a:t>解决办法：根据特征点在照片组的出现顺序，</a:t>
            </a:r>
            <a:endParaRPr lang="en-US" altLang="zh-CN" b="1" dirty="0" smtClean="0">
              <a:solidFill>
                <a:schemeClr val="tx2"/>
              </a:solidFill>
              <a:latin typeface="楷体" panose="02010609060101010101" pitchFamily="49" charset="-122"/>
              <a:ea typeface="楷体" panose="02010609060101010101" pitchFamily="49" charset="-122"/>
            </a:endParaRPr>
          </a:p>
          <a:p>
            <a:r>
              <a:rPr lang="zh-CN" altLang="en-US" b="1" dirty="0" smtClean="0">
                <a:solidFill>
                  <a:schemeClr val="tx2"/>
                </a:solidFill>
                <a:latin typeface="楷体" panose="02010609060101010101" pitchFamily="49" charset="-122"/>
                <a:ea typeface="楷体" panose="02010609060101010101" pitchFamily="49" charset="-122"/>
              </a:rPr>
              <a:t>          反推其二进制码。</a:t>
            </a:r>
            <a:endParaRPr lang="zh-CN" altLang="en-US" b="1" dirty="0">
              <a:solidFill>
                <a:schemeClr val="tx2"/>
              </a:solidFill>
              <a:latin typeface="楷体" panose="02010609060101010101" pitchFamily="49" charset="-122"/>
              <a:ea typeface="楷体" panose="02010609060101010101" pitchFamily="49" charset="-122"/>
            </a:endParaRPr>
          </a:p>
        </p:txBody>
      </p:sp>
      <p:pic>
        <p:nvPicPr>
          <p:cNvPr id="10" name="图片 9" descr="C:\Users\zhangya\Desktop\average1.bmp"/>
          <p:cNvPicPr/>
          <p:nvPr/>
        </p:nvPicPr>
        <p:blipFill>
          <a:blip r:embed="rId4" cstate="print"/>
          <a:srcRect/>
          <a:stretch>
            <a:fillRect/>
          </a:stretch>
        </p:blipFill>
        <p:spPr bwMode="auto">
          <a:xfrm>
            <a:off x="2483768" y="2232433"/>
            <a:ext cx="1984724" cy="1578727"/>
          </a:xfrm>
          <a:prstGeom prst="rect">
            <a:avLst/>
          </a:prstGeom>
          <a:noFill/>
          <a:ln w="9525">
            <a:noFill/>
            <a:miter lim="800000"/>
            <a:headEnd/>
            <a:tailEnd/>
          </a:ln>
        </p:spPr>
      </p:pic>
      <p:pic>
        <p:nvPicPr>
          <p:cNvPr id="11" name="图片 10" descr="C:\Users\zhangya\Desktop\大论文\average22.bmp"/>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4008" y="2227631"/>
            <a:ext cx="2046848" cy="1606750"/>
          </a:xfrm>
          <a:prstGeom prst="rect">
            <a:avLst/>
          </a:prstGeom>
          <a:noFill/>
          <a:ln>
            <a:noFill/>
          </a:ln>
        </p:spPr>
      </p:pic>
      <p:pic>
        <p:nvPicPr>
          <p:cNvPr id="12" name="图片 11" descr="C:\Users\zhangya\Desktop\average3.bmp"/>
          <p:cNvPicPr/>
          <p:nvPr/>
        </p:nvPicPr>
        <p:blipFill>
          <a:blip r:embed="rId6" cstate="print"/>
          <a:srcRect/>
          <a:stretch>
            <a:fillRect/>
          </a:stretch>
        </p:blipFill>
        <p:spPr bwMode="auto">
          <a:xfrm>
            <a:off x="6948270" y="2232433"/>
            <a:ext cx="1864647" cy="1578727"/>
          </a:xfrm>
          <a:prstGeom prst="rect">
            <a:avLst/>
          </a:prstGeom>
          <a:noFill/>
          <a:ln w="9525">
            <a:noFill/>
            <a:miter lim="800000"/>
            <a:headEnd/>
            <a:tailEnd/>
          </a:ln>
        </p:spPr>
      </p:pic>
      <p:pic>
        <p:nvPicPr>
          <p:cNvPr id="13" name="图片 12" descr="C:\Users\zhangya\Desktop\average4.bmp"/>
          <p:cNvPicPr/>
          <p:nvPr/>
        </p:nvPicPr>
        <p:blipFill>
          <a:blip r:embed="rId7" cstate="print"/>
          <a:srcRect/>
          <a:stretch>
            <a:fillRect/>
          </a:stretch>
        </p:blipFill>
        <p:spPr bwMode="auto">
          <a:xfrm>
            <a:off x="432445" y="4365105"/>
            <a:ext cx="1828014" cy="1594760"/>
          </a:xfrm>
          <a:prstGeom prst="rect">
            <a:avLst/>
          </a:prstGeom>
          <a:noFill/>
          <a:ln w="9525">
            <a:noFill/>
            <a:miter lim="800000"/>
            <a:headEnd/>
            <a:tailEnd/>
          </a:ln>
        </p:spPr>
      </p:pic>
      <p:pic>
        <p:nvPicPr>
          <p:cNvPr id="16" name="图片 15" descr="C:\Users\zhangya\Desktop\average6.bmp"/>
          <p:cNvPicPr/>
          <p:nvPr/>
        </p:nvPicPr>
        <p:blipFill>
          <a:blip r:embed="rId8" cstate="print"/>
          <a:srcRect/>
          <a:stretch>
            <a:fillRect/>
          </a:stretch>
        </p:blipFill>
        <p:spPr bwMode="auto">
          <a:xfrm>
            <a:off x="4644008" y="4365105"/>
            <a:ext cx="1944216" cy="1594760"/>
          </a:xfrm>
          <a:prstGeom prst="rect">
            <a:avLst/>
          </a:prstGeom>
          <a:noFill/>
          <a:ln w="9525">
            <a:noFill/>
            <a:miter lim="800000"/>
            <a:headEnd/>
            <a:tailEnd/>
          </a:ln>
        </p:spPr>
      </p:pic>
      <p:pic>
        <p:nvPicPr>
          <p:cNvPr id="17" name="图片 16" descr="C:\Users\zhangya\Desktop\average5.bmp"/>
          <p:cNvPicPr/>
          <p:nvPr/>
        </p:nvPicPr>
        <p:blipFill>
          <a:blip r:embed="rId9" cstate="print"/>
          <a:srcRect/>
          <a:stretch>
            <a:fillRect/>
          </a:stretch>
        </p:blipFill>
        <p:spPr bwMode="auto">
          <a:xfrm>
            <a:off x="2460677" y="4365105"/>
            <a:ext cx="2007821" cy="1594760"/>
          </a:xfrm>
          <a:prstGeom prst="rect">
            <a:avLst/>
          </a:prstGeom>
          <a:noFill/>
          <a:ln w="9525">
            <a:noFill/>
            <a:miter lim="800000"/>
            <a:headEnd/>
            <a:tailEnd/>
          </a:ln>
        </p:spPr>
      </p:pic>
      <p:pic>
        <p:nvPicPr>
          <p:cNvPr id="18" name="图片 17" descr="C:\Users\zhangya\Desktop\average7.bmp"/>
          <p:cNvPicPr/>
          <p:nvPr/>
        </p:nvPicPr>
        <p:blipFill>
          <a:blip r:embed="rId10" cstate="print"/>
          <a:srcRect/>
          <a:stretch>
            <a:fillRect/>
          </a:stretch>
        </p:blipFill>
        <p:spPr bwMode="auto">
          <a:xfrm>
            <a:off x="6822666" y="4356507"/>
            <a:ext cx="1844838" cy="1594760"/>
          </a:xfrm>
          <a:prstGeom prst="rect">
            <a:avLst/>
          </a:prstGeom>
          <a:noFill/>
          <a:ln w="9525">
            <a:noFill/>
            <a:miter lim="800000"/>
            <a:headEnd/>
            <a:tailEnd/>
          </a:ln>
        </p:spPr>
      </p:pic>
      <p:sp>
        <p:nvSpPr>
          <p:cNvPr id="20" name="矩形 19"/>
          <p:cNvSpPr>
            <a:spLocks noChangeArrowheads="1"/>
          </p:cNvSpPr>
          <p:nvPr/>
        </p:nvSpPr>
        <p:spPr bwMode="auto">
          <a:xfrm>
            <a:off x="3779918" y="3114619"/>
            <a:ext cx="90805" cy="90805"/>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bg2">
                    <a:lumMod val="100000"/>
                    <a:lumOff val="0"/>
                  </a:schemeClr>
                </a:solidFill>
              </a14:hiddenFill>
            </a:ext>
          </a:extLst>
        </p:spPr>
        <p:txBody>
          <a:bodyPr rot="0" vert="horz" wrap="square" lIns="91440" tIns="45720" rIns="91440" bIns="45720" anchor="t" anchorCtr="0" upright="1">
            <a:noAutofit/>
          </a:bodyPr>
          <a:lstStyle/>
          <a:p>
            <a:endParaRPr lang="zh-CN" altLang="en-US"/>
          </a:p>
        </p:txBody>
      </p:sp>
      <p:sp>
        <p:nvSpPr>
          <p:cNvPr id="21" name="矩形 20"/>
          <p:cNvSpPr>
            <a:spLocks noChangeArrowheads="1"/>
          </p:cNvSpPr>
          <p:nvPr/>
        </p:nvSpPr>
        <p:spPr bwMode="auto">
          <a:xfrm>
            <a:off x="5940158" y="3114618"/>
            <a:ext cx="90805" cy="90805"/>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bg2">
                    <a:lumMod val="100000"/>
                    <a:lumOff val="0"/>
                  </a:schemeClr>
                </a:solidFill>
              </a14:hiddenFill>
            </a:ext>
          </a:extLst>
        </p:spPr>
        <p:txBody>
          <a:bodyPr rot="0" vert="horz" wrap="square" lIns="91440" tIns="45720" rIns="91440" bIns="45720" anchor="t" anchorCtr="0" upright="1">
            <a:noAutofit/>
          </a:bodyPr>
          <a:lstStyle/>
          <a:p>
            <a:endParaRPr lang="zh-CN" altLang="en-US"/>
          </a:p>
        </p:txBody>
      </p:sp>
      <p:sp>
        <p:nvSpPr>
          <p:cNvPr id="22" name="矩形 21"/>
          <p:cNvSpPr>
            <a:spLocks noChangeArrowheads="1"/>
          </p:cNvSpPr>
          <p:nvPr/>
        </p:nvSpPr>
        <p:spPr bwMode="auto">
          <a:xfrm>
            <a:off x="8140359" y="3114619"/>
            <a:ext cx="90805" cy="90805"/>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bg2">
                    <a:lumMod val="100000"/>
                    <a:lumOff val="0"/>
                  </a:schemeClr>
                </a:solidFill>
              </a14:hiddenFill>
            </a:ext>
          </a:extLst>
        </p:spPr>
        <p:txBody>
          <a:bodyPr rot="0" vert="horz" wrap="square" lIns="91440" tIns="45720" rIns="91440" bIns="45720" anchor="t" anchorCtr="0" upright="1">
            <a:noAutofit/>
          </a:bodyPr>
          <a:lstStyle/>
          <a:p>
            <a:endParaRPr lang="zh-CN" altLang="en-US"/>
          </a:p>
        </p:txBody>
      </p:sp>
      <p:sp>
        <p:nvSpPr>
          <p:cNvPr id="23" name="矩形 22"/>
          <p:cNvSpPr>
            <a:spLocks noChangeArrowheads="1"/>
          </p:cNvSpPr>
          <p:nvPr/>
        </p:nvSpPr>
        <p:spPr bwMode="auto">
          <a:xfrm>
            <a:off x="1599419" y="5229204"/>
            <a:ext cx="90805" cy="90805"/>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bg2">
                    <a:lumMod val="100000"/>
                    <a:lumOff val="0"/>
                  </a:schemeClr>
                </a:solidFill>
              </a14:hiddenFill>
            </a:ext>
          </a:extLst>
        </p:spPr>
        <p:txBody>
          <a:bodyPr rot="0" vert="horz" wrap="square" lIns="91440" tIns="45720" rIns="91440" bIns="45720" anchor="t" anchorCtr="0" upright="1">
            <a:noAutofit/>
          </a:bodyPr>
          <a:lstStyle/>
          <a:p>
            <a:endParaRPr lang="zh-CN" altLang="en-US"/>
          </a:p>
        </p:txBody>
      </p:sp>
      <p:sp>
        <p:nvSpPr>
          <p:cNvPr id="24" name="矩形 23"/>
          <p:cNvSpPr>
            <a:spLocks noChangeArrowheads="1"/>
          </p:cNvSpPr>
          <p:nvPr/>
        </p:nvSpPr>
        <p:spPr bwMode="auto">
          <a:xfrm>
            <a:off x="3773567" y="5216504"/>
            <a:ext cx="90805" cy="90805"/>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bg2">
                    <a:lumMod val="100000"/>
                    <a:lumOff val="0"/>
                  </a:schemeClr>
                </a:solidFill>
              </a14:hiddenFill>
            </a:ext>
          </a:extLst>
        </p:spPr>
        <p:txBody>
          <a:bodyPr rot="0" vert="horz" wrap="square" lIns="91440" tIns="45720" rIns="91440" bIns="45720" anchor="t" anchorCtr="0" upright="1">
            <a:noAutofit/>
          </a:bodyPr>
          <a:lstStyle/>
          <a:p>
            <a:endParaRPr lang="zh-CN" altLang="en-US"/>
          </a:p>
        </p:txBody>
      </p:sp>
      <p:sp>
        <p:nvSpPr>
          <p:cNvPr id="25" name="矩形 24"/>
          <p:cNvSpPr>
            <a:spLocks noChangeArrowheads="1"/>
          </p:cNvSpPr>
          <p:nvPr/>
        </p:nvSpPr>
        <p:spPr bwMode="auto">
          <a:xfrm>
            <a:off x="5894755" y="5216504"/>
            <a:ext cx="90805" cy="90805"/>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bg2">
                    <a:lumMod val="100000"/>
                    <a:lumOff val="0"/>
                  </a:schemeClr>
                </a:solidFill>
              </a14:hiddenFill>
            </a:ext>
          </a:extLst>
        </p:spPr>
        <p:txBody>
          <a:bodyPr rot="0" vert="horz" wrap="square" lIns="91440" tIns="45720" rIns="91440" bIns="45720" anchor="t" anchorCtr="0" upright="1">
            <a:noAutofit/>
          </a:bodyPr>
          <a:lstStyle/>
          <a:p>
            <a:endParaRPr lang="zh-CN" altLang="en-US"/>
          </a:p>
        </p:txBody>
      </p:sp>
      <p:sp>
        <p:nvSpPr>
          <p:cNvPr id="26" name="矩形 25"/>
          <p:cNvSpPr>
            <a:spLocks noChangeArrowheads="1"/>
          </p:cNvSpPr>
          <p:nvPr/>
        </p:nvSpPr>
        <p:spPr bwMode="auto">
          <a:xfrm>
            <a:off x="7997795" y="5222853"/>
            <a:ext cx="90805" cy="90805"/>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bg2">
                    <a:lumMod val="100000"/>
                    <a:lumOff val="0"/>
                  </a:schemeClr>
                </a:solidFill>
              </a14:hiddenFill>
            </a:ext>
          </a:extLst>
        </p:spPr>
        <p:txBody>
          <a:bodyPr rot="0" vert="horz" wrap="square" lIns="91440" tIns="45720" rIns="91440" bIns="45720" anchor="t" anchorCtr="0" upright="1">
            <a:noAutofit/>
          </a:bodyPr>
          <a:lstStyle/>
          <a:p>
            <a:endParaRPr lang="zh-CN" altLang="en-US"/>
          </a:p>
        </p:txBody>
      </p:sp>
      <p:sp>
        <p:nvSpPr>
          <p:cNvPr id="27" name="TextBox 26"/>
          <p:cNvSpPr txBox="1"/>
          <p:nvPr/>
        </p:nvSpPr>
        <p:spPr>
          <a:xfrm>
            <a:off x="3275862" y="3933057"/>
            <a:ext cx="594861" cy="369332"/>
          </a:xfrm>
          <a:prstGeom prst="rect">
            <a:avLst/>
          </a:prstGeom>
          <a:noFill/>
        </p:spPr>
        <p:txBody>
          <a:bodyPr wrap="square" rtlCol="0">
            <a:spAutoFit/>
          </a:bodyPr>
          <a:lstStyle/>
          <a:p>
            <a:r>
              <a:rPr lang="en-US" altLang="zh-CN" b="1" dirty="0" smtClean="0">
                <a:solidFill>
                  <a:srgbClr val="FF0000"/>
                </a:solidFill>
                <a:latin typeface="楷体" panose="02010609060101010101" pitchFamily="49" charset="-122"/>
                <a:ea typeface="楷体" panose="02010609060101010101" pitchFamily="49" charset="-122"/>
              </a:rPr>
              <a:t>0</a:t>
            </a:r>
            <a:endParaRPr lang="zh-CN" altLang="en-US" b="1" dirty="0">
              <a:solidFill>
                <a:srgbClr val="FF0000"/>
              </a:solidFill>
              <a:latin typeface="楷体" panose="02010609060101010101" pitchFamily="49" charset="-122"/>
              <a:ea typeface="楷体" panose="02010609060101010101" pitchFamily="49" charset="-122"/>
            </a:endParaRPr>
          </a:p>
        </p:txBody>
      </p:sp>
      <p:sp>
        <p:nvSpPr>
          <p:cNvPr id="28" name="TextBox 27"/>
          <p:cNvSpPr txBox="1"/>
          <p:nvPr/>
        </p:nvSpPr>
        <p:spPr>
          <a:xfrm>
            <a:off x="5436102" y="3900790"/>
            <a:ext cx="594861" cy="369332"/>
          </a:xfrm>
          <a:prstGeom prst="rect">
            <a:avLst/>
          </a:prstGeom>
          <a:noFill/>
        </p:spPr>
        <p:txBody>
          <a:bodyPr wrap="square" rtlCol="0">
            <a:spAutoFit/>
          </a:bodyPr>
          <a:lstStyle/>
          <a:p>
            <a:r>
              <a:rPr lang="en-US" altLang="zh-CN" b="1" dirty="0" smtClean="0">
                <a:solidFill>
                  <a:srgbClr val="FF0000"/>
                </a:solidFill>
                <a:latin typeface="楷体" panose="02010609060101010101" pitchFamily="49" charset="-122"/>
                <a:ea typeface="楷体" panose="02010609060101010101" pitchFamily="49" charset="-122"/>
              </a:rPr>
              <a:t>1</a:t>
            </a:r>
            <a:r>
              <a:rPr lang="en-US" altLang="zh-CN" b="1" dirty="0" smtClean="0">
                <a:solidFill>
                  <a:schemeClr val="bg2">
                    <a:lumMod val="10000"/>
                  </a:schemeClr>
                </a:solidFill>
                <a:latin typeface="楷体" panose="02010609060101010101" pitchFamily="49" charset="-122"/>
                <a:ea typeface="楷体" panose="02010609060101010101" pitchFamily="49" charset="-122"/>
              </a:rPr>
              <a:t>0</a:t>
            </a:r>
            <a:endParaRPr lang="zh-CN" altLang="en-US" b="1" dirty="0">
              <a:solidFill>
                <a:schemeClr val="bg2">
                  <a:lumMod val="10000"/>
                </a:schemeClr>
              </a:solidFill>
              <a:latin typeface="楷体" panose="02010609060101010101" pitchFamily="49" charset="-122"/>
              <a:ea typeface="楷体" panose="02010609060101010101" pitchFamily="49" charset="-122"/>
            </a:endParaRPr>
          </a:p>
        </p:txBody>
      </p:sp>
      <p:sp>
        <p:nvSpPr>
          <p:cNvPr id="29" name="TextBox 28"/>
          <p:cNvSpPr txBox="1"/>
          <p:nvPr/>
        </p:nvSpPr>
        <p:spPr>
          <a:xfrm>
            <a:off x="7525857" y="3905855"/>
            <a:ext cx="594861" cy="369332"/>
          </a:xfrm>
          <a:prstGeom prst="rect">
            <a:avLst/>
          </a:prstGeom>
          <a:noFill/>
        </p:spPr>
        <p:txBody>
          <a:bodyPr wrap="square" rtlCol="0">
            <a:spAutoFit/>
          </a:bodyPr>
          <a:lstStyle/>
          <a:p>
            <a:r>
              <a:rPr lang="en-US" altLang="zh-CN" b="1" dirty="0" smtClean="0">
                <a:solidFill>
                  <a:srgbClr val="FF0000"/>
                </a:solidFill>
                <a:latin typeface="楷体" panose="02010609060101010101" pitchFamily="49" charset="-122"/>
                <a:ea typeface="楷体" panose="02010609060101010101" pitchFamily="49" charset="-122"/>
              </a:rPr>
              <a:t>1</a:t>
            </a:r>
            <a:r>
              <a:rPr lang="en-US" altLang="zh-CN" b="1" dirty="0" smtClean="0">
                <a:solidFill>
                  <a:schemeClr val="bg2">
                    <a:lumMod val="10000"/>
                  </a:schemeClr>
                </a:solidFill>
                <a:latin typeface="楷体" panose="02010609060101010101" pitchFamily="49" charset="-122"/>
                <a:ea typeface="楷体" panose="02010609060101010101" pitchFamily="49" charset="-122"/>
              </a:rPr>
              <a:t>10</a:t>
            </a:r>
            <a:endParaRPr lang="zh-CN" altLang="en-US" b="1" dirty="0">
              <a:solidFill>
                <a:schemeClr val="bg2">
                  <a:lumMod val="10000"/>
                </a:schemeClr>
              </a:solidFill>
              <a:latin typeface="楷体" panose="02010609060101010101" pitchFamily="49" charset="-122"/>
              <a:ea typeface="楷体" panose="02010609060101010101" pitchFamily="49" charset="-122"/>
            </a:endParaRPr>
          </a:p>
        </p:txBody>
      </p:sp>
      <p:sp>
        <p:nvSpPr>
          <p:cNvPr id="30" name="TextBox 29"/>
          <p:cNvSpPr txBox="1"/>
          <p:nvPr/>
        </p:nvSpPr>
        <p:spPr>
          <a:xfrm>
            <a:off x="917578" y="5960469"/>
            <a:ext cx="857748" cy="369332"/>
          </a:xfrm>
          <a:prstGeom prst="rect">
            <a:avLst/>
          </a:prstGeom>
          <a:noFill/>
        </p:spPr>
        <p:txBody>
          <a:bodyPr wrap="square" rtlCol="0">
            <a:spAutoFit/>
          </a:bodyPr>
          <a:lstStyle/>
          <a:p>
            <a:r>
              <a:rPr lang="en-US" altLang="zh-CN" b="1" dirty="0" smtClean="0">
                <a:solidFill>
                  <a:srgbClr val="FF0000"/>
                </a:solidFill>
                <a:latin typeface="楷体" panose="02010609060101010101" pitchFamily="49" charset="-122"/>
                <a:ea typeface="楷体" panose="02010609060101010101" pitchFamily="49" charset="-122"/>
              </a:rPr>
              <a:t>1</a:t>
            </a:r>
            <a:r>
              <a:rPr lang="en-US" altLang="zh-CN" b="1" dirty="0" smtClean="0">
                <a:solidFill>
                  <a:schemeClr val="bg2">
                    <a:lumMod val="10000"/>
                  </a:schemeClr>
                </a:solidFill>
                <a:latin typeface="楷体" panose="02010609060101010101" pitchFamily="49" charset="-122"/>
                <a:ea typeface="楷体" panose="02010609060101010101" pitchFamily="49" charset="-122"/>
              </a:rPr>
              <a:t>110</a:t>
            </a:r>
            <a:endParaRPr lang="zh-CN" altLang="en-US" b="1" dirty="0">
              <a:solidFill>
                <a:schemeClr val="bg2">
                  <a:lumMod val="10000"/>
                </a:schemeClr>
              </a:solidFill>
              <a:latin typeface="楷体" panose="02010609060101010101" pitchFamily="49" charset="-122"/>
              <a:ea typeface="楷体" panose="02010609060101010101" pitchFamily="49" charset="-122"/>
            </a:endParaRPr>
          </a:p>
        </p:txBody>
      </p:sp>
      <p:sp>
        <p:nvSpPr>
          <p:cNvPr id="31" name="TextBox 30"/>
          <p:cNvSpPr txBox="1"/>
          <p:nvPr/>
        </p:nvSpPr>
        <p:spPr>
          <a:xfrm>
            <a:off x="2743730" y="5960469"/>
            <a:ext cx="1298809" cy="369332"/>
          </a:xfrm>
          <a:prstGeom prst="rect">
            <a:avLst/>
          </a:prstGeom>
          <a:noFill/>
        </p:spPr>
        <p:txBody>
          <a:bodyPr wrap="square" rtlCol="0">
            <a:spAutoFit/>
          </a:bodyPr>
          <a:lstStyle/>
          <a:p>
            <a:r>
              <a:rPr lang="en-US" altLang="zh-CN" b="1" dirty="0" smtClean="0">
                <a:solidFill>
                  <a:srgbClr val="FF0000"/>
                </a:solidFill>
                <a:latin typeface="楷体" panose="02010609060101010101" pitchFamily="49" charset="-122"/>
                <a:ea typeface="楷体" panose="02010609060101010101" pitchFamily="49" charset="-122"/>
              </a:rPr>
              <a:t>0</a:t>
            </a:r>
            <a:r>
              <a:rPr lang="en-US" altLang="zh-CN" b="1" dirty="0" smtClean="0">
                <a:solidFill>
                  <a:schemeClr val="bg2">
                    <a:lumMod val="10000"/>
                  </a:schemeClr>
                </a:solidFill>
                <a:latin typeface="楷体" panose="02010609060101010101" pitchFamily="49" charset="-122"/>
                <a:ea typeface="楷体" panose="02010609060101010101" pitchFamily="49" charset="-122"/>
              </a:rPr>
              <a:t>1110</a:t>
            </a:r>
            <a:endParaRPr lang="zh-CN" altLang="en-US" b="1" dirty="0">
              <a:solidFill>
                <a:schemeClr val="bg2">
                  <a:lumMod val="10000"/>
                </a:schemeClr>
              </a:solidFill>
              <a:latin typeface="楷体" panose="02010609060101010101" pitchFamily="49" charset="-122"/>
              <a:ea typeface="楷体" panose="02010609060101010101" pitchFamily="49" charset="-122"/>
            </a:endParaRPr>
          </a:p>
        </p:txBody>
      </p:sp>
      <p:sp>
        <p:nvSpPr>
          <p:cNvPr id="32" name="TextBox 31"/>
          <p:cNvSpPr txBox="1"/>
          <p:nvPr/>
        </p:nvSpPr>
        <p:spPr>
          <a:xfrm>
            <a:off x="4860038" y="5977338"/>
            <a:ext cx="1298809" cy="369332"/>
          </a:xfrm>
          <a:prstGeom prst="rect">
            <a:avLst/>
          </a:prstGeom>
          <a:noFill/>
        </p:spPr>
        <p:txBody>
          <a:bodyPr wrap="square" rtlCol="0">
            <a:spAutoFit/>
          </a:bodyPr>
          <a:lstStyle/>
          <a:p>
            <a:r>
              <a:rPr lang="en-US" altLang="zh-CN" b="1" dirty="0" smtClean="0">
                <a:solidFill>
                  <a:srgbClr val="FF0000"/>
                </a:solidFill>
                <a:latin typeface="楷体" panose="02010609060101010101" pitchFamily="49" charset="-122"/>
                <a:ea typeface="楷体" panose="02010609060101010101" pitchFamily="49" charset="-122"/>
              </a:rPr>
              <a:t>0</a:t>
            </a:r>
            <a:r>
              <a:rPr lang="en-US" altLang="zh-CN" b="1" dirty="0" smtClean="0">
                <a:solidFill>
                  <a:schemeClr val="bg2">
                    <a:lumMod val="10000"/>
                  </a:schemeClr>
                </a:solidFill>
                <a:latin typeface="楷体" panose="02010609060101010101" pitchFamily="49" charset="-122"/>
                <a:ea typeface="楷体" panose="02010609060101010101" pitchFamily="49" charset="-122"/>
              </a:rPr>
              <a:t>01110</a:t>
            </a:r>
            <a:endParaRPr lang="zh-CN" altLang="en-US" b="1" dirty="0">
              <a:solidFill>
                <a:schemeClr val="bg2">
                  <a:lumMod val="10000"/>
                </a:schemeClr>
              </a:solidFill>
              <a:latin typeface="楷体" panose="02010609060101010101" pitchFamily="49" charset="-122"/>
              <a:ea typeface="楷体" panose="02010609060101010101" pitchFamily="49" charset="-122"/>
            </a:endParaRPr>
          </a:p>
        </p:txBody>
      </p:sp>
      <p:sp>
        <p:nvSpPr>
          <p:cNvPr id="33" name="TextBox 32"/>
          <p:cNvSpPr txBox="1"/>
          <p:nvPr/>
        </p:nvSpPr>
        <p:spPr>
          <a:xfrm>
            <a:off x="7095686" y="6021288"/>
            <a:ext cx="1298809" cy="369332"/>
          </a:xfrm>
          <a:prstGeom prst="rect">
            <a:avLst/>
          </a:prstGeom>
          <a:noFill/>
        </p:spPr>
        <p:txBody>
          <a:bodyPr wrap="square" rtlCol="0">
            <a:spAutoFit/>
          </a:bodyPr>
          <a:lstStyle/>
          <a:p>
            <a:r>
              <a:rPr lang="en-US" altLang="zh-CN" b="1" dirty="0" smtClean="0">
                <a:solidFill>
                  <a:srgbClr val="FF0000"/>
                </a:solidFill>
                <a:latin typeface="楷体" panose="02010609060101010101" pitchFamily="49" charset="-122"/>
                <a:ea typeface="楷体" panose="02010609060101010101" pitchFamily="49" charset="-122"/>
              </a:rPr>
              <a:t>1</a:t>
            </a:r>
            <a:r>
              <a:rPr lang="en-US" altLang="zh-CN" b="1" dirty="0" smtClean="0">
                <a:solidFill>
                  <a:schemeClr val="bg2">
                    <a:lumMod val="10000"/>
                  </a:schemeClr>
                </a:solidFill>
                <a:latin typeface="楷体" panose="02010609060101010101" pitchFamily="49" charset="-122"/>
                <a:ea typeface="楷体" panose="02010609060101010101" pitchFamily="49" charset="-122"/>
              </a:rPr>
              <a:t>001110</a:t>
            </a:r>
            <a:endParaRPr lang="zh-CN" altLang="en-US" b="1" dirty="0">
              <a:solidFill>
                <a:schemeClr val="bg2">
                  <a:lumMod val="10000"/>
                </a:schemeClr>
              </a:solidFill>
              <a:latin typeface="楷体" panose="02010609060101010101" pitchFamily="49" charset="-122"/>
              <a:ea typeface="楷体" panose="02010609060101010101" pitchFamily="49" charset="-122"/>
            </a:endParaRPr>
          </a:p>
        </p:txBody>
      </p:sp>
      <p:sp>
        <p:nvSpPr>
          <p:cNvPr id="35" name="TextBox 34"/>
          <p:cNvSpPr txBox="1"/>
          <p:nvPr/>
        </p:nvSpPr>
        <p:spPr>
          <a:xfrm>
            <a:off x="733368" y="978055"/>
            <a:ext cx="3436333" cy="461665"/>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zh-CN" altLang="en-US" sz="2400" dirty="0" smtClean="0">
                <a:solidFill>
                  <a:schemeClr val="bg2">
                    <a:lumMod val="10000"/>
                  </a:schemeClr>
                </a:solidFill>
                <a:latin typeface="楷体" panose="02010609060101010101" pitchFamily="49" charset="-122"/>
                <a:ea typeface="楷体" panose="02010609060101010101" pitchFamily="49" charset="-122"/>
              </a:rPr>
              <a:t>特征点对应关系求取</a:t>
            </a:r>
            <a:endParaRPr lang="zh-CN" altLang="en-US" sz="2400" dirty="0">
              <a:solidFill>
                <a:schemeClr val="bg2">
                  <a:lumMod val="10000"/>
                </a:schemeClr>
              </a:solidFill>
              <a:latin typeface="楷体" panose="02010609060101010101" pitchFamily="49" charset="-122"/>
              <a:ea typeface="楷体" panose="02010609060101010101" pitchFamily="49" charset="-122"/>
            </a:endParaRPr>
          </a:p>
        </p:txBody>
      </p:sp>
      <p:pic>
        <p:nvPicPr>
          <p:cNvPr id="34"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343364723"/>
      </p:ext>
    </p:extLst>
  </p:cSld>
  <p:clrMapOvr>
    <a:masterClrMapping/>
  </p:clrMapOvr>
  <mc:AlternateContent xmlns:mc="http://schemas.openxmlformats.org/markup-compatibility/2006" xmlns:p14="http://schemas.microsoft.com/office/powerpoint/2010/main">
    <mc:Choice Requires="p14">
      <p:transition spd="med" p14:dur="700" advTm="26188">
        <p:fade/>
      </p:transition>
    </mc:Choice>
    <mc:Fallback xmlns="">
      <p:transition spd="med" advTm="2618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black">
          <a:xfrm>
            <a:off x="251526" y="70311"/>
            <a:ext cx="7888833" cy="84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b="1" kern="0" dirty="0" smtClean="0">
                <a:latin typeface="楷体" panose="02010609060101010101" pitchFamily="49" charset="-122"/>
                <a:ea typeface="楷体" panose="02010609060101010101" pitchFamily="49" charset="-122"/>
              </a:rPr>
              <a:t>第</a:t>
            </a:r>
            <a:r>
              <a:rPr lang="en-US" altLang="zh-CN" b="1" kern="0" dirty="0" smtClean="0">
                <a:latin typeface="Times New Roman" panose="02020603050405020304" pitchFamily="18" charset="0"/>
                <a:ea typeface="楷体" panose="02010609060101010101" pitchFamily="49" charset="-122"/>
                <a:cs typeface="Times New Roman" panose="02020603050405020304" pitchFamily="18" charset="0"/>
              </a:rPr>
              <a:t>2</a:t>
            </a:r>
            <a:r>
              <a:rPr lang="zh-CN" altLang="en-US" b="1" kern="0" dirty="0" smtClean="0">
                <a:latin typeface="楷体" panose="02010609060101010101" pitchFamily="49" charset="-122"/>
                <a:ea typeface="楷体" panose="02010609060101010101" pitchFamily="49" charset="-122"/>
              </a:rPr>
              <a:t>章 基于特征点编码的平面几何校正</a:t>
            </a:r>
            <a:endParaRPr lang="en-US" altLang="zh-CN" b="1" kern="0" dirty="0">
              <a:latin typeface="楷体" panose="02010609060101010101" pitchFamily="49" charset="-122"/>
              <a:ea typeface="楷体" panose="02010609060101010101" pitchFamily="49" charset="-122"/>
            </a:endParaRPr>
          </a:p>
        </p:txBody>
      </p:sp>
      <p:grpSp>
        <p:nvGrpSpPr>
          <p:cNvPr id="19" name="组合 18"/>
          <p:cNvGrpSpPr/>
          <p:nvPr/>
        </p:nvGrpSpPr>
        <p:grpSpPr>
          <a:xfrm>
            <a:off x="426676" y="2598002"/>
            <a:ext cx="3612819" cy="648072"/>
            <a:chOff x="517959" y="915625"/>
            <a:chExt cx="3612819" cy="648072"/>
          </a:xfrm>
        </p:grpSpPr>
        <p:sp>
          <p:nvSpPr>
            <p:cNvPr id="6" name="矩形 5"/>
            <p:cNvSpPr/>
            <p:nvPr/>
          </p:nvSpPr>
          <p:spPr>
            <a:xfrm>
              <a:off x="517959" y="915625"/>
              <a:ext cx="3612819" cy="64807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 name="TextBox 4"/>
            <p:cNvSpPr txBox="1"/>
            <p:nvPr/>
          </p:nvSpPr>
          <p:spPr>
            <a:xfrm>
              <a:off x="827584" y="1008828"/>
              <a:ext cx="2679794" cy="461665"/>
            </a:xfrm>
            <a:prstGeom prst="rect">
              <a:avLst/>
            </a:prstGeom>
            <a:noFill/>
          </p:spPr>
          <p:txBody>
            <a:bodyPr wrap="square" rtlCol="0">
              <a:spAutoFit/>
            </a:bodyPr>
            <a:lstStyle/>
            <a:p>
              <a:r>
                <a:rPr lang="zh-CN" altLang="en-US" sz="2400" b="1" dirty="0" smtClean="0">
                  <a:solidFill>
                    <a:schemeClr val="bg2">
                      <a:lumMod val="10000"/>
                    </a:schemeClr>
                  </a:solidFill>
                  <a:latin typeface="楷体" panose="02010609060101010101" pitchFamily="49" charset="-122"/>
                  <a:ea typeface="楷体" panose="02010609060101010101" pitchFamily="49" charset="-122"/>
                </a:rPr>
                <a:t>投影有效区域求取</a:t>
              </a:r>
              <a:endParaRPr lang="zh-CN" altLang="en-US" sz="2400" b="1" dirty="0">
                <a:solidFill>
                  <a:schemeClr val="bg2">
                    <a:lumMod val="10000"/>
                  </a:schemeClr>
                </a:solidFill>
                <a:latin typeface="楷体" panose="02010609060101010101" pitchFamily="49" charset="-122"/>
                <a:ea typeface="楷体" panose="02010609060101010101" pitchFamily="49" charset="-122"/>
              </a:endParaRPr>
            </a:p>
          </p:txBody>
        </p:sp>
      </p:grpSp>
      <p:grpSp>
        <p:nvGrpSpPr>
          <p:cNvPr id="7" name="组合 6"/>
          <p:cNvGrpSpPr>
            <a:grpSpLocks/>
          </p:cNvGrpSpPr>
          <p:nvPr/>
        </p:nvGrpSpPr>
        <p:grpSpPr bwMode="auto">
          <a:xfrm>
            <a:off x="624262" y="3515002"/>
            <a:ext cx="3649979" cy="1234440"/>
            <a:chOff x="2936" y="1874"/>
            <a:chExt cx="6183" cy="2287"/>
          </a:xfrm>
        </p:grpSpPr>
        <p:sp>
          <p:nvSpPr>
            <p:cNvPr id="8" name="Rectangle 116"/>
            <p:cNvSpPr>
              <a:spLocks noChangeArrowheads="1"/>
            </p:cNvSpPr>
            <p:nvPr/>
          </p:nvSpPr>
          <p:spPr bwMode="auto">
            <a:xfrm rot="-682798">
              <a:off x="2936" y="2001"/>
              <a:ext cx="3628" cy="2160"/>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bg2">
                      <a:lumMod val="100000"/>
                      <a:lumOff val="0"/>
                    </a:schemeClr>
                  </a:solidFill>
                </a14:hiddenFill>
              </a:ext>
            </a:extLst>
          </p:spPr>
          <p:txBody>
            <a:bodyPr rot="0" vert="horz" wrap="square" lIns="91440" tIns="45720" rIns="91440" bIns="45720" anchor="t" anchorCtr="0" upright="1">
              <a:noAutofit/>
            </a:bodyPr>
            <a:lstStyle/>
            <a:p>
              <a:endParaRPr lang="zh-CN" altLang="en-US"/>
            </a:p>
          </p:txBody>
        </p:sp>
        <p:sp>
          <p:nvSpPr>
            <p:cNvPr id="9" name="Rectangle 117"/>
            <p:cNvSpPr>
              <a:spLocks noChangeArrowheads="1"/>
            </p:cNvSpPr>
            <p:nvPr/>
          </p:nvSpPr>
          <p:spPr bwMode="auto">
            <a:xfrm rot="874801">
              <a:off x="5491" y="1874"/>
              <a:ext cx="3628" cy="2160"/>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bg2">
                      <a:lumMod val="100000"/>
                      <a:lumOff val="0"/>
                    </a:schemeClr>
                  </a:solidFill>
                </a14:hiddenFill>
              </a:ext>
            </a:extLst>
          </p:spPr>
          <p:txBody>
            <a:bodyPr rot="0" vert="horz" wrap="square" lIns="91440" tIns="45720" rIns="91440" bIns="45720" anchor="t" anchorCtr="0" upright="1">
              <a:noAutofit/>
            </a:bodyPr>
            <a:lstStyle/>
            <a:p>
              <a:endParaRPr lang="zh-CN" altLang="en-US"/>
            </a:p>
          </p:txBody>
        </p:sp>
        <p:sp>
          <p:nvSpPr>
            <p:cNvPr id="10" name="Rectangle 118"/>
            <p:cNvSpPr>
              <a:spLocks noChangeArrowheads="1"/>
            </p:cNvSpPr>
            <p:nvPr/>
          </p:nvSpPr>
          <p:spPr bwMode="auto">
            <a:xfrm>
              <a:off x="4532" y="2048"/>
              <a:ext cx="3444" cy="1770"/>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bg2">
                      <a:lumMod val="100000"/>
                      <a:lumOff val="0"/>
                    </a:schemeClr>
                  </a:solidFill>
                </a14:hiddenFill>
              </a:ext>
            </a:extLst>
          </p:spPr>
          <p:txBody>
            <a:bodyPr rot="0" vert="horz" wrap="square" lIns="91440" tIns="45720" rIns="91440" bIns="45720" anchor="t" anchorCtr="0" upright="1">
              <a:noAutofit/>
            </a:bodyPr>
            <a:lstStyle/>
            <a:p>
              <a:endParaRPr lang="zh-CN" altLang="en-US"/>
            </a:p>
          </p:txBody>
        </p:sp>
      </p:grpSp>
      <p:grpSp>
        <p:nvGrpSpPr>
          <p:cNvPr id="11" name="组合 10"/>
          <p:cNvGrpSpPr>
            <a:grpSpLocks/>
          </p:cNvGrpSpPr>
          <p:nvPr/>
        </p:nvGrpSpPr>
        <p:grpSpPr bwMode="auto">
          <a:xfrm>
            <a:off x="4895979" y="3434825"/>
            <a:ext cx="3649980" cy="1330960"/>
            <a:chOff x="2469" y="5510"/>
            <a:chExt cx="6266" cy="2160"/>
          </a:xfrm>
        </p:grpSpPr>
        <p:sp>
          <p:nvSpPr>
            <p:cNvPr id="12" name="Rectangle 120"/>
            <p:cNvSpPr>
              <a:spLocks noChangeArrowheads="1"/>
            </p:cNvSpPr>
            <p:nvPr/>
          </p:nvSpPr>
          <p:spPr bwMode="auto">
            <a:xfrm>
              <a:off x="2469" y="5510"/>
              <a:ext cx="3628" cy="2160"/>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bg2">
                      <a:lumMod val="100000"/>
                      <a:lumOff val="0"/>
                    </a:schemeClr>
                  </a:solidFill>
                </a14:hiddenFill>
              </a:ext>
            </a:extLst>
          </p:spPr>
          <p:txBody>
            <a:bodyPr rot="0" vert="horz" wrap="square" lIns="91440" tIns="45720" rIns="91440" bIns="45720" anchor="t" anchorCtr="0" upright="1">
              <a:noAutofit/>
            </a:bodyPr>
            <a:lstStyle/>
            <a:p>
              <a:endParaRPr lang="zh-CN" altLang="en-US"/>
            </a:p>
          </p:txBody>
        </p:sp>
        <p:sp>
          <p:nvSpPr>
            <p:cNvPr id="13" name="Rectangle 121"/>
            <p:cNvSpPr>
              <a:spLocks noChangeArrowheads="1"/>
            </p:cNvSpPr>
            <p:nvPr/>
          </p:nvSpPr>
          <p:spPr bwMode="auto">
            <a:xfrm rot="238791">
              <a:off x="5107" y="5510"/>
              <a:ext cx="3628" cy="2160"/>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bg2">
                      <a:lumMod val="100000"/>
                      <a:lumOff val="0"/>
                    </a:schemeClr>
                  </a:solidFill>
                </a14:hiddenFill>
              </a:ext>
            </a:extLst>
          </p:spPr>
          <p:txBody>
            <a:bodyPr rot="0" vert="horz" wrap="square" lIns="91440" tIns="45720" rIns="91440" bIns="45720" anchor="t" anchorCtr="0" upright="1">
              <a:noAutofit/>
            </a:bodyPr>
            <a:lstStyle/>
            <a:p>
              <a:endParaRPr lang="zh-CN" altLang="en-US"/>
            </a:p>
          </p:txBody>
        </p:sp>
        <p:sp>
          <p:nvSpPr>
            <p:cNvPr id="14" name="Rectangle 122"/>
            <p:cNvSpPr>
              <a:spLocks noChangeArrowheads="1"/>
            </p:cNvSpPr>
            <p:nvPr/>
          </p:nvSpPr>
          <p:spPr bwMode="auto">
            <a:xfrm>
              <a:off x="3540" y="5584"/>
              <a:ext cx="4199" cy="2036"/>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bg2">
                      <a:lumMod val="100000"/>
                      <a:lumOff val="0"/>
                    </a:schemeClr>
                  </a:solidFill>
                </a14:hiddenFill>
              </a:ext>
            </a:extLst>
          </p:spPr>
          <p:txBody>
            <a:bodyPr rot="0" vert="horz" wrap="square" lIns="91440" tIns="45720" rIns="91440" bIns="45720" anchor="t" anchorCtr="0" upright="1">
              <a:noAutofit/>
            </a:bodyPr>
            <a:lstStyle/>
            <a:p>
              <a:endParaRPr lang="zh-CN" altLang="en-US"/>
            </a:p>
          </p:txBody>
        </p:sp>
      </p:grpSp>
      <p:sp>
        <p:nvSpPr>
          <p:cNvPr id="15" name="TextBox 14"/>
          <p:cNvSpPr txBox="1"/>
          <p:nvPr/>
        </p:nvSpPr>
        <p:spPr>
          <a:xfrm>
            <a:off x="2233086" y="5013177"/>
            <a:ext cx="663615" cy="369332"/>
          </a:xfrm>
          <a:prstGeom prst="rect">
            <a:avLst/>
          </a:prstGeom>
          <a:noFill/>
        </p:spPr>
        <p:txBody>
          <a:bodyPr wrap="square" rtlCol="0">
            <a:spAutoFit/>
          </a:bodyPr>
          <a:lstStyle/>
          <a:p>
            <a:r>
              <a:rPr lang="en-US" altLang="zh-CN" dirty="0" smtClean="0">
                <a:solidFill>
                  <a:schemeClr val="bg2">
                    <a:lumMod val="10000"/>
                  </a:schemeClr>
                </a:solidFill>
              </a:rPr>
              <a:t>a)</a:t>
            </a:r>
            <a:endParaRPr lang="zh-CN" altLang="en-US" dirty="0">
              <a:solidFill>
                <a:schemeClr val="bg2">
                  <a:lumMod val="10000"/>
                </a:schemeClr>
              </a:solidFill>
            </a:endParaRPr>
          </a:p>
        </p:txBody>
      </p:sp>
      <p:sp>
        <p:nvSpPr>
          <p:cNvPr id="16" name="TextBox 15"/>
          <p:cNvSpPr txBox="1"/>
          <p:nvPr/>
        </p:nvSpPr>
        <p:spPr>
          <a:xfrm>
            <a:off x="6431320" y="5047627"/>
            <a:ext cx="663615" cy="369332"/>
          </a:xfrm>
          <a:prstGeom prst="rect">
            <a:avLst/>
          </a:prstGeom>
          <a:noFill/>
        </p:spPr>
        <p:txBody>
          <a:bodyPr wrap="square" rtlCol="0">
            <a:spAutoFit/>
          </a:bodyPr>
          <a:lstStyle/>
          <a:p>
            <a:r>
              <a:rPr lang="en-US" altLang="zh-CN" dirty="0">
                <a:solidFill>
                  <a:schemeClr val="bg2">
                    <a:lumMod val="10000"/>
                  </a:schemeClr>
                </a:solidFill>
              </a:rPr>
              <a:t>b</a:t>
            </a:r>
            <a:r>
              <a:rPr lang="en-US" altLang="zh-CN" dirty="0" smtClean="0">
                <a:solidFill>
                  <a:schemeClr val="bg2">
                    <a:lumMod val="10000"/>
                  </a:schemeClr>
                </a:solidFill>
              </a:rPr>
              <a:t>)</a:t>
            </a:r>
            <a:endParaRPr lang="zh-CN" altLang="en-US" dirty="0">
              <a:solidFill>
                <a:schemeClr val="bg2">
                  <a:lumMod val="10000"/>
                </a:schemeClr>
              </a:solidFill>
            </a:endParaRPr>
          </a:p>
        </p:txBody>
      </p:sp>
      <p:sp>
        <p:nvSpPr>
          <p:cNvPr id="17" name="TextBox 16"/>
          <p:cNvSpPr txBox="1"/>
          <p:nvPr/>
        </p:nvSpPr>
        <p:spPr>
          <a:xfrm>
            <a:off x="2167481" y="5661251"/>
            <a:ext cx="4595642" cy="461665"/>
          </a:xfrm>
          <a:prstGeom prst="rect">
            <a:avLst/>
          </a:prstGeom>
          <a:noFill/>
        </p:spPr>
        <p:txBody>
          <a:bodyPr wrap="square" rtlCol="0">
            <a:spAutoFit/>
          </a:bodyPr>
          <a:lstStyle/>
          <a:p>
            <a:r>
              <a:rPr lang="zh-CN" altLang="en-US" sz="2400" dirty="0" smtClean="0">
                <a:solidFill>
                  <a:schemeClr val="bg2">
                    <a:lumMod val="10000"/>
                  </a:schemeClr>
                </a:solidFill>
                <a:latin typeface="楷体" panose="02010609060101010101" pitchFamily="49" charset="-122"/>
                <a:ea typeface="楷体" panose="02010609060101010101" pitchFamily="49" charset="-122"/>
              </a:rPr>
              <a:t>手动摆放下投影仪尽可能的对齐。</a:t>
            </a:r>
            <a:endParaRPr lang="zh-CN" altLang="en-US" sz="2400" dirty="0">
              <a:solidFill>
                <a:schemeClr val="bg2">
                  <a:lumMod val="10000"/>
                </a:schemeClr>
              </a:solidFill>
              <a:latin typeface="楷体" panose="02010609060101010101" pitchFamily="49" charset="-122"/>
              <a:ea typeface="楷体" panose="02010609060101010101" pitchFamily="49" charset="-122"/>
            </a:endParaRPr>
          </a:p>
        </p:txBody>
      </p:sp>
      <p:pic>
        <p:nvPicPr>
          <p:cNvPr id="2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4889" y="1309413"/>
            <a:ext cx="8051974" cy="830997"/>
          </a:xfrm>
          <a:prstGeom prst="rect">
            <a:avLst/>
          </a:prstGeom>
          <a:noFill/>
        </p:spPr>
        <p:txBody>
          <a:bodyPr wrap="square" rtlCol="0">
            <a:spAutoFit/>
          </a:bodyPr>
          <a:lstStyle/>
          <a:p>
            <a:r>
              <a:rPr lang="zh-CN" altLang="en-US" sz="24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所有特征点在相机坐标系和投影仪坐标系的对应关系构成</a:t>
            </a:r>
            <a:r>
              <a:rPr lang="en-US" altLang="zh-CN" sz="24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F</a:t>
            </a:r>
            <a:r>
              <a:rPr lang="zh-CN" altLang="en-US" sz="24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a:t>
            </a:r>
            <a:r>
              <a:rPr lang="en-US" altLang="zh-CN" sz="24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G=F</a:t>
            </a:r>
            <a:r>
              <a:rPr lang="zh-CN" altLang="en-US" sz="24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a:t>
            </a:r>
            <a:endParaRPr lang="zh-CN" altLang="en-US" sz="24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061052485"/>
      </p:ext>
    </p:extLst>
  </p:cSld>
  <p:clrMapOvr>
    <a:masterClrMapping/>
  </p:clrMapOvr>
  <mc:AlternateContent xmlns:mc="http://schemas.openxmlformats.org/markup-compatibility/2006" xmlns:p14="http://schemas.microsoft.com/office/powerpoint/2010/main">
    <mc:Choice Requires="p14">
      <p:transition spd="med" p14:dur="700" advTm="36499">
        <p:fade/>
      </p:transition>
    </mc:Choice>
    <mc:Fallback xmlns="">
      <p:transition spd="med" advTm="36499">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black">
          <a:xfrm>
            <a:off x="251526" y="70311"/>
            <a:ext cx="7888833" cy="84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第</a:t>
            </a:r>
            <a:r>
              <a:rPr lang="en-US" altLang="zh-CN" b="1" kern="0" dirty="0" smtClean="0">
                <a:latin typeface="Times New Roman" panose="02020603050405020304" pitchFamily="18" charset="0"/>
                <a:ea typeface="楷体" panose="02010609060101010101" pitchFamily="49" charset="-122"/>
                <a:cs typeface="Times New Roman" panose="02020603050405020304" pitchFamily="18" charset="0"/>
              </a:rPr>
              <a:t>2</a:t>
            </a:r>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章 基于特征点编码的平面几何校正</a:t>
            </a:r>
            <a:endParaRPr lang="en-US" altLang="zh-CN" b="1" kern="0" dirty="0">
              <a:latin typeface="Times New Roman" panose="02020603050405020304" pitchFamily="18" charset="0"/>
              <a:ea typeface="楷体" panose="02010609060101010101" pitchFamily="49" charset="-122"/>
              <a:cs typeface="Times New Roman" panose="02020603050405020304" pitchFamily="18" charset="0"/>
            </a:endParaRPr>
          </a:p>
        </p:txBody>
      </p:sp>
      <p:grpSp>
        <p:nvGrpSpPr>
          <p:cNvPr id="5" name="组合 4"/>
          <p:cNvGrpSpPr/>
          <p:nvPr/>
        </p:nvGrpSpPr>
        <p:grpSpPr>
          <a:xfrm>
            <a:off x="517965" y="915625"/>
            <a:ext cx="3612819" cy="648072"/>
            <a:chOff x="517959" y="915625"/>
            <a:chExt cx="3612819" cy="648072"/>
          </a:xfrm>
        </p:grpSpPr>
        <p:sp>
          <p:nvSpPr>
            <p:cNvPr id="6" name="矩形 5"/>
            <p:cNvSpPr/>
            <p:nvPr/>
          </p:nvSpPr>
          <p:spPr>
            <a:xfrm>
              <a:off x="517959" y="915625"/>
              <a:ext cx="3612819" cy="64807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7" name="TextBox 6"/>
            <p:cNvSpPr txBox="1"/>
            <p:nvPr/>
          </p:nvSpPr>
          <p:spPr>
            <a:xfrm>
              <a:off x="827584" y="1008828"/>
              <a:ext cx="3168352" cy="461665"/>
            </a:xfrm>
            <a:prstGeom prst="rect">
              <a:avLst/>
            </a:prstGeom>
            <a:noFill/>
          </p:spPr>
          <p:txBody>
            <a:bodyPr wrap="square" rtlCol="0">
              <a:spAutoFit/>
            </a:bodyPr>
            <a:lstStyle/>
            <a:p>
              <a:r>
                <a:rPr lang="zh-CN" altLang="en-US" sz="24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投影图像处理与输出</a:t>
              </a:r>
              <a:endParaRPr lang="zh-CN" alt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8" name="TextBox 7"/>
          <p:cNvSpPr txBox="1"/>
          <p:nvPr/>
        </p:nvSpPr>
        <p:spPr>
          <a:xfrm>
            <a:off x="676704" y="1743475"/>
            <a:ext cx="7928330" cy="769441"/>
          </a:xfrm>
          <a:prstGeom prst="rect">
            <a:avLst/>
          </a:prstGeom>
          <a:noFill/>
        </p:spPr>
        <p:txBody>
          <a:bodyPr wrap="square" rtlCol="0">
            <a:spAutoFit/>
          </a:bodyPr>
          <a:lstStyle/>
          <a:p>
            <a:pPr algn="just"/>
            <a:r>
              <a:rPr lang="zh-CN" altLang="en-US" sz="24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实施方法：</a:t>
            </a:r>
            <a:r>
              <a:rPr lang="zh-CN" altLang="en-US"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以各坐标系中特征点位置坐标值为基本数据，以相邻特征点组成的三角形为基本校正单元。运用</a:t>
            </a:r>
            <a:r>
              <a:rPr lang="en-US" altLang="zh-CN"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OpenGL</a:t>
            </a:r>
            <a:r>
              <a:rPr lang="zh-CN" altLang="en-US"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纹理贴图方法实现。</a:t>
            </a:r>
            <a:endParaRPr lang="zh-CN" altLang="en-US" sz="20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9" name="TextBox 8"/>
          <p:cNvSpPr txBox="1"/>
          <p:nvPr/>
        </p:nvSpPr>
        <p:spPr>
          <a:xfrm>
            <a:off x="676704" y="2852938"/>
            <a:ext cx="7928330" cy="769441"/>
          </a:xfrm>
          <a:prstGeom prst="rect">
            <a:avLst/>
          </a:prstGeom>
          <a:noFill/>
        </p:spPr>
        <p:txBody>
          <a:bodyPr wrap="square" rtlCol="0">
            <a:spAutoFit/>
          </a:bodyPr>
          <a:lstStyle/>
          <a:p>
            <a:pPr algn="just"/>
            <a:r>
              <a:rPr lang="en-US" altLang="zh-CN" sz="24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OpenGL</a:t>
            </a:r>
            <a:r>
              <a:rPr lang="zh-CN" altLang="en-US" sz="20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是一个功能强大的专业图形程序接口和底层</a:t>
            </a:r>
            <a:r>
              <a:rPr lang="zh-CN" altLang="en-US"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图形库，跨平台、跨语言、用于二维三维图像绘制。</a:t>
            </a:r>
            <a:endParaRPr lang="zh-CN" altLang="en-US" sz="20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1" name="TextBox 10"/>
          <p:cNvSpPr txBox="1"/>
          <p:nvPr/>
        </p:nvSpPr>
        <p:spPr>
          <a:xfrm>
            <a:off x="676704" y="4149084"/>
            <a:ext cx="7928330" cy="769441"/>
          </a:xfrm>
          <a:prstGeom prst="rect">
            <a:avLst/>
          </a:prstGeom>
          <a:noFill/>
        </p:spPr>
        <p:txBody>
          <a:bodyPr wrap="square" rtlCol="0">
            <a:spAutoFit/>
          </a:bodyPr>
          <a:lstStyle/>
          <a:p>
            <a:pPr algn="just"/>
            <a:r>
              <a:rPr lang="zh-CN" altLang="en-US" sz="24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纹理贴图：</a:t>
            </a:r>
            <a:r>
              <a:rPr lang="zh-CN" altLang="en-US" sz="20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又称为</a:t>
            </a:r>
            <a:r>
              <a:rPr lang="zh-CN" altLang="en-US"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纹理</a:t>
            </a:r>
            <a:r>
              <a:rPr lang="zh-CN" altLang="en-US" sz="20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映射（</a:t>
            </a:r>
            <a:r>
              <a:rPr lang="en-US" altLang="zh-CN" sz="20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Texture Mapping</a:t>
            </a:r>
            <a:r>
              <a:rPr lang="zh-CN" altLang="en-US" sz="20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）技术</a:t>
            </a:r>
            <a:r>
              <a:rPr lang="zh-CN" altLang="en-US"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，是</a:t>
            </a:r>
            <a:r>
              <a:rPr lang="zh-CN" altLang="en-US" sz="20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指把指定的纹理图像映射到目标物体表面。</a:t>
            </a:r>
          </a:p>
        </p:txBody>
      </p:sp>
      <p:pic>
        <p:nvPicPr>
          <p:cNvPr id="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325" y="954887"/>
            <a:ext cx="6858906" cy="4956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17715282"/>
      </p:ext>
    </p:extLst>
  </p:cSld>
  <p:clrMapOvr>
    <a:masterClrMapping/>
  </p:clrMapOvr>
  <mc:AlternateContent xmlns:mc="http://schemas.openxmlformats.org/markup-compatibility/2006" xmlns:p14="http://schemas.microsoft.com/office/powerpoint/2010/main">
    <mc:Choice Requires="p14">
      <p:transition spd="med" p14:dur="700" advTm="16909">
        <p:fade/>
      </p:transition>
    </mc:Choice>
    <mc:Fallback xmlns="">
      <p:transition spd="med" advTm="1690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black">
          <a:xfrm>
            <a:off x="251526" y="70311"/>
            <a:ext cx="7888833" cy="84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第</a:t>
            </a:r>
            <a:r>
              <a:rPr lang="en-US" altLang="zh-CN" b="1" kern="0" dirty="0" smtClean="0">
                <a:latin typeface="Times New Roman" panose="02020603050405020304" pitchFamily="18" charset="0"/>
                <a:ea typeface="楷体" panose="02010609060101010101" pitchFamily="49" charset="-122"/>
                <a:cs typeface="Times New Roman" panose="02020603050405020304" pitchFamily="18" charset="0"/>
              </a:rPr>
              <a:t>2</a:t>
            </a:r>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章 基于特征点编码的平面几何校正</a:t>
            </a:r>
            <a:endParaRPr lang="en-US" altLang="zh-CN" b="1" kern="0" dirty="0">
              <a:latin typeface="Times New Roman" panose="02020603050405020304" pitchFamily="18" charset="0"/>
              <a:ea typeface="楷体" panose="02010609060101010101" pitchFamily="49" charset="-122"/>
              <a:cs typeface="Times New Roman" panose="02020603050405020304" pitchFamily="18" charset="0"/>
            </a:endParaRPr>
          </a:p>
        </p:txBody>
      </p:sp>
      <p:grpSp>
        <p:nvGrpSpPr>
          <p:cNvPr id="5" name="组合 4"/>
          <p:cNvGrpSpPr/>
          <p:nvPr/>
        </p:nvGrpSpPr>
        <p:grpSpPr>
          <a:xfrm>
            <a:off x="517965" y="915625"/>
            <a:ext cx="3612819" cy="648072"/>
            <a:chOff x="517959" y="915625"/>
            <a:chExt cx="3612819" cy="648072"/>
          </a:xfrm>
        </p:grpSpPr>
        <p:sp>
          <p:nvSpPr>
            <p:cNvPr id="6" name="矩形 5"/>
            <p:cNvSpPr/>
            <p:nvPr/>
          </p:nvSpPr>
          <p:spPr>
            <a:xfrm>
              <a:off x="517959" y="915625"/>
              <a:ext cx="3612819" cy="64807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7" name="TextBox 6"/>
            <p:cNvSpPr txBox="1"/>
            <p:nvPr/>
          </p:nvSpPr>
          <p:spPr>
            <a:xfrm>
              <a:off x="827584" y="1008828"/>
              <a:ext cx="3168352" cy="461665"/>
            </a:xfrm>
            <a:prstGeom prst="rect">
              <a:avLst/>
            </a:prstGeom>
            <a:noFill/>
          </p:spPr>
          <p:txBody>
            <a:bodyPr wrap="square" rtlCol="0">
              <a:spAutoFit/>
            </a:bodyPr>
            <a:lstStyle/>
            <a:p>
              <a:r>
                <a:rPr lang="zh-CN" altLang="en-US" sz="24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投影图像处理与输出</a:t>
              </a:r>
              <a:endParaRPr lang="zh-CN" alt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grpSp>
      <p:grpSp>
        <p:nvGrpSpPr>
          <p:cNvPr id="16" name="组合 15"/>
          <p:cNvGrpSpPr/>
          <p:nvPr/>
        </p:nvGrpSpPr>
        <p:grpSpPr>
          <a:xfrm>
            <a:off x="802105" y="954764"/>
            <a:ext cx="7743859" cy="4853716"/>
            <a:chOff x="802100" y="954763"/>
            <a:chExt cx="6938252" cy="4141647"/>
          </a:xfrm>
        </p:grpSpPr>
        <p:pic>
          <p:nvPicPr>
            <p:cNvPr id="8" name="图片 7" descr="C:\Users\zhangya\Desktop\IMG_20151124_101037.jpg"/>
            <p:cNvPicPr/>
            <p:nvPr/>
          </p:nvPicPr>
          <p:blipFill>
            <a:blip r:embed="rId3" cstate="print"/>
            <a:srcRect/>
            <a:stretch>
              <a:fillRect/>
            </a:stretch>
          </p:blipFill>
          <p:spPr bwMode="auto">
            <a:xfrm>
              <a:off x="802100" y="1772816"/>
              <a:ext cx="4037330" cy="2042795"/>
            </a:xfrm>
            <a:prstGeom prst="rect">
              <a:avLst/>
            </a:prstGeom>
            <a:noFill/>
            <a:ln w="9525">
              <a:noFill/>
              <a:miter lim="800000"/>
              <a:headEnd/>
              <a:tailEnd/>
            </a:ln>
          </p:spPr>
        </p:pic>
        <p:pic>
          <p:nvPicPr>
            <p:cNvPr id="9" name="图片 8" descr="C:\Users\zhangya\Desktop\IMG_20151124_101158.jpg"/>
            <p:cNvPicPr/>
            <p:nvPr/>
          </p:nvPicPr>
          <p:blipFill>
            <a:blip r:embed="rId4" cstate="print"/>
            <a:srcRect/>
            <a:stretch>
              <a:fillRect/>
            </a:stretch>
          </p:blipFill>
          <p:spPr bwMode="auto">
            <a:xfrm>
              <a:off x="4932040" y="954763"/>
              <a:ext cx="2808312" cy="1757292"/>
            </a:xfrm>
            <a:prstGeom prst="rect">
              <a:avLst/>
            </a:prstGeom>
            <a:noFill/>
            <a:ln w="9525">
              <a:noFill/>
              <a:miter lim="800000"/>
              <a:headEnd/>
              <a:tailEnd/>
            </a:ln>
          </p:spPr>
        </p:pic>
        <p:pic>
          <p:nvPicPr>
            <p:cNvPr id="10" name="图片 9" descr="C:\Users\zhangya\Desktop\IMG_20151124_101114.jpg"/>
            <p:cNvPicPr/>
            <p:nvPr/>
          </p:nvPicPr>
          <p:blipFill>
            <a:blip r:embed="rId5" cstate="print"/>
            <a:srcRect/>
            <a:stretch>
              <a:fillRect/>
            </a:stretch>
          </p:blipFill>
          <p:spPr bwMode="auto">
            <a:xfrm>
              <a:off x="4839430" y="3078345"/>
              <a:ext cx="2900922" cy="1686030"/>
            </a:xfrm>
            <a:prstGeom prst="rect">
              <a:avLst/>
            </a:prstGeom>
            <a:noFill/>
            <a:ln w="9525">
              <a:noFill/>
              <a:miter lim="800000"/>
              <a:headEnd/>
              <a:tailEnd/>
            </a:ln>
          </p:spPr>
        </p:pic>
        <p:sp>
          <p:nvSpPr>
            <p:cNvPr id="13" name="TextBox 12"/>
            <p:cNvSpPr txBox="1"/>
            <p:nvPr/>
          </p:nvSpPr>
          <p:spPr>
            <a:xfrm>
              <a:off x="1055942" y="3815611"/>
              <a:ext cx="3139994" cy="341411"/>
            </a:xfrm>
            <a:prstGeom prst="rect">
              <a:avLst/>
            </a:prstGeom>
            <a:noFill/>
          </p:spPr>
          <p:txBody>
            <a:bodyPr wrap="square" rtlCol="0">
              <a:spAutoFit/>
            </a:bodyPr>
            <a:lstStyle/>
            <a:p>
              <a:pPr algn="just"/>
              <a:r>
                <a:rPr lang="zh-CN" altLang="en-US"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两台投影仪共同显示效果</a:t>
              </a:r>
              <a:endParaRPr lang="zh-CN" altLang="en-US" sz="20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4" name="TextBox 13"/>
            <p:cNvSpPr txBox="1"/>
            <p:nvPr/>
          </p:nvSpPr>
          <p:spPr>
            <a:xfrm>
              <a:off x="5652120" y="2712055"/>
              <a:ext cx="1569997" cy="341411"/>
            </a:xfrm>
            <a:prstGeom prst="rect">
              <a:avLst/>
            </a:prstGeom>
            <a:noFill/>
          </p:spPr>
          <p:txBody>
            <a:bodyPr wrap="square" rtlCol="0">
              <a:spAutoFit/>
            </a:bodyPr>
            <a:lstStyle/>
            <a:p>
              <a:pPr algn="just"/>
              <a:r>
                <a:rPr lang="zh-CN" altLang="en-US"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左侧投影仪</a:t>
              </a:r>
              <a:endParaRPr lang="zh-CN" altLang="en-US" sz="20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5" name="TextBox 14"/>
            <p:cNvSpPr txBox="1"/>
            <p:nvPr/>
          </p:nvSpPr>
          <p:spPr>
            <a:xfrm>
              <a:off x="5551197" y="4754999"/>
              <a:ext cx="1569997" cy="341411"/>
            </a:xfrm>
            <a:prstGeom prst="rect">
              <a:avLst/>
            </a:prstGeom>
            <a:noFill/>
          </p:spPr>
          <p:txBody>
            <a:bodyPr wrap="square" rtlCol="0">
              <a:spAutoFit/>
            </a:bodyPr>
            <a:lstStyle/>
            <a:p>
              <a:pPr algn="just"/>
              <a:r>
                <a:rPr lang="zh-CN" altLang="en-US"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右侧投影仪</a:t>
              </a:r>
              <a:endParaRPr lang="zh-CN" altLang="en-US" sz="20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grpSp>
      <p:pic>
        <p:nvPicPr>
          <p:cNvPr id="2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885838153"/>
      </p:ext>
    </p:extLst>
  </p:cSld>
  <p:clrMapOvr>
    <a:masterClrMapping/>
  </p:clrMapOvr>
  <mc:AlternateContent xmlns:mc="http://schemas.openxmlformats.org/markup-compatibility/2006" xmlns:p14="http://schemas.microsoft.com/office/powerpoint/2010/main">
    <mc:Choice Requires="p14">
      <p:transition spd="med" p14:dur="700" advTm="5930">
        <p:fade/>
      </p:transition>
    </mc:Choice>
    <mc:Fallback xmlns="">
      <p:transition spd="med" advTm="593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black">
          <a:xfrm>
            <a:off x="251526" y="70311"/>
            <a:ext cx="7888833" cy="84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第</a:t>
            </a:r>
            <a:r>
              <a:rPr lang="en-US" altLang="zh-CN" b="1" kern="0" dirty="0" smtClean="0">
                <a:latin typeface="Times New Roman" panose="02020603050405020304" pitchFamily="18" charset="0"/>
                <a:ea typeface="楷体" panose="02010609060101010101" pitchFamily="49" charset="-122"/>
                <a:cs typeface="Times New Roman" panose="02020603050405020304" pitchFamily="18" charset="0"/>
              </a:rPr>
              <a:t>3</a:t>
            </a:r>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章 基于</a:t>
            </a:r>
            <a:r>
              <a:rPr lang="zh-CN" altLang="en-US" b="1" kern="0" dirty="0">
                <a:latin typeface="Times New Roman" panose="02020603050405020304" pitchFamily="18" charset="0"/>
                <a:ea typeface="楷体" panose="02010609060101010101" pitchFamily="49" charset="-122"/>
                <a:cs typeface="Times New Roman" panose="02020603050405020304" pitchFamily="18" charset="0"/>
              </a:rPr>
              <a:t>结构光编码的</a:t>
            </a:r>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曲面几何校正</a:t>
            </a:r>
            <a:endParaRPr lang="en-US" altLang="zh-CN" b="1" kern="0" dirty="0">
              <a:latin typeface="Times New Roman" panose="02020603050405020304" pitchFamily="18" charset="0"/>
              <a:ea typeface="楷体" panose="02010609060101010101" pitchFamily="49" charset="-122"/>
              <a:cs typeface="Times New Roman" panose="02020603050405020304" pitchFamily="18" charset="0"/>
            </a:endParaRPr>
          </a:p>
        </p:txBody>
      </p:sp>
      <p:grpSp>
        <p:nvGrpSpPr>
          <p:cNvPr id="5" name="组合 4"/>
          <p:cNvGrpSpPr/>
          <p:nvPr/>
        </p:nvGrpSpPr>
        <p:grpSpPr>
          <a:xfrm>
            <a:off x="517965" y="915625"/>
            <a:ext cx="3982033" cy="648072"/>
            <a:chOff x="517959" y="915625"/>
            <a:chExt cx="3982033" cy="648072"/>
          </a:xfrm>
        </p:grpSpPr>
        <p:sp>
          <p:nvSpPr>
            <p:cNvPr id="6" name="矩形 5"/>
            <p:cNvSpPr/>
            <p:nvPr/>
          </p:nvSpPr>
          <p:spPr>
            <a:xfrm>
              <a:off x="517959" y="915625"/>
              <a:ext cx="3612819" cy="64807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7" name="TextBox 6"/>
            <p:cNvSpPr txBox="1"/>
            <p:nvPr/>
          </p:nvSpPr>
          <p:spPr>
            <a:xfrm>
              <a:off x="1331640" y="1008828"/>
              <a:ext cx="3168352" cy="461665"/>
            </a:xfrm>
            <a:prstGeom prst="rect">
              <a:avLst/>
            </a:prstGeom>
            <a:noFill/>
          </p:spPr>
          <p:txBody>
            <a:bodyPr wrap="square" rtlCol="0">
              <a:spAutoFit/>
            </a:bodyPr>
            <a:lstStyle/>
            <a:p>
              <a:r>
                <a:rPr lang="zh-CN" altLang="en-US" sz="24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平面曲面对比</a:t>
              </a:r>
              <a:endParaRPr lang="zh-CN" alt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gr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92" y="1008828"/>
            <a:ext cx="3126125"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图片 8"/>
          <p:cNvPicPr/>
          <p:nvPr/>
        </p:nvPicPr>
        <p:blipFill>
          <a:blip r:embed="rId3" cstate="print"/>
          <a:srcRect/>
          <a:stretch>
            <a:fillRect/>
          </a:stretch>
        </p:blipFill>
        <p:spPr bwMode="auto">
          <a:xfrm>
            <a:off x="1009467" y="1541040"/>
            <a:ext cx="2936304" cy="2103984"/>
          </a:xfrm>
          <a:prstGeom prst="rect">
            <a:avLst/>
          </a:prstGeom>
          <a:noFill/>
          <a:ln w="9525">
            <a:noFill/>
            <a:miter lim="800000"/>
            <a:headEnd/>
            <a:tailEnd/>
          </a:ln>
        </p:spPr>
      </p:pic>
      <p:pic>
        <p:nvPicPr>
          <p:cNvPr id="10" name="图片 9"/>
          <p:cNvPicPr/>
          <p:nvPr/>
        </p:nvPicPr>
        <p:blipFill>
          <a:blip r:embed="rId4"/>
          <a:stretch>
            <a:fillRect/>
          </a:stretch>
        </p:blipFill>
        <p:spPr>
          <a:xfrm>
            <a:off x="1009467" y="3789042"/>
            <a:ext cx="2936304" cy="2232247"/>
          </a:xfrm>
          <a:prstGeom prst="rect">
            <a:avLst/>
          </a:prstGeom>
        </p:spPr>
      </p:pic>
      <p:sp>
        <p:nvSpPr>
          <p:cNvPr id="11" name="TextBox 10"/>
          <p:cNvSpPr txBox="1"/>
          <p:nvPr/>
        </p:nvSpPr>
        <p:spPr>
          <a:xfrm>
            <a:off x="4787054" y="3501011"/>
            <a:ext cx="3560199" cy="1015663"/>
          </a:xfrm>
          <a:prstGeom prst="rect">
            <a:avLst/>
          </a:prstGeom>
          <a:noFill/>
        </p:spPr>
        <p:txBody>
          <a:bodyPr wrap="square" rtlCol="0">
            <a:spAutoFit/>
          </a:bodyPr>
          <a:lstStyle/>
          <a:p>
            <a:pPr algn="just"/>
            <a:r>
              <a:rPr lang="en-US" altLang="zh-CN"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1</a:t>
            </a:r>
            <a:r>
              <a:rPr lang="zh-CN" altLang="en-US"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、对于平面的拼接和校正，数目不多的特征点即可模拟出投影图像的形变及位置信息；</a:t>
            </a:r>
            <a:endParaRPr lang="zh-CN" altLang="en-US" sz="20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2" name="TextBox 11"/>
          <p:cNvSpPr txBox="1"/>
          <p:nvPr/>
        </p:nvSpPr>
        <p:spPr>
          <a:xfrm>
            <a:off x="4850243" y="4705404"/>
            <a:ext cx="3501762" cy="707886"/>
          </a:xfrm>
          <a:prstGeom prst="rect">
            <a:avLst/>
          </a:prstGeom>
          <a:noFill/>
        </p:spPr>
        <p:txBody>
          <a:bodyPr wrap="square" rtlCol="0">
            <a:spAutoFit/>
          </a:bodyPr>
          <a:lstStyle/>
          <a:p>
            <a:pPr algn="just"/>
            <a:r>
              <a:rPr lang="en-US" altLang="zh-CN"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2</a:t>
            </a:r>
            <a:r>
              <a:rPr lang="zh-CN" altLang="en-US"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、对于曲面由于其形变特性特征点越密集越好；</a:t>
            </a:r>
            <a:endParaRPr lang="zh-CN" altLang="en-US" sz="20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3" name="矩形 12"/>
          <p:cNvSpPr/>
          <p:nvPr/>
        </p:nvSpPr>
        <p:spPr>
          <a:xfrm>
            <a:off x="1346540" y="6047409"/>
            <a:ext cx="2262158" cy="369332"/>
          </a:xfrm>
          <a:prstGeom prst="rect">
            <a:avLst/>
          </a:prstGeom>
        </p:spPr>
        <p:txBody>
          <a:bodyPr wrap="none">
            <a:spAutoFit/>
          </a:bodyPr>
          <a:lstStyle/>
          <a:p>
            <a:r>
              <a:rPr lang="zh-CN" altLang="zh-CN"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图像在曲面幕的变形</a:t>
            </a:r>
          </a:p>
        </p:txBody>
      </p:sp>
      <p:sp>
        <p:nvSpPr>
          <p:cNvPr id="14" name="TextBox 13"/>
          <p:cNvSpPr txBox="1"/>
          <p:nvPr/>
        </p:nvSpPr>
        <p:spPr>
          <a:xfrm>
            <a:off x="4850248" y="5399220"/>
            <a:ext cx="3560199" cy="707886"/>
          </a:xfrm>
          <a:prstGeom prst="rect">
            <a:avLst/>
          </a:prstGeom>
          <a:noFill/>
        </p:spPr>
        <p:txBody>
          <a:bodyPr wrap="square" rtlCol="0">
            <a:spAutoFit/>
          </a:bodyPr>
          <a:lstStyle/>
          <a:p>
            <a:pPr algn="just"/>
            <a:r>
              <a:rPr lang="en-US" altLang="zh-CN"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3</a:t>
            </a:r>
            <a:r>
              <a:rPr lang="zh-CN" altLang="en-US"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、所用基本原理相同，特征点编码方式不同。</a:t>
            </a:r>
            <a:endParaRPr lang="zh-CN" altLang="en-US" sz="20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1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8947059"/>
      </p:ext>
    </p:extLst>
  </p:cSld>
  <p:clrMapOvr>
    <a:masterClrMapping/>
  </p:clrMapOvr>
  <mc:AlternateContent xmlns:mc="http://schemas.openxmlformats.org/markup-compatibility/2006" xmlns:p14="http://schemas.microsoft.com/office/powerpoint/2010/main">
    <mc:Choice Requires="p14">
      <p:transition spd="slow" p14:dur="1200" advTm="27798">
        <p14:prism/>
      </p:transition>
    </mc:Choice>
    <mc:Fallback xmlns="">
      <p:transition spd="slow" advTm="27798">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black">
          <a:xfrm>
            <a:off x="251526" y="70311"/>
            <a:ext cx="7888833" cy="84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第</a:t>
            </a:r>
            <a:r>
              <a:rPr lang="en-US" altLang="zh-CN" b="1" kern="0" dirty="0" smtClean="0">
                <a:latin typeface="Times New Roman" panose="02020603050405020304" pitchFamily="18" charset="0"/>
                <a:ea typeface="楷体" panose="02010609060101010101" pitchFamily="49" charset="-122"/>
                <a:cs typeface="Times New Roman" panose="02020603050405020304" pitchFamily="18" charset="0"/>
              </a:rPr>
              <a:t>3</a:t>
            </a:r>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章 基于</a:t>
            </a:r>
            <a:r>
              <a:rPr lang="zh-CN" altLang="en-US" b="1" kern="0" dirty="0">
                <a:latin typeface="Times New Roman" panose="02020603050405020304" pitchFamily="18" charset="0"/>
                <a:ea typeface="楷体" panose="02010609060101010101" pitchFamily="49" charset="-122"/>
                <a:cs typeface="Times New Roman" panose="02020603050405020304" pitchFamily="18" charset="0"/>
              </a:rPr>
              <a:t>结构光编码的</a:t>
            </a:r>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曲面几何校正</a:t>
            </a:r>
            <a:endParaRPr lang="en-US" altLang="zh-CN" b="1" kern="0" dirty="0">
              <a:latin typeface="Times New Roman" panose="02020603050405020304" pitchFamily="18" charset="0"/>
              <a:ea typeface="楷体" panose="02010609060101010101" pitchFamily="49" charset="-122"/>
              <a:cs typeface="Times New Roman" panose="02020603050405020304" pitchFamily="18" charset="0"/>
            </a:endParaRPr>
          </a:p>
        </p:txBody>
      </p:sp>
      <p:grpSp>
        <p:nvGrpSpPr>
          <p:cNvPr id="5" name="组合 4"/>
          <p:cNvGrpSpPr/>
          <p:nvPr/>
        </p:nvGrpSpPr>
        <p:grpSpPr>
          <a:xfrm>
            <a:off x="517963" y="915625"/>
            <a:ext cx="3677977" cy="648072"/>
            <a:chOff x="517959" y="915625"/>
            <a:chExt cx="3677977" cy="648072"/>
          </a:xfrm>
        </p:grpSpPr>
        <p:sp>
          <p:nvSpPr>
            <p:cNvPr id="6" name="矩形 5"/>
            <p:cNvSpPr/>
            <p:nvPr/>
          </p:nvSpPr>
          <p:spPr>
            <a:xfrm>
              <a:off x="517959" y="915625"/>
              <a:ext cx="3612819" cy="64807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7" name="TextBox 6"/>
            <p:cNvSpPr txBox="1"/>
            <p:nvPr/>
          </p:nvSpPr>
          <p:spPr>
            <a:xfrm>
              <a:off x="1027584" y="1008827"/>
              <a:ext cx="3168352" cy="461665"/>
            </a:xfrm>
            <a:prstGeom prst="rect">
              <a:avLst/>
            </a:prstGeom>
            <a:noFill/>
          </p:spPr>
          <p:txBody>
            <a:bodyPr wrap="square" rtlCol="0">
              <a:spAutoFit/>
            </a:bodyPr>
            <a:lstStyle/>
            <a:p>
              <a:r>
                <a:rPr lang="zh-CN" altLang="en-US" sz="24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格雷编码</a:t>
              </a:r>
              <a:endParaRPr lang="zh-CN" alt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8" name="TextBox 7"/>
          <p:cNvSpPr txBox="1"/>
          <p:nvPr/>
        </p:nvSpPr>
        <p:spPr>
          <a:xfrm>
            <a:off x="571472" y="2214554"/>
            <a:ext cx="2130194" cy="400110"/>
          </a:xfrm>
          <a:prstGeom prst="rect">
            <a:avLst/>
          </a:prstGeom>
          <a:noFill/>
        </p:spPr>
        <p:txBody>
          <a:bodyPr wrap="square" rtlCol="0">
            <a:spAutoFit/>
          </a:bodyPr>
          <a:lstStyle/>
          <a:p>
            <a:r>
              <a:rPr lang="zh-CN" altLang="en-US" sz="20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结构光编码</a:t>
            </a:r>
            <a:endParaRPr lang="zh-CN" altLang="en-US" sz="20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2" name="右箭头 11"/>
          <p:cNvSpPr/>
          <p:nvPr/>
        </p:nvSpPr>
        <p:spPr>
          <a:xfrm>
            <a:off x="2018691" y="2399686"/>
            <a:ext cx="442315" cy="1014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6" name="TextBox 15"/>
          <p:cNvSpPr txBox="1"/>
          <p:nvPr/>
        </p:nvSpPr>
        <p:spPr>
          <a:xfrm>
            <a:off x="2571736" y="1928806"/>
            <a:ext cx="3998444" cy="1200329"/>
          </a:xfrm>
          <a:prstGeom prst="rect">
            <a:avLst/>
          </a:prstGeom>
          <a:noFill/>
        </p:spPr>
        <p:txBody>
          <a:bodyPr wrap="square" rtlCol="0">
            <a:spAutoFit/>
          </a:bodyPr>
          <a:lstStyle/>
          <a:p>
            <a:r>
              <a:rPr lang="zh-CN" altLang="en-US" sz="24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格雷编码 </a:t>
            </a:r>
            <a:r>
              <a:rPr lang="zh-CN" altLang="en-US" sz="24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二进制的坐标值右移一位与原数进行异或</a:t>
            </a:r>
            <a:r>
              <a:rPr lang="zh-CN" altLang="en-US" sz="24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运算</a:t>
            </a:r>
            <a:r>
              <a:rPr lang="zh-CN" altLang="en-US" sz="24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得到的数值进行编码。</a:t>
            </a:r>
            <a:endParaRPr lang="zh-CN" altLang="en-US" sz="24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grpSp>
        <p:nvGrpSpPr>
          <p:cNvPr id="31" name="组合 30"/>
          <p:cNvGrpSpPr/>
          <p:nvPr/>
        </p:nvGrpSpPr>
        <p:grpSpPr>
          <a:xfrm>
            <a:off x="6643702" y="1714489"/>
            <a:ext cx="1681712" cy="598012"/>
            <a:chOff x="4999559" y="3111835"/>
            <a:chExt cx="1681712" cy="598010"/>
          </a:xfrm>
        </p:grpSpPr>
        <p:sp>
          <p:nvSpPr>
            <p:cNvPr id="19" name="TextBox 18"/>
            <p:cNvSpPr txBox="1"/>
            <p:nvPr/>
          </p:nvSpPr>
          <p:spPr>
            <a:xfrm>
              <a:off x="5436096" y="3111835"/>
              <a:ext cx="1245175" cy="369331"/>
            </a:xfrm>
            <a:prstGeom prst="rect">
              <a:avLst/>
            </a:prstGeom>
            <a:noFill/>
          </p:spPr>
          <p:txBody>
            <a:bodyPr wrap="square" rtlCol="0">
              <a:spAutoFit/>
            </a:bodyPr>
            <a:lstStyle/>
            <a:p>
              <a:r>
                <a:rPr lang="en-US" altLang="zh-CN"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0111111</a:t>
              </a:r>
              <a:endParaRPr lang="zh-CN" altLang="en-US"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0" name="TextBox 19"/>
            <p:cNvSpPr txBox="1"/>
            <p:nvPr/>
          </p:nvSpPr>
          <p:spPr>
            <a:xfrm>
              <a:off x="5436096" y="3340514"/>
              <a:ext cx="1080120" cy="369331"/>
            </a:xfrm>
            <a:prstGeom prst="rect">
              <a:avLst/>
            </a:prstGeom>
            <a:noFill/>
          </p:spPr>
          <p:txBody>
            <a:bodyPr wrap="square" rtlCol="0">
              <a:spAutoFit/>
            </a:bodyPr>
            <a:lstStyle/>
            <a:p>
              <a:r>
                <a:rPr lang="en-US" altLang="zh-CN"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0011111</a:t>
              </a:r>
              <a:endParaRPr lang="zh-CN" altLang="en-US"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2" name="矩形 21"/>
            <p:cNvSpPr/>
            <p:nvPr/>
          </p:nvSpPr>
          <p:spPr>
            <a:xfrm>
              <a:off x="4999559" y="3176802"/>
              <a:ext cx="417102" cy="369331"/>
            </a:xfrm>
            <a:prstGeom prst="rect">
              <a:avLst/>
            </a:prstGeom>
          </p:spPr>
          <p:txBody>
            <a:bodyPr wrap="none">
              <a:spAutoFit/>
            </a:bodyPr>
            <a:lstStyle/>
            <a:p>
              <a:r>
                <a:rPr lang="zh-CN" altLang="zh-CN" b="1" dirty="0">
                  <a:solidFill>
                    <a:schemeClr val="bg2">
                      <a:lumMod val="10000"/>
                    </a:schemeClr>
                  </a:solidFill>
                  <a:latin typeface="Times New Roman" panose="02020603050405020304" pitchFamily="18" charset="0"/>
                  <a:cs typeface="Times New Roman" panose="02020603050405020304" pitchFamily="18" charset="0"/>
                </a:rPr>
                <a:t>⊕</a:t>
              </a:r>
              <a:endParaRPr lang="zh-CN" altLang="en-US" b="1" dirty="0">
                <a:solidFill>
                  <a:schemeClr val="bg2">
                    <a:lumMod val="10000"/>
                  </a:schemeClr>
                </a:solidFill>
                <a:latin typeface="Times New Roman" panose="02020603050405020304" pitchFamily="18" charset="0"/>
                <a:cs typeface="Times New Roman" panose="02020603050405020304" pitchFamily="18" charset="0"/>
              </a:endParaRPr>
            </a:p>
          </p:txBody>
        </p:sp>
      </p:grpSp>
      <p:grpSp>
        <p:nvGrpSpPr>
          <p:cNvPr id="32" name="组合 31"/>
          <p:cNvGrpSpPr/>
          <p:nvPr/>
        </p:nvGrpSpPr>
        <p:grpSpPr>
          <a:xfrm>
            <a:off x="6858022" y="2428865"/>
            <a:ext cx="1530927" cy="369332"/>
            <a:chOff x="6834948" y="3474036"/>
            <a:chExt cx="1530927" cy="369332"/>
          </a:xfrm>
        </p:grpSpPr>
        <p:cxnSp>
          <p:nvCxnSpPr>
            <p:cNvPr id="24" name="直接连接符 23"/>
            <p:cNvCxnSpPr/>
            <p:nvPr/>
          </p:nvCxnSpPr>
          <p:spPr>
            <a:xfrm>
              <a:off x="6834948" y="3474036"/>
              <a:ext cx="1408190" cy="0"/>
            </a:xfrm>
            <a:prstGeom prst="line">
              <a:avLst/>
            </a:prstGeom>
            <a:ln>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120700" y="3474036"/>
              <a:ext cx="1245175" cy="369332"/>
            </a:xfrm>
            <a:prstGeom prst="rect">
              <a:avLst/>
            </a:prstGeom>
            <a:noFill/>
          </p:spPr>
          <p:txBody>
            <a:bodyPr wrap="square" rtlCol="0">
              <a:spAutoFit/>
            </a:bodyPr>
            <a:lstStyle/>
            <a:p>
              <a:r>
                <a:rPr lang="en-US" altLang="zh-CN"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0100000</a:t>
              </a:r>
              <a:endParaRPr lang="zh-CN" altLang="en-US"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28" name="矩形 27"/>
          <p:cNvSpPr/>
          <p:nvPr/>
        </p:nvSpPr>
        <p:spPr>
          <a:xfrm>
            <a:off x="7072330" y="2500306"/>
            <a:ext cx="1101159"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9" name="TextBox 28"/>
          <p:cNvSpPr txBox="1"/>
          <p:nvPr/>
        </p:nvSpPr>
        <p:spPr>
          <a:xfrm>
            <a:off x="571472" y="4071945"/>
            <a:ext cx="2286016" cy="461665"/>
          </a:xfrm>
          <a:prstGeom prst="rect">
            <a:avLst/>
          </a:prstGeom>
          <a:noFill/>
        </p:spPr>
        <p:txBody>
          <a:bodyPr wrap="square" rtlCol="0">
            <a:spAutoFit/>
          </a:bodyPr>
          <a:lstStyle/>
          <a:p>
            <a:r>
              <a:rPr lang="zh-CN" altLang="en-US" sz="24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格雷编码点：</a:t>
            </a:r>
            <a:endParaRPr lang="zh-CN" altLang="en-US" sz="24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30" name="TextBox 29"/>
          <p:cNvSpPr txBox="1"/>
          <p:nvPr/>
        </p:nvSpPr>
        <p:spPr>
          <a:xfrm>
            <a:off x="2504732" y="3857628"/>
            <a:ext cx="5858693" cy="1569660"/>
          </a:xfrm>
          <a:prstGeom prst="rect">
            <a:avLst/>
          </a:prstGeom>
          <a:noFill/>
        </p:spPr>
        <p:txBody>
          <a:bodyPr wrap="square" rtlCol="0">
            <a:spAutoFit/>
          </a:bodyPr>
          <a:lstStyle/>
          <a:p>
            <a:r>
              <a:rPr lang="zh-CN" altLang="en-US" sz="24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相邻码值之间只有一位不同，降低解码时的误判。对应在编码图像上可以增加条纹图像的宽度，减少黑白条纹边界数，增加解码准确率。</a:t>
            </a:r>
            <a:endParaRPr lang="zh-CN" altLang="en-US" sz="24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3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8876364"/>
      </p:ext>
    </p:extLst>
  </p:cSld>
  <p:clrMapOvr>
    <a:masterClrMapping/>
  </p:clrMapOvr>
  <mc:AlternateContent xmlns:mc="http://schemas.openxmlformats.org/markup-compatibility/2006" xmlns:p14="http://schemas.microsoft.com/office/powerpoint/2010/main">
    <mc:Choice Requires="p14">
      <p:transition spd="med" p14:dur="700" advTm="32297">
        <p:fade/>
      </p:transition>
    </mc:Choice>
    <mc:Fallback xmlns="">
      <p:transition spd="med" advTm="32297">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940160" y="3172302"/>
            <a:ext cx="5040560" cy="976778"/>
            <a:chOff x="3099793" y="2276872"/>
            <a:chExt cx="5040560" cy="652742"/>
          </a:xfrm>
        </p:grpSpPr>
        <p:sp>
          <p:nvSpPr>
            <p:cNvPr id="21" name="矩形 20"/>
            <p:cNvSpPr/>
            <p:nvPr/>
          </p:nvSpPr>
          <p:spPr>
            <a:xfrm>
              <a:off x="3099793" y="2276872"/>
              <a:ext cx="5040560" cy="652742"/>
            </a:xfrm>
            <a:prstGeom prst="rect">
              <a:avLst/>
            </a:prstGeom>
            <a:gradFill flip="none" rotWithShape="1">
              <a:gsLst>
                <a:gs pos="2000">
                  <a:srgbClr val="0070C0"/>
                </a:gs>
                <a:gs pos="100000">
                  <a:srgbClr val="00B0F0"/>
                </a:gs>
              </a:gsLst>
              <a:lin ang="18900000" scaled="1"/>
              <a:tileRect/>
            </a:gradFill>
            <a:ln w="25400" cap="flat" cmpd="sng" algn="ctr">
              <a:solidFill>
                <a:srgbClr val="0070C0"/>
              </a:solidFill>
              <a:prstDash val="solid"/>
            </a:ln>
            <a:effectLst/>
            <a:scene3d>
              <a:camera prst="orthographicFront">
                <a:rot lat="0" lon="0" rev="0"/>
              </a:camera>
              <a:lightRig rig="glow" dir="t">
                <a:rot lat="0" lon="0" rev="14100000"/>
              </a:lightRig>
            </a:scene3d>
            <a:sp3d prstMaterial="softEdge">
              <a:bevelT w="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sp>
          <p:nvSpPr>
            <p:cNvPr id="22" name="TextBox 21"/>
            <p:cNvSpPr txBox="1"/>
            <p:nvPr/>
          </p:nvSpPr>
          <p:spPr>
            <a:xfrm>
              <a:off x="3491880" y="2276872"/>
              <a:ext cx="3888706" cy="226242"/>
            </a:xfrm>
            <a:prstGeom prst="rect">
              <a:avLst/>
            </a:prstGeom>
            <a:noFill/>
          </p:spPr>
          <p:txBody>
            <a:bodyPr wrap="square" rtlCol="0">
              <a:spAutoFit/>
            </a:bodyPr>
            <a:lstStyle/>
            <a:p>
              <a:endParaRPr lang="zh-CN" altLang="en-US" sz="1600" b="1" dirty="0">
                <a:solidFill>
                  <a:schemeClr val="bg1"/>
                </a:solidFill>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4" name="Rectangle 2"/>
          <p:cNvSpPr txBox="1">
            <a:spLocks noChangeArrowheads="1"/>
          </p:cNvSpPr>
          <p:nvPr/>
        </p:nvSpPr>
        <p:spPr bwMode="black">
          <a:xfrm>
            <a:off x="251526" y="70311"/>
            <a:ext cx="7888833" cy="84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第</a:t>
            </a:r>
            <a:r>
              <a:rPr lang="en-US" altLang="zh-CN" b="1" kern="0" dirty="0" smtClean="0">
                <a:latin typeface="Times New Roman" panose="02020603050405020304" pitchFamily="18" charset="0"/>
                <a:ea typeface="楷体" panose="02010609060101010101" pitchFamily="49" charset="-122"/>
                <a:cs typeface="Times New Roman" panose="02020603050405020304" pitchFamily="18" charset="0"/>
              </a:rPr>
              <a:t>3</a:t>
            </a:r>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章 基于</a:t>
            </a:r>
            <a:r>
              <a:rPr lang="zh-CN" altLang="en-US" b="1" kern="0" dirty="0">
                <a:latin typeface="Times New Roman" panose="02020603050405020304" pitchFamily="18" charset="0"/>
                <a:ea typeface="楷体" panose="02010609060101010101" pitchFamily="49" charset="-122"/>
                <a:cs typeface="Times New Roman" panose="02020603050405020304" pitchFamily="18" charset="0"/>
              </a:rPr>
              <a:t>结构光编码的</a:t>
            </a:r>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曲面几何校正</a:t>
            </a:r>
            <a:endParaRPr lang="en-US" altLang="zh-CN" b="1" kern="0" dirty="0">
              <a:latin typeface="Times New Roman" panose="02020603050405020304" pitchFamily="18" charset="0"/>
              <a:ea typeface="楷体" panose="02010609060101010101" pitchFamily="49" charset="-122"/>
              <a:cs typeface="Times New Roman" panose="02020603050405020304" pitchFamily="18" charset="0"/>
            </a:endParaRPr>
          </a:p>
        </p:txBody>
      </p:sp>
      <p:grpSp>
        <p:nvGrpSpPr>
          <p:cNvPr id="5" name="组合 4"/>
          <p:cNvGrpSpPr/>
          <p:nvPr/>
        </p:nvGrpSpPr>
        <p:grpSpPr>
          <a:xfrm>
            <a:off x="517963" y="915625"/>
            <a:ext cx="3677977" cy="648072"/>
            <a:chOff x="517959" y="915625"/>
            <a:chExt cx="3677977" cy="648072"/>
          </a:xfrm>
        </p:grpSpPr>
        <p:sp>
          <p:nvSpPr>
            <p:cNvPr id="6" name="矩形 5"/>
            <p:cNvSpPr/>
            <p:nvPr/>
          </p:nvSpPr>
          <p:spPr>
            <a:xfrm>
              <a:off x="517959" y="915625"/>
              <a:ext cx="3612819" cy="64807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7" name="TextBox 6"/>
            <p:cNvSpPr txBox="1"/>
            <p:nvPr/>
          </p:nvSpPr>
          <p:spPr>
            <a:xfrm>
              <a:off x="1027584" y="1008827"/>
              <a:ext cx="3168352" cy="461665"/>
            </a:xfrm>
            <a:prstGeom prst="rect">
              <a:avLst/>
            </a:prstGeom>
            <a:noFill/>
          </p:spPr>
          <p:txBody>
            <a:bodyPr wrap="square" rtlCol="0">
              <a:spAutoFit/>
            </a:bodyPr>
            <a:lstStyle/>
            <a:p>
              <a:r>
                <a:rPr lang="zh-CN" altLang="en-US" sz="24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特征图像编辑</a:t>
              </a:r>
              <a:endParaRPr lang="zh-CN" alt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8" name="TextBox 7"/>
          <p:cNvSpPr txBox="1"/>
          <p:nvPr/>
        </p:nvSpPr>
        <p:spPr>
          <a:xfrm>
            <a:off x="667735" y="1628800"/>
            <a:ext cx="8080735" cy="400110"/>
          </a:xfrm>
          <a:prstGeom prst="rect">
            <a:avLst/>
          </a:prstGeom>
          <a:noFill/>
        </p:spPr>
        <p:txBody>
          <a:bodyPr wrap="square" rtlCol="0">
            <a:spAutoFit/>
          </a:bodyPr>
          <a:lstStyle/>
          <a:p>
            <a:r>
              <a:rPr lang="zh-CN" altLang="en-US"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用格雷编码法对投影仪坐标系内像素的横、纵坐标值分别进行编码。</a:t>
            </a:r>
            <a:endParaRPr lang="zh-CN" altLang="en-US" sz="20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grpSp>
        <p:nvGrpSpPr>
          <p:cNvPr id="17" name="组合 16"/>
          <p:cNvGrpSpPr/>
          <p:nvPr/>
        </p:nvGrpSpPr>
        <p:grpSpPr>
          <a:xfrm>
            <a:off x="971600" y="2208902"/>
            <a:ext cx="5040560" cy="652742"/>
            <a:chOff x="3099793" y="2276872"/>
            <a:chExt cx="5040560" cy="652742"/>
          </a:xfrm>
        </p:grpSpPr>
        <p:sp>
          <p:nvSpPr>
            <p:cNvPr id="16" name="矩形 15"/>
            <p:cNvSpPr/>
            <p:nvPr/>
          </p:nvSpPr>
          <p:spPr>
            <a:xfrm>
              <a:off x="3099793" y="2276872"/>
              <a:ext cx="5040560" cy="652742"/>
            </a:xfrm>
            <a:prstGeom prst="rect">
              <a:avLst/>
            </a:prstGeom>
            <a:gradFill flip="none" rotWithShape="1">
              <a:gsLst>
                <a:gs pos="2000">
                  <a:srgbClr val="0070C0"/>
                </a:gs>
                <a:gs pos="100000">
                  <a:srgbClr val="00B0F0"/>
                </a:gs>
              </a:gsLst>
              <a:lin ang="18900000" scaled="1"/>
              <a:tileRect/>
            </a:gradFill>
            <a:ln w="25400" cap="flat" cmpd="sng" algn="ctr">
              <a:solidFill>
                <a:srgbClr val="0070C0"/>
              </a:solidFill>
              <a:prstDash val="solid"/>
            </a:ln>
            <a:effectLst/>
            <a:scene3d>
              <a:camera prst="orthographicFront">
                <a:rot lat="0" lon="0" rev="0"/>
              </a:camera>
              <a:lightRig rig="glow" dir="t">
                <a:rot lat="0" lon="0" rev="14100000"/>
              </a:lightRig>
            </a:scene3d>
            <a:sp3d prstMaterial="softEdge">
              <a:bevelT w="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sp>
          <p:nvSpPr>
            <p:cNvPr id="15" name="TextBox 14"/>
            <p:cNvSpPr txBox="1"/>
            <p:nvPr/>
          </p:nvSpPr>
          <p:spPr>
            <a:xfrm>
              <a:off x="3491879" y="2276872"/>
              <a:ext cx="4504457" cy="584775"/>
            </a:xfrm>
            <a:prstGeom prst="rect">
              <a:avLst/>
            </a:prstGeom>
            <a:noFill/>
          </p:spPr>
          <p:txBody>
            <a:bodyPr wrap="square" rtlCol="0">
              <a:spAutoFit/>
            </a:bodyPr>
            <a:lstStyle/>
            <a:p>
              <a:pPr algn="just"/>
              <a:r>
                <a:rPr lang="zh-CN" altLang="en-US" sz="1600" b="1"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计算横坐标值的格雷码，逐位编辑图像，</a:t>
              </a:r>
              <a:r>
                <a:rPr lang="en-US" altLang="zh-CN" sz="1600" b="1"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1</a:t>
              </a:r>
              <a:r>
                <a:rPr lang="zh-CN" altLang="en-US" sz="1600" b="1"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显示纯白；</a:t>
              </a:r>
              <a:r>
                <a:rPr lang="en-US" altLang="zh-CN" sz="1600" b="1"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0</a:t>
              </a:r>
              <a:r>
                <a:rPr lang="zh-CN" altLang="en-US" sz="1600" b="1"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显示纯黑。投影拍照。</a:t>
              </a:r>
              <a:endParaRPr lang="zh-CN" altLang="en-US" sz="1600" b="1" dirty="0">
                <a:solidFill>
                  <a:schemeClr val="bg1"/>
                </a:solidFill>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11" name="TextBox 10"/>
          <p:cNvSpPr txBox="1"/>
          <p:nvPr/>
        </p:nvSpPr>
        <p:spPr>
          <a:xfrm>
            <a:off x="1363692" y="3272174"/>
            <a:ext cx="4504457" cy="830997"/>
          </a:xfrm>
          <a:prstGeom prst="rect">
            <a:avLst/>
          </a:prstGeom>
          <a:noFill/>
        </p:spPr>
        <p:txBody>
          <a:bodyPr wrap="square" rtlCol="0">
            <a:spAutoFit/>
          </a:bodyPr>
          <a:lstStyle/>
          <a:p>
            <a:pPr algn="just"/>
            <a:r>
              <a:rPr lang="zh-CN" altLang="en-US" sz="1600" b="1"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再次对横坐标进行按位编码，</a:t>
            </a:r>
            <a:r>
              <a:rPr lang="en-US" altLang="zh-CN" sz="1600" b="1"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0</a:t>
            </a:r>
            <a:r>
              <a:rPr lang="zh-CN" altLang="en-US" sz="1600" b="1"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表示纯白；</a:t>
            </a:r>
            <a:r>
              <a:rPr lang="en-US" altLang="zh-CN" sz="1600" b="1"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1</a:t>
            </a:r>
            <a:r>
              <a:rPr lang="zh-CN" altLang="en-US" sz="1600" b="1"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表示纯黑。投影，拍照。每一位对应一组黑白相反的互逆图像。</a:t>
            </a:r>
            <a:endParaRPr lang="zh-CN" altLang="en-US" sz="1600" b="1" dirty="0">
              <a:solidFill>
                <a:schemeClr val="bg1"/>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9" name="上箭头 18"/>
          <p:cNvSpPr/>
          <p:nvPr/>
        </p:nvSpPr>
        <p:spPr>
          <a:xfrm rot="10800000" flipH="1">
            <a:off x="667735" y="2780928"/>
            <a:ext cx="366337" cy="608280"/>
          </a:xfrm>
          <a:prstGeom prst="upArrow">
            <a:avLst>
              <a:gd name="adj1" fmla="val 70378"/>
              <a:gd name="adj2" fmla="val 50000"/>
            </a:avLst>
          </a:prstGeom>
          <a:gradFill flip="none" rotWithShape="1">
            <a:gsLst>
              <a:gs pos="2000">
                <a:srgbClr val="0070C0"/>
              </a:gs>
              <a:gs pos="100000">
                <a:srgbClr val="00B0F0"/>
              </a:gs>
            </a:gsLst>
            <a:lin ang="10800000" scaled="1"/>
            <a:tileRect/>
          </a:gradFill>
          <a:ln w="25400" cap="flat" cmpd="sng" algn="ctr">
            <a:solidFill>
              <a:srgbClr val="0070C0"/>
            </a:solidFill>
            <a:prstDash val="solid"/>
          </a:ln>
          <a:effectLst/>
          <a:scene3d>
            <a:camera prst="orthographicFront">
              <a:rot lat="0" lon="0" rev="0"/>
            </a:camera>
            <a:lightRig rig="glow" dir="t">
              <a:rot lat="0" lon="0" rev="14100000"/>
            </a:lightRig>
          </a:scene3d>
          <a:sp3d prstMaterial="softEdge">
            <a:bevelT w="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grpSp>
        <p:nvGrpSpPr>
          <p:cNvPr id="23" name="组合 22"/>
          <p:cNvGrpSpPr/>
          <p:nvPr/>
        </p:nvGrpSpPr>
        <p:grpSpPr>
          <a:xfrm>
            <a:off x="940160" y="4449295"/>
            <a:ext cx="5040560" cy="652742"/>
            <a:chOff x="3099793" y="2276872"/>
            <a:chExt cx="5040560" cy="652742"/>
          </a:xfrm>
        </p:grpSpPr>
        <p:sp>
          <p:nvSpPr>
            <p:cNvPr id="24" name="矩形 23"/>
            <p:cNvSpPr/>
            <p:nvPr/>
          </p:nvSpPr>
          <p:spPr>
            <a:xfrm>
              <a:off x="3099793" y="2276872"/>
              <a:ext cx="5040560" cy="652742"/>
            </a:xfrm>
            <a:prstGeom prst="rect">
              <a:avLst/>
            </a:prstGeom>
            <a:gradFill flip="none" rotWithShape="1">
              <a:gsLst>
                <a:gs pos="2000">
                  <a:srgbClr val="0070C0"/>
                </a:gs>
                <a:gs pos="100000">
                  <a:srgbClr val="00B0F0"/>
                </a:gs>
              </a:gsLst>
              <a:lin ang="18900000" scaled="1"/>
              <a:tileRect/>
            </a:gradFill>
            <a:ln w="25400" cap="flat" cmpd="sng" algn="ctr">
              <a:solidFill>
                <a:srgbClr val="0070C0"/>
              </a:solidFill>
              <a:prstDash val="solid"/>
            </a:ln>
            <a:effectLst/>
            <a:scene3d>
              <a:camera prst="orthographicFront">
                <a:rot lat="0" lon="0" rev="0"/>
              </a:camera>
              <a:lightRig rig="glow" dir="t">
                <a:rot lat="0" lon="0" rev="14100000"/>
              </a:lightRig>
            </a:scene3d>
            <a:sp3d prstMaterial="softEdge">
              <a:bevelT w="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sp>
          <p:nvSpPr>
            <p:cNvPr id="25" name="TextBox 24"/>
            <p:cNvSpPr txBox="1"/>
            <p:nvPr/>
          </p:nvSpPr>
          <p:spPr>
            <a:xfrm>
              <a:off x="3523320" y="2433966"/>
              <a:ext cx="3888706" cy="338554"/>
            </a:xfrm>
            <a:prstGeom prst="rect">
              <a:avLst/>
            </a:prstGeom>
            <a:noFill/>
          </p:spPr>
          <p:txBody>
            <a:bodyPr wrap="square" rtlCol="0">
              <a:spAutoFit/>
            </a:bodyPr>
            <a:lstStyle/>
            <a:p>
              <a:pPr algn="just"/>
              <a:r>
                <a:rPr lang="zh-CN" altLang="en-US" sz="1600" b="1"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对纵坐标做同样处理，拍照存储</a:t>
              </a:r>
              <a:endParaRPr lang="zh-CN" altLang="en-US" sz="1600" b="1" dirty="0">
                <a:solidFill>
                  <a:schemeClr val="bg1"/>
                </a:solidFill>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26" name="上箭头 25"/>
          <p:cNvSpPr/>
          <p:nvPr/>
        </p:nvSpPr>
        <p:spPr>
          <a:xfrm rot="10800000" flipH="1">
            <a:off x="651387" y="4039151"/>
            <a:ext cx="366337" cy="608280"/>
          </a:xfrm>
          <a:prstGeom prst="upArrow">
            <a:avLst>
              <a:gd name="adj1" fmla="val 70378"/>
              <a:gd name="adj2" fmla="val 50000"/>
            </a:avLst>
          </a:prstGeom>
          <a:gradFill flip="none" rotWithShape="1">
            <a:gsLst>
              <a:gs pos="2000">
                <a:srgbClr val="0070C0"/>
              </a:gs>
              <a:gs pos="100000">
                <a:srgbClr val="00B0F0"/>
              </a:gs>
            </a:gsLst>
            <a:lin ang="10800000" scaled="1"/>
            <a:tileRect/>
          </a:gradFill>
          <a:ln w="25400" cap="flat" cmpd="sng" algn="ctr">
            <a:solidFill>
              <a:srgbClr val="0070C0"/>
            </a:solidFill>
            <a:prstDash val="solid"/>
          </a:ln>
          <a:effectLst/>
          <a:scene3d>
            <a:camera prst="orthographicFront">
              <a:rot lat="0" lon="0" rev="0"/>
            </a:camera>
            <a:lightRig rig="glow" dir="t">
              <a:rot lat="0" lon="0" rev="14100000"/>
            </a:lightRig>
          </a:scene3d>
          <a:sp3d prstMaterial="softEdge">
            <a:bevelT w="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Times New Roman" panose="02020603050405020304" pitchFamily="18" charset="0"/>
              <a:ea typeface="宋体"/>
              <a:cs typeface="Times New Roman" panose="02020603050405020304" pitchFamily="18" charset="0"/>
            </a:endParaRPr>
          </a:p>
        </p:txBody>
      </p:sp>
      <p:pic>
        <p:nvPicPr>
          <p:cNvPr id="28" name="图片 27" descr="C:\Users\zhangya\Desktop\大论文\grab_00_00024.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3901" y="1008827"/>
            <a:ext cx="2207895" cy="2047876"/>
          </a:xfrm>
          <a:prstGeom prst="rect">
            <a:avLst/>
          </a:prstGeom>
          <a:noFill/>
          <a:ln>
            <a:noFill/>
          </a:ln>
        </p:spPr>
      </p:pic>
      <p:pic>
        <p:nvPicPr>
          <p:cNvPr id="29" name="图片 28" descr="C:\Users\zhangya\Desktop\大论文\grab_00_00025.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0562" y="1000109"/>
            <a:ext cx="2222500" cy="2009776"/>
          </a:xfrm>
          <a:prstGeom prst="rect">
            <a:avLst/>
          </a:prstGeom>
          <a:noFill/>
          <a:ln>
            <a:noFill/>
          </a:ln>
        </p:spPr>
      </p:pic>
      <p:pic>
        <p:nvPicPr>
          <p:cNvPr id="30" name="图片 29" descr="C:\Users\zhangya\Desktop\大论文\grab_00_00035.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0562" y="3143248"/>
            <a:ext cx="2241996" cy="2310614"/>
          </a:xfrm>
          <a:prstGeom prst="rect">
            <a:avLst/>
          </a:prstGeom>
          <a:noFill/>
          <a:ln>
            <a:noFill/>
          </a:ln>
        </p:spPr>
      </p:pic>
      <p:pic>
        <p:nvPicPr>
          <p:cNvPr id="31" name="图片 30" descr="C:\Users\zhangya\Desktop\大论文\grab_00_00037.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91362" y="3159043"/>
            <a:ext cx="2241550" cy="2248535"/>
          </a:xfrm>
          <a:prstGeom prst="rect">
            <a:avLst/>
          </a:prstGeom>
          <a:noFill/>
          <a:ln>
            <a:noFill/>
          </a:ln>
        </p:spPr>
      </p:pic>
      <p:sp>
        <p:nvSpPr>
          <p:cNvPr id="32" name="TextBox 31"/>
          <p:cNvSpPr txBox="1"/>
          <p:nvPr/>
        </p:nvSpPr>
        <p:spPr>
          <a:xfrm>
            <a:off x="834548" y="5227435"/>
            <a:ext cx="6041708" cy="707886"/>
          </a:xfrm>
          <a:prstGeom prst="rect">
            <a:avLst/>
          </a:prstGeom>
          <a:noFill/>
        </p:spPr>
        <p:txBody>
          <a:bodyPr wrap="square" rtlCol="0">
            <a:spAutoFit/>
          </a:bodyPr>
          <a:lstStyle/>
          <a:p>
            <a:r>
              <a:rPr lang="zh-CN" altLang="en-US" sz="20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举例：</a:t>
            </a:r>
            <a:r>
              <a:rPr lang="en-US" altLang="zh-CN" sz="20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1280×800</a:t>
            </a:r>
            <a:r>
              <a:rPr lang="zh-CN" altLang="en-US" sz="20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a:t>
            </a:r>
            <a:r>
              <a:rPr lang="en-US" altLang="zh-CN" sz="20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10100000000×1100100000</a:t>
            </a:r>
            <a:r>
              <a:rPr lang="zh-CN" altLang="en-US" sz="20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a:t>
            </a:r>
            <a:endParaRPr lang="en-US" altLang="zh-CN" sz="20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a:p>
            <a:r>
              <a:rPr lang="en-US" altLang="zh-CN" sz="20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sz="20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    </a:t>
            </a:r>
            <a:r>
              <a:rPr lang="zh-CN" altLang="en-US" sz="20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横坐标对应</a:t>
            </a:r>
            <a:r>
              <a:rPr lang="en-US" altLang="zh-CN" sz="20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11</a:t>
            </a:r>
            <a:r>
              <a:rPr lang="zh-CN" altLang="en-US" sz="20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组互逆图像，纵坐标对应</a:t>
            </a:r>
            <a:r>
              <a:rPr lang="en-US" altLang="zh-CN" sz="20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10</a:t>
            </a:r>
            <a:r>
              <a:rPr lang="zh-CN" altLang="en-US" sz="20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组</a:t>
            </a:r>
            <a:endParaRPr lang="zh-CN" altLang="en-US" sz="20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2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65164266"/>
      </p:ext>
    </p:extLst>
  </p:cSld>
  <p:clrMapOvr>
    <a:masterClrMapping/>
  </p:clrMapOvr>
  <mc:AlternateContent xmlns:mc="http://schemas.openxmlformats.org/markup-compatibility/2006" xmlns:p14="http://schemas.microsoft.com/office/powerpoint/2010/main">
    <mc:Choice Requires="p14">
      <p:transition spd="med" p14:dur="700" advTm="68439">
        <p:fade/>
      </p:transition>
    </mc:Choice>
    <mc:Fallback xmlns="">
      <p:transition spd="med" advTm="6843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3918598" y="915628"/>
            <a:ext cx="4078611" cy="436105"/>
          </a:xfrm>
          <a:prstGeom prst="roundRect">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latin typeface="楷体" panose="02010609060101010101" pitchFamily="49" charset="-122"/>
                <a:ea typeface="楷体" panose="02010609060101010101" pitchFamily="49" charset="-122"/>
              </a:rPr>
              <a:t>研究背景与研究意义</a:t>
            </a:r>
            <a:endParaRPr lang="zh-CN" altLang="en-US" sz="2400" b="1" dirty="0">
              <a:latin typeface="楷体" panose="02010609060101010101" pitchFamily="49" charset="-122"/>
              <a:ea typeface="楷体" panose="02010609060101010101" pitchFamily="49" charset="-122"/>
            </a:endParaRPr>
          </a:p>
        </p:txBody>
      </p:sp>
      <p:sp>
        <p:nvSpPr>
          <p:cNvPr id="68610" name="Rectangle 2"/>
          <p:cNvSpPr>
            <a:spLocks noGrp="1" noChangeArrowheads="1"/>
          </p:cNvSpPr>
          <p:nvPr>
            <p:ph type="title"/>
          </p:nvPr>
        </p:nvSpPr>
        <p:spPr>
          <a:xfrm>
            <a:off x="0" y="260650"/>
            <a:ext cx="5874792" cy="563562"/>
          </a:xfrm>
        </p:spPr>
        <p:txBody>
          <a:bodyPr/>
          <a:lstStyle/>
          <a:p>
            <a:r>
              <a:rPr lang="zh-CN" altLang="en-US" sz="4400" b="1" dirty="0" smtClean="0">
                <a:latin typeface="楷体" panose="02010609060101010101" pitchFamily="49" charset="-122"/>
                <a:ea typeface="楷体" panose="02010609060101010101" pitchFamily="49" charset="-122"/>
              </a:rPr>
              <a:t>第</a:t>
            </a:r>
            <a:r>
              <a:rPr lang="en-US" altLang="zh-CN" sz="4400" b="1" dirty="0" smtClean="0">
                <a:latin typeface="Times New Roman" panose="02020603050405020304" pitchFamily="18" charset="0"/>
                <a:ea typeface="楷体" panose="02010609060101010101" pitchFamily="49" charset="-122"/>
                <a:cs typeface="Times New Roman" panose="02020603050405020304" pitchFamily="18" charset="0"/>
              </a:rPr>
              <a:t>1</a:t>
            </a:r>
            <a:r>
              <a:rPr lang="zh-CN" altLang="en-US" sz="4400" b="1" dirty="0" smtClean="0">
                <a:latin typeface="楷体" panose="02010609060101010101" pitchFamily="49" charset="-122"/>
                <a:ea typeface="楷体" panose="02010609060101010101" pitchFamily="49" charset="-122"/>
              </a:rPr>
              <a:t>章  绪论</a:t>
            </a:r>
            <a:endParaRPr lang="en-US" altLang="zh-CN" sz="4400" b="1" dirty="0">
              <a:latin typeface="楷体" panose="02010609060101010101" pitchFamily="49" charset="-122"/>
              <a:ea typeface="楷体" panose="02010609060101010101" pitchFamily="49" charset="-122"/>
            </a:endParaRPr>
          </a:p>
        </p:txBody>
      </p:sp>
      <p:sp>
        <p:nvSpPr>
          <p:cNvPr id="68611" name="Rectangle 3"/>
          <p:cNvSpPr>
            <a:spLocks noGrp="1" noChangeArrowheads="1"/>
          </p:cNvSpPr>
          <p:nvPr>
            <p:ph type="body" idx="1"/>
          </p:nvPr>
        </p:nvSpPr>
        <p:spPr>
          <a:xfrm>
            <a:off x="611560" y="1628801"/>
            <a:ext cx="7824788" cy="1080120"/>
          </a:xfrm>
        </p:spPr>
        <p:txBody>
          <a:bodyPr/>
          <a:lstStyle/>
          <a:p>
            <a:pPr>
              <a:lnSpc>
                <a:spcPct val="80000"/>
              </a:lnSpc>
            </a:pPr>
            <a:r>
              <a:rPr lang="zh-CN" altLang="en-US" sz="2400" b="1" dirty="0">
                <a:solidFill>
                  <a:schemeClr val="bg2">
                    <a:lumMod val="10000"/>
                  </a:schemeClr>
                </a:solidFill>
                <a:latin typeface="楷体" panose="02010609060101010101" pitchFamily="49" charset="-122"/>
                <a:ea typeface="楷体" panose="02010609060101010101" pitchFamily="49" charset="-122"/>
              </a:rPr>
              <a:t>近些年来，高清晰、大尺寸显示画面的需求越来越多，应用越来越</a:t>
            </a:r>
            <a:r>
              <a:rPr lang="zh-CN" altLang="en-US" sz="2400" b="1" dirty="0" smtClean="0">
                <a:solidFill>
                  <a:schemeClr val="bg2">
                    <a:lumMod val="10000"/>
                  </a:schemeClr>
                </a:solidFill>
                <a:latin typeface="楷体" panose="02010609060101010101" pitchFamily="49" charset="-122"/>
                <a:ea typeface="楷体" panose="02010609060101010101" pitchFamily="49" charset="-122"/>
              </a:rPr>
              <a:t>广泛。</a:t>
            </a:r>
            <a:r>
              <a:rPr lang="zh-CN" altLang="en-US" sz="3200" dirty="0">
                <a:solidFill>
                  <a:schemeClr val="bg2">
                    <a:lumMod val="10000"/>
                  </a:schemeClr>
                </a:solidFill>
              </a:rPr>
              <a:t/>
            </a:r>
            <a:br>
              <a:rPr lang="zh-CN" altLang="en-US" sz="3200" dirty="0">
                <a:solidFill>
                  <a:schemeClr val="bg2">
                    <a:lumMod val="10000"/>
                  </a:schemeClr>
                </a:solidFill>
              </a:rPr>
            </a:br>
            <a:r>
              <a:rPr lang="en-US" altLang="zh-CN" sz="2900" dirty="0">
                <a:ea typeface="宋体" charset="-122"/>
              </a:rPr>
              <a:t/>
            </a:r>
            <a:br>
              <a:rPr lang="en-US" altLang="zh-CN" sz="2900" dirty="0">
                <a:ea typeface="宋体" charset="-122"/>
              </a:rPr>
            </a:br>
            <a:endParaRPr lang="en-US" altLang="zh-CN" sz="2900" dirty="0">
              <a:ea typeface="宋体" charset="-122"/>
            </a:endParaRPr>
          </a:p>
          <a:p>
            <a:pPr lvl="1">
              <a:lnSpc>
                <a:spcPct val="80000"/>
              </a:lnSpc>
            </a:pPr>
            <a:endParaRPr lang="en-US" altLang="zh-CN" sz="2900" dirty="0">
              <a:ea typeface="宋体" charset="-122"/>
            </a:endParaRPr>
          </a:p>
        </p:txBody>
      </p:sp>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161" y="2492897"/>
            <a:ext cx="3361819" cy="2466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2414" y="2636915"/>
            <a:ext cx="3810000" cy="2466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3568" y="2782020"/>
            <a:ext cx="3683209" cy="2356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矩形 20"/>
          <p:cNvSpPr/>
          <p:nvPr/>
        </p:nvSpPr>
        <p:spPr>
          <a:xfrm>
            <a:off x="631155" y="5576318"/>
            <a:ext cx="7509198" cy="830997"/>
          </a:xfrm>
          <a:prstGeom prst="rect">
            <a:avLst/>
          </a:prstGeom>
        </p:spPr>
        <p:txBody>
          <a:bodyPr wrap="square">
            <a:spAutoFit/>
          </a:bodyPr>
          <a:lstStyle/>
          <a:p>
            <a:r>
              <a:rPr lang="zh-CN" altLang="en-US" sz="2400" b="1" dirty="0" smtClean="0">
                <a:solidFill>
                  <a:schemeClr val="bg2">
                    <a:lumMod val="10000"/>
                  </a:schemeClr>
                </a:solidFill>
                <a:latin typeface="楷体" panose="02010609060101010101" pitchFamily="49" charset="-122"/>
                <a:ea typeface="楷体" panose="02010609060101010101" pitchFamily="49" charset="-122"/>
              </a:rPr>
              <a:t>   许多行业有了大</a:t>
            </a:r>
            <a:r>
              <a:rPr lang="zh-CN" altLang="en-US" sz="2400" b="1" dirty="0">
                <a:solidFill>
                  <a:schemeClr val="bg2">
                    <a:lumMod val="10000"/>
                  </a:schemeClr>
                </a:solidFill>
                <a:latin typeface="楷体" panose="02010609060101010101" pitchFamily="49" charset="-122"/>
                <a:ea typeface="楷体" panose="02010609060101010101" pitchFamily="49" charset="-122"/>
              </a:rPr>
              <a:t>屏显示系统的支撑，展示性与应用性均可得到较大的</a:t>
            </a:r>
            <a:r>
              <a:rPr lang="zh-CN" altLang="en-US" sz="2400" b="1" dirty="0" smtClean="0">
                <a:solidFill>
                  <a:schemeClr val="bg2">
                    <a:lumMod val="10000"/>
                  </a:schemeClr>
                </a:solidFill>
                <a:latin typeface="楷体" panose="02010609060101010101" pitchFamily="49" charset="-122"/>
                <a:ea typeface="楷体" panose="02010609060101010101" pitchFamily="49" charset="-122"/>
              </a:rPr>
              <a:t>提升。</a:t>
            </a:r>
            <a:endParaRPr lang="zh-CN" altLang="en-US" sz="2400" b="1" dirty="0">
              <a:solidFill>
                <a:schemeClr val="bg2">
                  <a:lumMod val="10000"/>
                </a:schemeClr>
              </a:solidFill>
              <a:latin typeface="楷体" panose="02010609060101010101" pitchFamily="49" charset="-122"/>
              <a:ea typeface="楷体" panose="02010609060101010101" pitchFamily="49" charset="-122"/>
            </a:endParaRPr>
          </a:p>
        </p:txBody>
      </p:sp>
      <p:pic>
        <p:nvPicPr>
          <p:cNvPr id="615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spd="med" advTm="1908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500"/>
                                        <p:tgtEl>
                                          <p:spTgt spid="6147"/>
                                        </p:tgtEl>
                                      </p:cBhvr>
                                    </p:animEffect>
                                    <p:anim calcmode="lin" valueType="num">
                                      <p:cBhvr>
                                        <p:cTn id="8" dur="500" fill="hold"/>
                                        <p:tgtEl>
                                          <p:spTgt spid="6147"/>
                                        </p:tgtEl>
                                        <p:attrNameLst>
                                          <p:attrName>ppt_x</p:attrName>
                                        </p:attrNameLst>
                                      </p:cBhvr>
                                      <p:tavLst>
                                        <p:tav tm="0">
                                          <p:val>
                                            <p:strVal val="#ppt_x"/>
                                          </p:val>
                                        </p:tav>
                                        <p:tav tm="100000">
                                          <p:val>
                                            <p:strVal val="#ppt_x"/>
                                          </p:val>
                                        </p:tav>
                                      </p:tavLst>
                                    </p:anim>
                                    <p:anim calcmode="lin" valueType="num">
                                      <p:cBhvr>
                                        <p:cTn id="9" dur="5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9"/>
                                        </p:tgtEl>
                                        <p:attrNameLst>
                                          <p:attrName>style.visibility</p:attrName>
                                        </p:attrNameLst>
                                      </p:cBhvr>
                                      <p:to>
                                        <p:strVal val="visible"/>
                                      </p:to>
                                    </p:set>
                                    <p:animEffect transition="in" filter="fade">
                                      <p:cBhvr>
                                        <p:cTn id="14" dur="500"/>
                                        <p:tgtEl>
                                          <p:spTgt spid="6149"/>
                                        </p:tgtEl>
                                      </p:cBhvr>
                                    </p:animEffect>
                                    <p:anim calcmode="lin" valueType="num">
                                      <p:cBhvr>
                                        <p:cTn id="15" dur="500" fill="hold"/>
                                        <p:tgtEl>
                                          <p:spTgt spid="6149"/>
                                        </p:tgtEl>
                                        <p:attrNameLst>
                                          <p:attrName>ppt_x</p:attrName>
                                        </p:attrNameLst>
                                      </p:cBhvr>
                                      <p:tavLst>
                                        <p:tav tm="0">
                                          <p:val>
                                            <p:strVal val="#ppt_x"/>
                                          </p:val>
                                        </p:tav>
                                        <p:tav tm="100000">
                                          <p:val>
                                            <p:strVal val="#ppt_x"/>
                                          </p:val>
                                        </p:tav>
                                      </p:tavLst>
                                    </p:anim>
                                    <p:anim calcmode="lin" valueType="num">
                                      <p:cBhvr>
                                        <p:cTn id="16" dur="500" fill="hold"/>
                                        <p:tgtEl>
                                          <p:spTgt spid="614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48"/>
                                        </p:tgtEl>
                                        <p:attrNameLst>
                                          <p:attrName>style.visibility</p:attrName>
                                        </p:attrNameLst>
                                      </p:cBhvr>
                                      <p:to>
                                        <p:strVal val="visible"/>
                                      </p:to>
                                    </p:set>
                                    <p:animEffect transition="in" filter="fade">
                                      <p:cBhvr>
                                        <p:cTn id="21" dur="500"/>
                                        <p:tgtEl>
                                          <p:spTgt spid="6148"/>
                                        </p:tgtEl>
                                      </p:cBhvr>
                                    </p:animEffect>
                                    <p:anim calcmode="lin" valueType="num">
                                      <p:cBhvr>
                                        <p:cTn id="22" dur="500" fill="hold"/>
                                        <p:tgtEl>
                                          <p:spTgt spid="6148"/>
                                        </p:tgtEl>
                                        <p:attrNameLst>
                                          <p:attrName>ppt_x</p:attrName>
                                        </p:attrNameLst>
                                      </p:cBhvr>
                                      <p:tavLst>
                                        <p:tav tm="0">
                                          <p:val>
                                            <p:strVal val="#ppt_x"/>
                                          </p:val>
                                        </p:tav>
                                        <p:tav tm="100000">
                                          <p:val>
                                            <p:strVal val="#ppt_x"/>
                                          </p:val>
                                        </p:tav>
                                      </p:tavLst>
                                    </p:anim>
                                    <p:anim calcmode="lin" valueType="num">
                                      <p:cBhvr>
                                        <p:cTn id="23" dur="500" fill="hold"/>
                                        <p:tgtEl>
                                          <p:spTgt spid="614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anim calcmode="lin" valueType="num">
                                      <p:cBhvr>
                                        <p:cTn id="29" dur="500" fill="hold"/>
                                        <p:tgtEl>
                                          <p:spTgt spid="21"/>
                                        </p:tgtEl>
                                        <p:attrNameLst>
                                          <p:attrName>ppt_x</p:attrName>
                                        </p:attrNameLst>
                                      </p:cBhvr>
                                      <p:tavLst>
                                        <p:tav tm="0">
                                          <p:val>
                                            <p:strVal val="#ppt_x"/>
                                          </p:val>
                                        </p:tav>
                                        <p:tav tm="100000">
                                          <p:val>
                                            <p:strVal val="#ppt_x"/>
                                          </p:val>
                                        </p:tav>
                                      </p:tavLst>
                                    </p:anim>
                                    <p:anim calcmode="lin" valueType="num">
                                      <p:cBhvr>
                                        <p:cTn id="30"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black">
          <a:xfrm>
            <a:off x="251526" y="70311"/>
            <a:ext cx="7888833" cy="84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第</a:t>
            </a:r>
            <a:r>
              <a:rPr lang="en-US" altLang="zh-CN" b="1" kern="0" dirty="0" smtClean="0">
                <a:latin typeface="Times New Roman" panose="02020603050405020304" pitchFamily="18" charset="0"/>
                <a:ea typeface="楷体" panose="02010609060101010101" pitchFamily="49" charset="-122"/>
                <a:cs typeface="Times New Roman" panose="02020603050405020304" pitchFamily="18" charset="0"/>
              </a:rPr>
              <a:t>3</a:t>
            </a:r>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章 基于</a:t>
            </a:r>
            <a:r>
              <a:rPr lang="zh-CN" altLang="en-US" b="1" kern="0" dirty="0">
                <a:latin typeface="Times New Roman" panose="02020603050405020304" pitchFamily="18" charset="0"/>
                <a:ea typeface="楷体" panose="02010609060101010101" pitchFamily="49" charset="-122"/>
                <a:cs typeface="Times New Roman" panose="02020603050405020304" pitchFamily="18" charset="0"/>
              </a:rPr>
              <a:t>结构光编码的</a:t>
            </a:r>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曲面几何校正</a:t>
            </a:r>
            <a:endParaRPr lang="en-US" altLang="zh-CN" b="1" kern="0" dirty="0">
              <a:latin typeface="Times New Roman" panose="02020603050405020304" pitchFamily="18" charset="0"/>
              <a:ea typeface="楷体" panose="02010609060101010101" pitchFamily="49" charset="-122"/>
              <a:cs typeface="Times New Roman" panose="02020603050405020304" pitchFamily="18" charset="0"/>
            </a:endParaRPr>
          </a:p>
        </p:txBody>
      </p:sp>
      <p:grpSp>
        <p:nvGrpSpPr>
          <p:cNvPr id="5" name="组合 4"/>
          <p:cNvGrpSpPr/>
          <p:nvPr/>
        </p:nvGrpSpPr>
        <p:grpSpPr>
          <a:xfrm>
            <a:off x="517963" y="915625"/>
            <a:ext cx="3677977" cy="648072"/>
            <a:chOff x="517959" y="915625"/>
            <a:chExt cx="3677977" cy="648072"/>
          </a:xfrm>
        </p:grpSpPr>
        <p:sp>
          <p:nvSpPr>
            <p:cNvPr id="6" name="矩形 5"/>
            <p:cNvSpPr/>
            <p:nvPr/>
          </p:nvSpPr>
          <p:spPr>
            <a:xfrm>
              <a:off x="517959" y="915625"/>
              <a:ext cx="3612819" cy="64807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7" name="TextBox 6"/>
            <p:cNvSpPr txBox="1"/>
            <p:nvPr/>
          </p:nvSpPr>
          <p:spPr>
            <a:xfrm>
              <a:off x="1027584" y="1008827"/>
              <a:ext cx="3168352" cy="461665"/>
            </a:xfrm>
            <a:prstGeom prst="rect">
              <a:avLst/>
            </a:prstGeom>
            <a:noFill/>
          </p:spPr>
          <p:txBody>
            <a:bodyPr wrap="square" rtlCol="0">
              <a:spAutoFit/>
            </a:bodyPr>
            <a:lstStyle/>
            <a:p>
              <a:r>
                <a:rPr lang="zh-CN" altLang="en-US" sz="24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对应关系求取</a:t>
              </a:r>
              <a:endParaRPr lang="zh-CN" alt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8" name="TextBox 7"/>
          <p:cNvSpPr txBox="1"/>
          <p:nvPr/>
        </p:nvSpPr>
        <p:spPr>
          <a:xfrm>
            <a:off x="683568" y="1772818"/>
            <a:ext cx="7344816" cy="707886"/>
          </a:xfrm>
          <a:prstGeom prst="rect">
            <a:avLst/>
          </a:prstGeom>
          <a:noFill/>
        </p:spPr>
        <p:txBody>
          <a:bodyPr wrap="square" rtlCol="0">
            <a:spAutoFit/>
          </a:bodyPr>
          <a:lstStyle/>
          <a:p>
            <a:r>
              <a:rPr lang="zh-CN" altLang="en-US" sz="20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分别对横纵坐标值进行解码，一组互逆图像对应求取一位，最终求得照片中像素在投影仪中所对应的像素。</a:t>
            </a:r>
            <a:endParaRPr lang="zh-CN" altLang="en-US" sz="20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942" y="2323451"/>
            <a:ext cx="2485232"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995936" y="2443370"/>
            <a:ext cx="4248472" cy="1200329"/>
          </a:xfrm>
          <a:prstGeom prst="rect">
            <a:avLst/>
          </a:prstGeom>
          <a:noFill/>
        </p:spPr>
        <p:txBody>
          <a:bodyPr wrap="square" rtlCol="0">
            <a:spAutoFit/>
          </a:bodyPr>
          <a:lstStyle/>
          <a:p>
            <a:r>
              <a:rPr lang="en-US" altLang="zh-CN" i="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u——</a:t>
            </a:r>
            <a:r>
              <a:rPr lang="zh-CN" altLang="en-US"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横坐标求取</a:t>
            </a:r>
            <a:endParaRPr lang="en-US" altLang="zh-CN"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a:p>
            <a:r>
              <a:rPr lang="en-US" altLang="zh-CN" i="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n——</a:t>
            </a:r>
            <a:r>
              <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横坐标值的一</a:t>
            </a:r>
            <a:r>
              <a:rPr lang="zh-CN" altLang="en-US"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位（</a:t>
            </a:r>
            <a:r>
              <a:rPr lang="en-US" altLang="zh-CN"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0</a:t>
            </a:r>
            <a:r>
              <a:rPr lang="en-US" altLang="zh-CN"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≤n</a:t>
            </a:r>
            <a:r>
              <a:rPr lang="en-US" altLang="zh-CN"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≤10)</a:t>
            </a:r>
            <a:endParaRPr lang="en-US" altLang="zh-CN"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a:p>
            <a:r>
              <a:rPr lang="en-US" altLang="zh-CN" i="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Ω——</a:t>
            </a:r>
            <a:r>
              <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照片上一组互逆图像像素</a:t>
            </a:r>
            <a:r>
              <a:rPr lang="zh-CN" altLang="en-US"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亮度差值</a:t>
            </a:r>
            <a:endParaRPr lang="en-US" altLang="zh-CN"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a:p>
            <a:r>
              <a:rPr lang="en-US" altLang="zh-CN"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ξ ——</a:t>
            </a:r>
            <a:r>
              <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阈</a:t>
            </a:r>
            <a:r>
              <a:rPr lang="zh-CN" altLang="en-US"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值</a:t>
            </a:r>
            <a:endPar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grpSp>
        <p:nvGrpSpPr>
          <p:cNvPr id="18" name="组合 17"/>
          <p:cNvGrpSpPr/>
          <p:nvPr/>
        </p:nvGrpSpPr>
        <p:grpSpPr>
          <a:xfrm>
            <a:off x="7345501" y="3860756"/>
            <a:ext cx="1098387" cy="542610"/>
            <a:chOff x="7345495" y="3860756"/>
            <a:chExt cx="1098387" cy="542610"/>
          </a:xfrm>
        </p:grpSpPr>
        <p:cxnSp>
          <p:nvCxnSpPr>
            <p:cNvPr id="12" name="直接箭头连接符 11"/>
            <p:cNvCxnSpPr/>
            <p:nvPr/>
          </p:nvCxnSpPr>
          <p:spPr>
            <a:xfrm flipV="1">
              <a:off x="7449550" y="4216330"/>
              <a:ext cx="578834" cy="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345495" y="3860756"/>
              <a:ext cx="794858" cy="338554"/>
            </a:xfrm>
            <a:prstGeom prst="rect">
              <a:avLst/>
            </a:prstGeom>
            <a:noFill/>
          </p:spPr>
          <p:txBody>
            <a:bodyPr wrap="square" rtlCol="0">
              <a:spAutoFit/>
            </a:bodyPr>
            <a:lstStyle/>
            <a:p>
              <a:r>
                <a:rPr lang="zh-CN" altLang="en-US" sz="1600" dirty="0" smtClean="0">
                  <a:latin typeface="Times New Roman" panose="02020603050405020304" pitchFamily="18" charset="0"/>
                  <a:ea typeface="楷体" panose="02010609060101010101" pitchFamily="49" charset="-122"/>
                  <a:cs typeface="Times New Roman" panose="02020603050405020304" pitchFamily="18" charset="0"/>
                </a:rPr>
                <a:t>解码</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7" name="矩形 16"/>
            <p:cNvSpPr/>
            <p:nvPr/>
          </p:nvSpPr>
          <p:spPr>
            <a:xfrm>
              <a:off x="8028384" y="4034034"/>
              <a:ext cx="415498" cy="369332"/>
            </a:xfrm>
            <a:prstGeom prst="rect">
              <a:avLst/>
            </a:prstGeom>
          </p:spPr>
          <p:txBody>
            <a:bodyPr wrap="none">
              <a:spAutoFit/>
            </a:bodyPr>
            <a:lstStyle/>
            <a:p>
              <a:r>
                <a:rPr lang="en-US" altLang="zh-CN" dirty="0">
                  <a:latin typeface="Times New Roman" panose="02020603050405020304" pitchFamily="18" charset="0"/>
                  <a:ea typeface="楷体" panose="02010609060101010101" pitchFamily="49" charset="-122"/>
                  <a:cs typeface="Times New Roman" panose="02020603050405020304" pitchFamily="18" charset="0"/>
                </a:rPr>
                <a:t>R</a:t>
              </a:r>
              <a:r>
                <a:rPr lang="en-US" altLang="zh-CN" baseline="30000" dirty="0">
                  <a:latin typeface="Times New Roman" panose="02020603050405020304" pitchFamily="18" charset="0"/>
                  <a:ea typeface="楷体" panose="02010609060101010101" pitchFamily="49" charset="-122"/>
                  <a:cs typeface="Times New Roman" panose="02020603050405020304" pitchFamily="18" charset="0"/>
                </a:rPr>
                <a:t>u</a:t>
              </a:r>
              <a:endParaRPr lang="zh-CN" altLang="en-US" baseline="30000" dirty="0">
                <a:latin typeface="Times New Roman" panose="02020603050405020304" pitchFamily="18" charset="0"/>
                <a:ea typeface="楷体" panose="02010609060101010101" pitchFamily="49" charset="-122"/>
                <a:cs typeface="Times New Roman" panose="02020603050405020304" pitchFamily="18" charset="0"/>
              </a:endParaRPr>
            </a:p>
          </p:txBody>
        </p:sp>
      </p:grpSp>
      <p:grpSp>
        <p:nvGrpSpPr>
          <p:cNvPr id="22" name="组合 21"/>
          <p:cNvGrpSpPr/>
          <p:nvPr/>
        </p:nvGrpSpPr>
        <p:grpSpPr>
          <a:xfrm>
            <a:off x="7353517" y="4627788"/>
            <a:ext cx="1098387" cy="542610"/>
            <a:chOff x="7345495" y="3860756"/>
            <a:chExt cx="1098387" cy="542610"/>
          </a:xfrm>
        </p:grpSpPr>
        <p:cxnSp>
          <p:nvCxnSpPr>
            <p:cNvPr id="23" name="直接箭头连接符 22"/>
            <p:cNvCxnSpPr/>
            <p:nvPr/>
          </p:nvCxnSpPr>
          <p:spPr>
            <a:xfrm flipV="1">
              <a:off x="7449550" y="4216330"/>
              <a:ext cx="578834" cy="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345495" y="3860756"/>
              <a:ext cx="794858" cy="338554"/>
            </a:xfrm>
            <a:prstGeom prst="rect">
              <a:avLst/>
            </a:prstGeom>
            <a:noFill/>
          </p:spPr>
          <p:txBody>
            <a:bodyPr wrap="square" rtlCol="0">
              <a:spAutoFit/>
            </a:bodyPr>
            <a:lstStyle/>
            <a:p>
              <a:r>
                <a:rPr lang="zh-CN" altLang="en-US" sz="1600" dirty="0" smtClean="0">
                  <a:latin typeface="Times New Roman" panose="02020603050405020304" pitchFamily="18" charset="0"/>
                  <a:ea typeface="楷体" panose="02010609060101010101" pitchFamily="49" charset="-122"/>
                  <a:cs typeface="Times New Roman" panose="02020603050405020304" pitchFamily="18" charset="0"/>
                </a:rPr>
                <a:t>解码</a:t>
              </a:r>
              <a:endParaRPr lang="zh-CN" altLang="en-US" sz="16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5" name="矩形 24"/>
            <p:cNvSpPr/>
            <p:nvPr/>
          </p:nvSpPr>
          <p:spPr>
            <a:xfrm>
              <a:off x="8028384" y="4034034"/>
              <a:ext cx="415498" cy="369332"/>
            </a:xfrm>
            <a:prstGeom prst="rect">
              <a:avLst/>
            </a:prstGeom>
          </p:spPr>
          <p:txBody>
            <a:bodyPr wrap="none">
              <a:spAutoFit/>
            </a:bodyPr>
            <a:lstStyle/>
            <a:p>
              <a:r>
                <a:rPr lang="en-US" altLang="zh-CN" dirty="0" err="1" smtClean="0">
                  <a:latin typeface="Times New Roman" panose="02020603050405020304" pitchFamily="18" charset="0"/>
                  <a:ea typeface="楷体" panose="02010609060101010101" pitchFamily="49" charset="-122"/>
                  <a:cs typeface="Times New Roman" panose="02020603050405020304" pitchFamily="18" charset="0"/>
                </a:rPr>
                <a:t>R</a:t>
              </a:r>
              <a:r>
                <a:rPr lang="en-US" altLang="zh-CN" baseline="30000" dirty="0" err="1" smtClean="0">
                  <a:latin typeface="Times New Roman" panose="02020603050405020304" pitchFamily="18" charset="0"/>
                  <a:ea typeface="楷体" panose="02010609060101010101" pitchFamily="49" charset="-122"/>
                  <a:cs typeface="Times New Roman" panose="02020603050405020304" pitchFamily="18" charset="0"/>
                </a:rPr>
                <a:t>v</a:t>
              </a:r>
              <a:endParaRPr lang="zh-CN" altLang="en-US" baseline="30000" dirty="0">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19" name="Rectangle 6"/>
          <p:cNvSpPr>
            <a:spLocks noChangeArrowheads="1"/>
          </p:cNvSpPr>
          <p:nvPr/>
        </p:nvSpPr>
        <p:spPr bwMode="auto">
          <a:xfrm>
            <a:off x="6"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latin typeface="Times New Roman" panose="02020603050405020304" pitchFamily="18" charset="0"/>
              <a:ea typeface="楷体" panose="02010609060101010101" pitchFamily="49" charset="-122"/>
              <a:cs typeface="Times New Roman" panose="02020603050405020304" pitchFamily="18" charset="0"/>
            </a:endParaRPr>
          </a:p>
        </p:txBody>
      </p:sp>
      <p:grpSp>
        <p:nvGrpSpPr>
          <p:cNvPr id="26" name="组合 25"/>
          <p:cNvGrpSpPr/>
          <p:nvPr/>
        </p:nvGrpSpPr>
        <p:grpSpPr>
          <a:xfrm>
            <a:off x="1052853" y="5400539"/>
            <a:ext cx="6975537" cy="466824"/>
            <a:chOff x="827584" y="5366154"/>
            <a:chExt cx="4387202" cy="466824"/>
          </a:xfrm>
        </p:grpSpPr>
        <p:sp>
          <p:nvSpPr>
            <p:cNvPr id="15" name="TextBox 14"/>
            <p:cNvSpPr txBox="1"/>
            <p:nvPr/>
          </p:nvSpPr>
          <p:spPr>
            <a:xfrm>
              <a:off x="827584" y="5373216"/>
              <a:ext cx="4387202" cy="369332"/>
            </a:xfrm>
            <a:prstGeom prst="rect">
              <a:avLst/>
            </a:prstGeom>
            <a:noFill/>
          </p:spPr>
          <p:txBody>
            <a:bodyPr wrap="square" rtlCol="0">
              <a:spAutoFit/>
            </a:bodyPr>
            <a:lstStyle/>
            <a:p>
              <a:r>
                <a:rPr lang="zh-CN" altLang="en-US"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照片上的某一像素找到其投影仪坐标系内的对应像素</a:t>
              </a:r>
              <a:endPar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graphicFrame>
          <p:nvGraphicFramePr>
            <p:cNvPr id="21" name="对象 20"/>
            <p:cNvGraphicFramePr>
              <a:graphicFrameLocks noChangeAspect="1"/>
            </p:cNvGraphicFramePr>
            <p:nvPr>
              <p:extLst>
                <p:ext uri="{D42A27DB-BD31-4B8C-83A1-F6EECF244321}">
                  <p14:modId xmlns:p14="http://schemas.microsoft.com/office/powerpoint/2010/main" val="2404897472"/>
                </p:ext>
              </p:extLst>
            </p:nvPr>
          </p:nvGraphicFramePr>
          <p:xfrm>
            <a:off x="4232801" y="5366154"/>
            <a:ext cx="846119" cy="466824"/>
          </p:xfrm>
          <a:graphic>
            <a:graphicData uri="http://schemas.openxmlformats.org/presentationml/2006/ole">
              <mc:AlternateContent xmlns:mc="http://schemas.openxmlformats.org/markup-compatibility/2006">
                <mc:Choice xmlns:v="urn:schemas-microsoft-com:vml" Requires="v">
                  <p:oleObj spid="_x0000_s7425" name="Equation" r:id="rId4" imgW="368280" imgH="203040" progId="">
                    <p:embed/>
                  </p:oleObj>
                </mc:Choice>
                <mc:Fallback>
                  <p:oleObj name="Equation" r:id="rId4" imgW="368280" imgH="203040" progId="">
                    <p:embed/>
                    <p:pic>
                      <p:nvPicPr>
                        <p:cNvPr id="0" name="Picture 1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2801" y="5366154"/>
                          <a:ext cx="846119" cy="4668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3" name="组合 2"/>
          <p:cNvGrpSpPr/>
          <p:nvPr/>
        </p:nvGrpSpPr>
        <p:grpSpPr>
          <a:xfrm>
            <a:off x="976886" y="4031671"/>
            <a:ext cx="4387202" cy="381382"/>
            <a:chOff x="976886" y="4031664"/>
            <a:chExt cx="4387202" cy="381382"/>
          </a:xfrm>
        </p:grpSpPr>
        <p:sp>
          <p:nvSpPr>
            <p:cNvPr id="10" name="TextBox 9"/>
            <p:cNvSpPr txBox="1"/>
            <p:nvPr/>
          </p:nvSpPr>
          <p:spPr>
            <a:xfrm>
              <a:off x="976886" y="4031664"/>
              <a:ext cx="4387202" cy="369332"/>
            </a:xfrm>
            <a:prstGeom prst="rect">
              <a:avLst/>
            </a:prstGeom>
            <a:noFill/>
          </p:spPr>
          <p:txBody>
            <a:bodyPr wrap="square" rtlCol="0">
              <a:spAutoFit/>
            </a:bodyPr>
            <a:lstStyle/>
            <a:p>
              <a:r>
                <a:rPr lang="zh-CN" altLang="en-US"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照片上的某一像素对应的横坐标值：</a:t>
              </a:r>
              <a:endPar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7" name="矩形 26"/>
            <p:cNvSpPr/>
            <p:nvPr/>
          </p:nvSpPr>
          <p:spPr>
            <a:xfrm>
              <a:off x="4644008" y="4043714"/>
              <a:ext cx="415498" cy="369332"/>
            </a:xfrm>
            <a:prstGeom prst="rect">
              <a:avLst/>
            </a:prstGeom>
          </p:spPr>
          <p:txBody>
            <a:bodyPr wrap="none">
              <a:spAutoFit/>
            </a:bodyPr>
            <a:lstStyle/>
            <a:p>
              <a:r>
                <a:rPr lang="en-US" altLang="zh-CN"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R</a:t>
              </a:r>
              <a:r>
                <a:rPr lang="en-US" altLang="zh-CN" baseline="300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u</a:t>
              </a:r>
              <a:endParaRPr lang="zh-CN" altLang="en-US" baseline="300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grpSp>
      <p:grpSp>
        <p:nvGrpSpPr>
          <p:cNvPr id="2" name="组合 1"/>
          <p:cNvGrpSpPr/>
          <p:nvPr/>
        </p:nvGrpSpPr>
        <p:grpSpPr>
          <a:xfrm>
            <a:off x="1029096" y="4560919"/>
            <a:ext cx="4387202" cy="374274"/>
            <a:chOff x="1029096" y="4560919"/>
            <a:chExt cx="4387202" cy="374274"/>
          </a:xfrm>
        </p:grpSpPr>
        <p:sp>
          <p:nvSpPr>
            <p:cNvPr id="13" name="TextBox 12"/>
            <p:cNvSpPr txBox="1"/>
            <p:nvPr/>
          </p:nvSpPr>
          <p:spPr>
            <a:xfrm>
              <a:off x="1029096" y="4565861"/>
              <a:ext cx="4387202" cy="369332"/>
            </a:xfrm>
            <a:prstGeom prst="rect">
              <a:avLst/>
            </a:prstGeom>
            <a:noFill/>
          </p:spPr>
          <p:txBody>
            <a:bodyPr wrap="square" rtlCol="0">
              <a:spAutoFit/>
            </a:bodyPr>
            <a:lstStyle/>
            <a:p>
              <a:r>
                <a:rPr lang="zh-CN" altLang="en-US"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照片上的某一像素对应的纵坐标值：</a:t>
              </a:r>
              <a:endPar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8" name="矩形 27"/>
            <p:cNvSpPr/>
            <p:nvPr/>
          </p:nvSpPr>
          <p:spPr>
            <a:xfrm>
              <a:off x="4652024" y="4560919"/>
              <a:ext cx="415498" cy="369332"/>
            </a:xfrm>
            <a:prstGeom prst="rect">
              <a:avLst/>
            </a:prstGeom>
          </p:spPr>
          <p:txBody>
            <a:bodyPr wrap="none">
              <a:spAutoFit/>
            </a:bodyPr>
            <a:lstStyle/>
            <a:p>
              <a:r>
                <a:rPr lang="en-US" altLang="zh-CN" dirty="0" err="1"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R</a:t>
              </a:r>
              <a:r>
                <a:rPr lang="en-US" altLang="zh-CN" baseline="30000" dirty="0" err="1"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v</a:t>
              </a:r>
              <a:endParaRPr lang="zh-CN" altLang="en-US" baseline="300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11" name="Rectangle 29"/>
          <p:cNvSpPr>
            <a:spLocks noChangeArrowheads="1"/>
          </p:cNvSpPr>
          <p:nvPr/>
        </p:nvSpPr>
        <p:spPr bwMode="auto">
          <a:xfrm>
            <a:off x="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4" name="对象 13"/>
          <p:cNvGraphicFramePr>
            <a:graphicFrameLocks noChangeAspect="1"/>
          </p:cNvGraphicFramePr>
          <p:nvPr>
            <p:extLst>
              <p:ext uri="{D42A27DB-BD31-4B8C-83A1-F6EECF244321}">
                <p14:modId xmlns:p14="http://schemas.microsoft.com/office/powerpoint/2010/main" val="3576622425"/>
              </p:ext>
            </p:extLst>
          </p:nvPr>
        </p:nvGraphicFramePr>
        <p:xfrm>
          <a:off x="5440049" y="3847336"/>
          <a:ext cx="1913462" cy="579074"/>
        </p:xfrm>
        <a:graphic>
          <a:graphicData uri="http://schemas.openxmlformats.org/presentationml/2006/ole">
            <mc:AlternateContent xmlns:mc="http://schemas.openxmlformats.org/markup-compatibility/2006">
              <mc:Choice xmlns:v="urn:schemas-microsoft-com:vml" Requires="v">
                <p:oleObj spid="_x0000_s7426" name="Equation" r:id="rId6" imgW="799753" imgH="241195" progId="">
                  <p:embed/>
                </p:oleObj>
              </mc:Choice>
              <mc:Fallback>
                <p:oleObj name="Equation" r:id="rId6" imgW="799753" imgH="241195" progId="">
                  <p:embed/>
                  <p:pic>
                    <p:nvPicPr>
                      <p:cNvPr id="0" name="Picture 18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0049" y="3847336"/>
                        <a:ext cx="1913462" cy="5790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Rectangle 31"/>
          <p:cNvSpPr>
            <a:spLocks noChangeArrowheads="1"/>
          </p:cNvSpPr>
          <p:nvPr/>
        </p:nvSpPr>
        <p:spPr bwMode="auto">
          <a:xfrm>
            <a:off x="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29" name="对象 28"/>
          <p:cNvGraphicFramePr>
            <a:graphicFrameLocks noChangeAspect="1"/>
          </p:cNvGraphicFramePr>
          <p:nvPr>
            <p:extLst>
              <p:ext uri="{D42A27DB-BD31-4B8C-83A1-F6EECF244321}">
                <p14:modId xmlns:p14="http://schemas.microsoft.com/office/powerpoint/2010/main" val="2548207689"/>
              </p:ext>
            </p:extLst>
          </p:nvPr>
        </p:nvGraphicFramePr>
        <p:xfrm>
          <a:off x="5466813" y="4560921"/>
          <a:ext cx="1891924" cy="609479"/>
        </p:xfrm>
        <a:graphic>
          <a:graphicData uri="http://schemas.openxmlformats.org/presentationml/2006/ole">
            <mc:AlternateContent xmlns:mc="http://schemas.openxmlformats.org/markup-compatibility/2006">
              <mc:Choice xmlns:v="urn:schemas-microsoft-com:vml" Requires="v">
                <p:oleObj spid="_x0000_s7427" name="Equation" r:id="rId8" imgW="761669" imgH="241195" progId="">
                  <p:embed/>
                </p:oleObj>
              </mc:Choice>
              <mc:Fallback>
                <p:oleObj name="Equation" r:id="rId8" imgW="761669" imgH="241195" progId="">
                  <p:embed/>
                  <p:pic>
                    <p:nvPicPr>
                      <p:cNvPr id="0" name="Picture 18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66813" y="4560921"/>
                        <a:ext cx="1891924" cy="60947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3"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3161647"/>
      </p:ext>
    </p:extLst>
  </p:cSld>
  <p:clrMapOvr>
    <a:masterClrMapping/>
  </p:clrMapOvr>
  <mc:AlternateContent xmlns:mc="http://schemas.openxmlformats.org/markup-compatibility/2006" xmlns:p14="http://schemas.microsoft.com/office/powerpoint/2010/main">
    <mc:Choice Requires="p14">
      <p:transition spd="med" p14:dur="700" advTm="21890">
        <p:fade/>
      </p:transition>
    </mc:Choice>
    <mc:Fallback xmlns="">
      <p:transition spd="med" advTm="2189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black">
          <a:xfrm>
            <a:off x="251526" y="70311"/>
            <a:ext cx="7888833" cy="84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第</a:t>
            </a:r>
            <a:r>
              <a:rPr lang="en-US" altLang="zh-CN" b="1" kern="0" dirty="0" smtClean="0">
                <a:latin typeface="Times New Roman" panose="02020603050405020304" pitchFamily="18" charset="0"/>
                <a:ea typeface="楷体" panose="02010609060101010101" pitchFamily="49" charset="-122"/>
                <a:cs typeface="Times New Roman" panose="02020603050405020304" pitchFamily="18" charset="0"/>
              </a:rPr>
              <a:t>3</a:t>
            </a:r>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章 基于</a:t>
            </a:r>
            <a:r>
              <a:rPr lang="zh-CN" altLang="en-US" b="1" kern="0" dirty="0">
                <a:latin typeface="Times New Roman" panose="02020603050405020304" pitchFamily="18" charset="0"/>
                <a:ea typeface="楷体" panose="02010609060101010101" pitchFamily="49" charset="-122"/>
                <a:cs typeface="Times New Roman" panose="02020603050405020304" pitchFamily="18" charset="0"/>
              </a:rPr>
              <a:t>结构光编码的</a:t>
            </a:r>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曲面几何校正</a:t>
            </a:r>
            <a:endParaRPr lang="en-US" altLang="zh-CN" b="1" kern="0" dirty="0">
              <a:latin typeface="Times New Roman" panose="02020603050405020304" pitchFamily="18" charset="0"/>
              <a:ea typeface="楷体" panose="02010609060101010101" pitchFamily="49" charset="-122"/>
              <a:cs typeface="Times New Roman" panose="02020603050405020304" pitchFamily="18" charset="0"/>
            </a:endParaRPr>
          </a:p>
        </p:txBody>
      </p:sp>
      <p:grpSp>
        <p:nvGrpSpPr>
          <p:cNvPr id="5" name="组合 4"/>
          <p:cNvGrpSpPr/>
          <p:nvPr/>
        </p:nvGrpSpPr>
        <p:grpSpPr>
          <a:xfrm>
            <a:off x="517963" y="915625"/>
            <a:ext cx="3677977" cy="648072"/>
            <a:chOff x="517959" y="915625"/>
            <a:chExt cx="3677977" cy="648072"/>
          </a:xfrm>
        </p:grpSpPr>
        <p:sp>
          <p:nvSpPr>
            <p:cNvPr id="6" name="矩形 5"/>
            <p:cNvSpPr/>
            <p:nvPr/>
          </p:nvSpPr>
          <p:spPr>
            <a:xfrm>
              <a:off x="517959" y="915625"/>
              <a:ext cx="3612819" cy="64807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7" name="TextBox 6"/>
            <p:cNvSpPr txBox="1"/>
            <p:nvPr/>
          </p:nvSpPr>
          <p:spPr>
            <a:xfrm>
              <a:off x="1027584" y="1008827"/>
              <a:ext cx="3168352" cy="461665"/>
            </a:xfrm>
            <a:prstGeom prst="rect">
              <a:avLst/>
            </a:prstGeom>
            <a:noFill/>
          </p:spPr>
          <p:txBody>
            <a:bodyPr wrap="square" rtlCol="0">
              <a:spAutoFit/>
            </a:bodyPr>
            <a:lstStyle/>
            <a:p>
              <a:r>
                <a:rPr lang="zh-CN" altLang="en-US" sz="24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对应关系求取</a:t>
              </a:r>
              <a:endParaRPr lang="zh-CN" alt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grpSp>
      <p:pic>
        <p:nvPicPr>
          <p:cNvPr id="12" name="图片 11" descr="C:\Users\zhangya\Desktop\大论文\grab_00_00037.pn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4881492" y="997593"/>
            <a:ext cx="2477372" cy="2664297"/>
          </a:xfrm>
          <a:prstGeom prst="rect">
            <a:avLst/>
          </a:prstGeom>
          <a:noFill/>
          <a:ln>
            <a:noFill/>
          </a:ln>
        </p:spPr>
      </p:pic>
      <p:grpSp>
        <p:nvGrpSpPr>
          <p:cNvPr id="14" name="组合 13"/>
          <p:cNvGrpSpPr/>
          <p:nvPr/>
        </p:nvGrpSpPr>
        <p:grpSpPr>
          <a:xfrm>
            <a:off x="704178" y="1844825"/>
            <a:ext cx="3459946" cy="1728490"/>
            <a:chOff x="683568" y="1916832"/>
            <a:chExt cx="3459946" cy="1728490"/>
          </a:xfrm>
        </p:grpSpPr>
        <p:sp>
          <p:nvSpPr>
            <p:cNvPr id="13" name="矩形 12"/>
            <p:cNvSpPr/>
            <p:nvPr/>
          </p:nvSpPr>
          <p:spPr>
            <a:xfrm>
              <a:off x="683568" y="1916832"/>
              <a:ext cx="3447210" cy="72008"/>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5" name="矩形 14"/>
            <p:cNvSpPr/>
            <p:nvPr/>
          </p:nvSpPr>
          <p:spPr>
            <a:xfrm>
              <a:off x="696304" y="2084411"/>
              <a:ext cx="3447210" cy="72008"/>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6" name="矩形 15"/>
            <p:cNvSpPr/>
            <p:nvPr/>
          </p:nvSpPr>
          <p:spPr>
            <a:xfrm>
              <a:off x="683568" y="2222956"/>
              <a:ext cx="3447210" cy="72008"/>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7" name="矩形 16"/>
            <p:cNvSpPr/>
            <p:nvPr/>
          </p:nvSpPr>
          <p:spPr>
            <a:xfrm>
              <a:off x="686580" y="2409381"/>
              <a:ext cx="3447210" cy="72008"/>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8" name="矩形 17"/>
            <p:cNvSpPr/>
            <p:nvPr/>
          </p:nvSpPr>
          <p:spPr>
            <a:xfrm>
              <a:off x="686580" y="2562436"/>
              <a:ext cx="3447210" cy="72008"/>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9" name="矩形 18"/>
            <p:cNvSpPr/>
            <p:nvPr/>
          </p:nvSpPr>
          <p:spPr>
            <a:xfrm>
              <a:off x="686580" y="2686472"/>
              <a:ext cx="3447210" cy="72008"/>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0" name="矩形 19"/>
            <p:cNvSpPr/>
            <p:nvPr/>
          </p:nvSpPr>
          <p:spPr>
            <a:xfrm>
              <a:off x="686580" y="2831232"/>
              <a:ext cx="3447210" cy="72008"/>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1" name="矩形 20"/>
            <p:cNvSpPr/>
            <p:nvPr/>
          </p:nvSpPr>
          <p:spPr>
            <a:xfrm>
              <a:off x="696304" y="2991694"/>
              <a:ext cx="3447210" cy="72008"/>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2" name="矩形 21"/>
            <p:cNvSpPr/>
            <p:nvPr/>
          </p:nvSpPr>
          <p:spPr>
            <a:xfrm>
              <a:off x="683568" y="3136032"/>
              <a:ext cx="3447210" cy="72008"/>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3" name="矩形 22"/>
            <p:cNvSpPr/>
            <p:nvPr/>
          </p:nvSpPr>
          <p:spPr>
            <a:xfrm>
              <a:off x="683568" y="3288432"/>
              <a:ext cx="3447210" cy="72008"/>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4" name="矩形 23"/>
            <p:cNvSpPr/>
            <p:nvPr/>
          </p:nvSpPr>
          <p:spPr>
            <a:xfrm>
              <a:off x="683568" y="3440832"/>
              <a:ext cx="3447210" cy="72008"/>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5" name="矩形 24"/>
            <p:cNvSpPr/>
            <p:nvPr/>
          </p:nvSpPr>
          <p:spPr>
            <a:xfrm>
              <a:off x="695634" y="3573314"/>
              <a:ext cx="3447210" cy="72008"/>
            </a:xfrm>
            <a:prstGeom prst="rect">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27" name="矩形 26"/>
          <p:cNvSpPr/>
          <p:nvPr/>
        </p:nvSpPr>
        <p:spPr>
          <a:xfrm>
            <a:off x="1547664" y="3784488"/>
            <a:ext cx="1223412" cy="369332"/>
          </a:xfrm>
          <a:prstGeom prst="rect">
            <a:avLst/>
          </a:prstGeom>
        </p:spPr>
        <p:txBody>
          <a:bodyPr wrap="none">
            <a:spAutoFit/>
          </a:bodyPr>
          <a:lstStyle/>
          <a:p>
            <a:r>
              <a:rPr lang="en-US" altLang="zh-CN"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1280×800</a:t>
            </a:r>
            <a:endParaRPr lang="zh-CN" altLang="en-US" dirty="0">
              <a:latin typeface="Times New Roman" panose="02020603050405020304" pitchFamily="18" charset="0"/>
              <a:cs typeface="Times New Roman" panose="02020603050405020304" pitchFamily="18" charset="0"/>
            </a:endParaRPr>
          </a:p>
        </p:txBody>
      </p:sp>
      <p:sp>
        <p:nvSpPr>
          <p:cNvPr id="29" name="矩形 28"/>
          <p:cNvSpPr/>
          <p:nvPr/>
        </p:nvSpPr>
        <p:spPr>
          <a:xfrm>
            <a:off x="4427984" y="3845073"/>
            <a:ext cx="4455066" cy="646331"/>
          </a:xfrm>
          <a:prstGeom prst="rect">
            <a:avLst/>
          </a:prstGeom>
        </p:spPr>
        <p:txBody>
          <a:bodyPr wrap="none">
            <a:spAutoFit/>
          </a:bodyPr>
          <a:lstStyle/>
          <a:p>
            <a:r>
              <a:rPr lang="zh-CN" altLang="en-US"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只占相机视野的一部分，远小于</a:t>
            </a:r>
            <a:r>
              <a:rPr lang="en-US" altLang="zh-CN"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1280×800</a:t>
            </a:r>
          </a:p>
          <a:p>
            <a:endParaRPr lang="zh-CN" altLang="en-US"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427214" y="4797153"/>
            <a:ext cx="2990990" cy="369332"/>
          </a:xfrm>
          <a:prstGeom prst="rect">
            <a:avLst/>
          </a:prstGeom>
          <a:noFill/>
        </p:spPr>
        <p:txBody>
          <a:bodyPr wrap="square" rtlCol="0">
            <a:spAutoFit/>
          </a:bodyPr>
          <a:lstStyle/>
          <a:p>
            <a:r>
              <a:rPr lang="zh-CN" altLang="en-US"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解决方法</a:t>
            </a:r>
            <a:r>
              <a:rPr lang="zh-CN" altLang="en-US" dirty="0" smtClean="0">
                <a:solidFill>
                  <a:schemeClr val="bg2">
                    <a:lumMod val="10000"/>
                  </a:schemeClr>
                </a:solidFill>
                <a:latin typeface="Times New Roman" panose="02020603050405020304" pitchFamily="18" charset="0"/>
                <a:cs typeface="Times New Roman" panose="02020603050405020304" pitchFamily="18" charset="0"/>
              </a:rPr>
              <a:t>：</a:t>
            </a:r>
            <a:r>
              <a:rPr lang="zh-CN" altLang="en-US"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双线性插值</a:t>
            </a:r>
            <a:endPar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32" name="矩形 31"/>
          <p:cNvSpPr/>
          <p:nvPr/>
        </p:nvSpPr>
        <p:spPr>
          <a:xfrm>
            <a:off x="418534" y="4306733"/>
            <a:ext cx="8728672" cy="369332"/>
          </a:xfrm>
          <a:prstGeom prst="rect">
            <a:avLst/>
          </a:prstGeom>
        </p:spPr>
        <p:txBody>
          <a:bodyPr wrap="none">
            <a:spAutoFit/>
          </a:bodyPr>
          <a:lstStyle/>
          <a:p>
            <a:r>
              <a:rPr lang="zh-CN" altLang="en-US"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导致</a:t>
            </a:r>
            <a:r>
              <a:rPr lang="zh-CN" altLang="en-US"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：照片中投影仪范围内的像素找到投影仪中的对应像素，投影仪中的像素有剩余</a:t>
            </a:r>
            <a:endPar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824" y="4491399"/>
            <a:ext cx="4686300" cy="2066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846853982"/>
      </p:ext>
    </p:extLst>
  </p:cSld>
  <p:clrMapOvr>
    <a:masterClrMapping/>
  </p:clrMapOvr>
  <mc:AlternateContent xmlns:mc="http://schemas.openxmlformats.org/markup-compatibility/2006" xmlns:p14="http://schemas.microsoft.com/office/powerpoint/2010/main">
    <mc:Choice Requires="p14">
      <p:transition spd="med" p14:dur="700" advTm="34932">
        <p:fade/>
      </p:transition>
    </mc:Choice>
    <mc:Fallback xmlns="">
      <p:transition spd="med" advTm="349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black">
          <a:xfrm>
            <a:off x="251526" y="70311"/>
            <a:ext cx="7888833" cy="84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第</a:t>
            </a:r>
            <a:r>
              <a:rPr lang="en-US" altLang="zh-CN" b="1" kern="0" dirty="0" smtClean="0">
                <a:latin typeface="Times New Roman" panose="02020603050405020304" pitchFamily="18" charset="0"/>
                <a:ea typeface="楷体" panose="02010609060101010101" pitchFamily="49" charset="-122"/>
                <a:cs typeface="Times New Roman" panose="02020603050405020304" pitchFamily="18" charset="0"/>
              </a:rPr>
              <a:t>3</a:t>
            </a:r>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章 基于</a:t>
            </a:r>
            <a:r>
              <a:rPr lang="zh-CN" altLang="en-US" b="1" kern="0" dirty="0">
                <a:latin typeface="Times New Roman" panose="02020603050405020304" pitchFamily="18" charset="0"/>
                <a:ea typeface="楷体" panose="02010609060101010101" pitchFamily="49" charset="-122"/>
                <a:cs typeface="Times New Roman" panose="02020603050405020304" pitchFamily="18" charset="0"/>
              </a:rPr>
              <a:t>结构光编码的</a:t>
            </a:r>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曲面几何校正</a:t>
            </a:r>
            <a:endParaRPr lang="en-US" altLang="zh-CN" b="1" kern="0" dirty="0">
              <a:latin typeface="Times New Roman" panose="02020603050405020304" pitchFamily="18" charset="0"/>
              <a:ea typeface="楷体" panose="02010609060101010101" pitchFamily="49" charset="-122"/>
              <a:cs typeface="Times New Roman" panose="02020603050405020304" pitchFamily="18" charset="0"/>
            </a:endParaRPr>
          </a:p>
        </p:txBody>
      </p:sp>
      <p:grpSp>
        <p:nvGrpSpPr>
          <p:cNvPr id="5" name="组合 4"/>
          <p:cNvGrpSpPr/>
          <p:nvPr/>
        </p:nvGrpSpPr>
        <p:grpSpPr>
          <a:xfrm>
            <a:off x="517963" y="915625"/>
            <a:ext cx="3677977" cy="648072"/>
            <a:chOff x="517959" y="915625"/>
            <a:chExt cx="3677977" cy="648072"/>
          </a:xfrm>
        </p:grpSpPr>
        <p:sp>
          <p:nvSpPr>
            <p:cNvPr id="6" name="矩形 5"/>
            <p:cNvSpPr/>
            <p:nvPr/>
          </p:nvSpPr>
          <p:spPr>
            <a:xfrm>
              <a:off x="517959" y="915625"/>
              <a:ext cx="3612819" cy="64807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7" name="TextBox 6"/>
            <p:cNvSpPr txBox="1"/>
            <p:nvPr/>
          </p:nvSpPr>
          <p:spPr>
            <a:xfrm>
              <a:off x="1027584" y="1008827"/>
              <a:ext cx="3168352" cy="461665"/>
            </a:xfrm>
            <a:prstGeom prst="rect">
              <a:avLst/>
            </a:prstGeom>
            <a:noFill/>
          </p:spPr>
          <p:txBody>
            <a:bodyPr wrap="square" rtlCol="0">
              <a:spAutoFit/>
            </a:bodyPr>
            <a:lstStyle/>
            <a:p>
              <a:r>
                <a:rPr lang="zh-CN" altLang="en-US" sz="24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图像处理显示</a:t>
              </a:r>
              <a:endParaRPr lang="zh-CN" alt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8" name="TextBox 7"/>
          <p:cNvSpPr txBox="1"/>
          <p:nvPr/>
        </p:nvSpPr>
        <p:spPr>
          <a:xfrm>
            <a:off x="1331640" y="2204868"/>
            <a:ext cx="6264696" cy="954107"/>
          </a:xfrm>
          <a:prstGeom prst="rect">
            <a:avLst/>
          </a:prstGeom>
          <a:noFill/>
        </p:spPr>
        <p:txBody>
          <a:bodyPr wrap="square" rtlCol="0">
            <a:spAutoFit/>
          </a:bodyPr>
          <a:lstStyle/>
          <a:p>
            <a:r>
              <a:rPr lang="zh-CN" altLang="en-US" sz="28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按</a:t>
            </a:r>
            <a:r>
              <a:rPr lang="zh-CN" altLang="en-US" sz="28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固定的</a:t>
            </a:r>
            <a:r>
              <a:rPr lang="zh-CN" altLang="en-US" sz="28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距离选取像素坐标进行纹理贴图，输出显示。</a:t>
            </a:r>
            <a:endParaRPr lang="zh-CN" altLang="en-US" sz="28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3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005490251"/>
      </p:ext>
    </p:extLst>
  </p:cSld>
  <p:clrMapOvr>
    <a:masterClrMapping/>
  </p:clrMapOvr>
  <mc:AlternateContent xmlns:mc="http://schemas.openxmlformats.org/markup-compatibility/2006" xmlns:p14="http://schemas.microsoft.com/office/powerpoint/2010/main">
    <mc:Choice Requires="p14">
      <p:transition spd="med" p14:dur="700" advTm="6853">
        <p:fade/>
      </p:transition>
    </mc:Choice>
    <mc:Fallback xmlns="">
      <p:transition spd="med" advTm="6853">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black">
          <a:xfrm>
            <a:off x="251526" y="70311"/>
            <a:ext cx="7888833" cy="84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第</a:t>
            </a:r>
            <a:r>
              <a:rPr lang="en-US" altLang="zh-CN" b="1" kern="0" dirty="0" smtClean="0">
                <a:latin typeface="Times New Roman" panose="02020603050405020304" pitchFamily="18" charset="0"/>
                <a:ea typeface="楷体" panose="02010609060101010101" pitchFamily="49" charset="-122"/>
                <a:cs typeface="Times New Roman" panose="02020603050405020304" pitchFamily="18" charset="0"/>
              </a:rPr>
              <a:t>4</a:t>
            </a:r>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章 亮度校正</a:t>
            </a:r>
            <a:endParaRPr lang="en-US" altLang="zh-CN" b="1" kern="0" dirty="0">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5" name="图片 4" descr="C:\Users\zhangya\Desktop\大论文\IMG_20151124_101037.jpg"/>
          <p:cNvPicPr/>
          <p:nvPr/>
        </p:nvPicPr>
        <p:blipFill>
          <a:blip r:embed="rId4" cstate="print"/>
          <a:srcRect/>
          <a:stretch>
            <a:fillRect/>
          </a:stretch>
        </p:blipFill>
        <p:spPr bwMode="auto">
          <a:xfrm>
            <a:off x="2029708" y="1844825"/>
            <a:ext cx="5037455" cy="2561590"/>
          </a:xfrm>
          <a:prstGeom prst="rect">
            <a:avLst/>
          </a:prstGeom>
          <a:noFill/>
          <a:ln w="9525">
            <a:noFill/>
            <a:miter lim="800000"/>
            <a:headEnd/>
            <a:tailEnd/>
          </a:ln>
        </p:spPr>
      </p:pic>
      <p:sp>
        <p:nvSpPr>
          <p:cNvPr id="6" name="矩形 5"/>
          <p:cNvSpPr/>
          <p:nvPr/>
        </p:nvSpPr>
        <p:spPr>
          <a:xfrm>
            <a:off x="3144273" y="1880829"/>
            <a:ext cx="2808312" cy="248958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nvGrpSpPr>
          <p:cNvPr id="7" name="组合 6"/>
          <p:cNvGrpSpPr/>
          <p:nvPr/>
        </p:nvGrpSpPr>
        <p:grpSpPr>
          <a:xfrm>
            <a:off x="517965" y="915625"/>
            <a:ext cx="3612819" cy="648072"/>
            <a:chOff x="517959" y="915625"/>
            <a:chExt cx="3612819" cy="648072"/>
          </a:xfrm>
        </p:grpSpPr>
        <p:sp>
          <p:nvSpPr>
            <p:cNvPr id="8" name="矩形 7"/>
            <p:cNvSpPr/>
            <p:nvPr/>
          </p:nvSpPr>
          <p:spPr>
            <a:xfrm>
              <a:off x="517959" y="915625"/>
              <a:ext cx="3612819" cy="64807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9" name="TextBox 8"/>
            <p:cNvSpPr txBox="1"/>
            <p:nvPr/>
          </p:nvSpPr>
          <p:spPr>
            <a:xfrm>
              <a:off x="726583" y="1008828"/>
              <a:ext cx="3168352" cy="461665"/>
            </a:xfrm>
            <a:prstGeom prst="rect">
              <a:avLst/>
            </a:prstGeom>
            <a:noFill/>
          </p:spPr>
          <p:txBody>
            <a:bodyPr wrap="square" rtlCol="0">
              <a:spAutoFit/>
            </a:bodyPr>
            <a:lstStyle/>
            <a:p>
              <a:r>
                <a:rPr lang="zh-CN" altLang="en-US" sz="24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问题</a:t>
              </a:r>
              <a:r>
                <a:rPr lang="zh-CN" alt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提出</a:t>
              </a:r>
            </a:p>
          </p:txBody>
        </p:sp>
      </p:grpSp>
      <p:grpSp>
        <p:nvGrpSpPr>
          <p:cNvPr id="10" name="组合 9"/>
          <p:cNvGrpSpPr/>
          <p:nvPr/>
        </p:nvGrpSpPr>
        <p:grpSpPr>
          <a:xfrm>
            <a:off x="497075" y="4541116"/>
            <a:ext cx="3620094" cy="648072"/>
            <a:chOff x="510684" y="915625"/>
            <a:chExt cx="3620094" cy="648072"/>
          </a:xfrm>
        </p:grpSpPr>
        <p:sp>
          <p:nvSpPr>
            <p:cNvPr id="11" name="矩形 10"/>
            <p:cNvSpPr/>
            <p:nvPr/>
          </p:nvSpPr>
          <p:spPr>
            <a:xfrm>
              <a:off x="517959" y="915625"/>
              <a:ext cx="3612819" cy="64807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12" name="TextBox 11"/>
            <p:cNvSpPr txBox="1"/>
            <p:nvPr/>
          </p:nvSpPr>
          <p:spPr>
            <a:xfrm>
              <a:off x="510684" y="1029011"/>
              <a:ext cx="3168352" cy="461665"/>
            </a:xfrm>
            <a:prstGeom prst="rect">
              <a:avLst/>
            </a:prstGeom>
            <a:noFill/>
          </p:spPr>
          <p:txBody>
            <a:bodyPr wrap="square" rtlCol="0">
              <a:spAutoFit/>
            </a:bodyPr>
            <a:lstStyle/>
            <a:p>
              <a:r>
                <a:rPr lang="zh-CN" altLang="en-US" sz="24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   解决方法：</a:t>
              </a:r>
              <a:endParaRPr lang="zh-CN" alt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13" name="TextBox 12"/>
          <p:cNvSpPr txBox="1"/>
          <p:nvPr/>
        </p:nvSpPr>
        <p:spPr>
          <a:xfrm>
            <a:off x="1063588" y="5301208"/>
            <a:ext cx="6264696" cy="400110"/>
          </a:xfrm>
          <a:prstGeom prst="rect">
            <a:avLst/>
          </a:prstGeom>
          <a:noFill/>
        </p:spPr>
        <p:txBody>
          <a:bodyPr wrap="square" rtlCol="0">
            <a:spAutoFit/>
          </a:bodyPr>
          <a:lstStyle/>
          <a:p>
            <a:r>
              <a:rPr lang="en-US" altLang="zh-CN"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Alpha</a:t>
            </a:r>
            <a:r>
              <a:rPr lang="zh-CN" altLang="en-US"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蒙版图像融合输出</a:t>
            </a:r>
            <a:endParaRPr lang="zh-CN" altLang="en-US" sz="20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1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72004138"/>
      </p:ext>
    </p:extLst>
  </p:cSld>
  <p:clrMapOvr>
    <a:masterClrMapping/>
  </p:clrMapOvr>
  <mc:AlternateContent xmlns:mc="http://schemas.openxmlformats.org/markup-compatibility/2006" xmlns:p14="http://schemas.microsoft.com/office/powerpoint/2010/main">
    <mc:Choice Requires="p14">
      <p:transition spd="slow" p14:dur="1600" advTm="2967">
        <p14:gallery dir="l"/>
      </p:transition>
    </mc:Choice>
    <mc:Fallback xmlns="">
      <p:transition spd="slow" advTm="296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black">
          <a:xfrm>
            <a:off x="251526" y="70311"/>
            <a:ext cx="7888833" cy="84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第</a:t>
            </a:r>
            <a:r>
              <a:rPr lang="en-US" altLang="zh-CN" b="1" kern="0" dirty="0" smtClean="0">
                <a:latin typeface="Times New Roman" panose="02020603050405020304" pitchFamily="18" charset="0"/>
                <a:ea typeface="楷体" panose="02010609060101010101" pitchFamily="49" charset="-122"/>
                <a:cs typeface="Times New Roman" panose="02020603050405020304" pitchFamily="18" charset="0"/>
              </a:rPr>
              <a:t>4</a:t>
            </a:r>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章 亮度校正</a:t>
            </a:r>
            <a:endParaRPr lang="en-US" altLang="zh-CN" b="1" kern="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6" name="矩形 5"/>
          <p:cNvSpPr/>
          <p:nvPr/>
        </p:nvSpPr>
        <p:spPr>
          <a:xfrm>
            <a:off x="517965" y="915625"/>
            <a:ext cx="3612819" cy="64807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defTabSz="914400" eaLnBrk="1" latinLnBrk="0" hangingPunct="1">
              <a:lnSpc>
                <a:spcPct val="100000"/>
              </a:lnSpc>
              <a:buClrTx/>
              <a:buSzTx/>
              <a:buFontTx/>
              <a:buNone/>
              <a:tabLst/>
              <a:defRPr/>
            </a:pPr>
            <a:r>
              <a:rPr 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 Alpha </a:t>
            </a:r>
            <a:r>
              <a:rPr lang="zh-CN" alt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蒙版图像</a:t>
            </a:r>
            <a:endParaRPr 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988843"/>
            <a:ext cx="5375608" cy="1856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组合 1"/>
          <p:cNvGrpSpPr/>
          <p:nvPr/>
        </p:nvGrpSpPr>
        <p:grpSpPr>
          <a:xfrm>
            <a:off x="755576" y="4365111"/>
            <a:ext cx="8102704" cy="1635664"/>
            <a:chOff x="755576" y="4365104"/>
            <a:chExt cx="7989999" cy="1976622"/>
          </a:xfrm>
        </p:grpSpPr>
        <p:sp>
          <p:nvSpPr>
            <p:cNvPr id="10" name="矩形 9"/>
            <p:cNvSpPr/>
            <p:nvPr/>
          </p:nvSpPr>
          <p:spPr>
            <a:xfrm>
              <a:off x="755576" y="4365104"/>
              <a:ext cx="7989999" cy="19766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092191" y="4404984"/>
              <a:ext cx="7316767" cy="1896860"/>
            </a:xfrm>
            <a:prstGeom prst="rect">
              <a:avLst/>
            </a:prstGeom>
          </p:spPr>
          <p:txBody>
            <a:bodyPr wrap="square">
              <a:spAutoFit/>
            </a:bodyPr>
            <a:lstStyle/>
            <a:p>
              <a:pPr algn="just"/>
              <a:r>
                <a:rPr lang="en-US" altLang="zh-CN" sz="2400"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Alpha</a:t>
              </a:r>
              <a:r>
                <a:rPr lang="zh-CN" altLang="en-US" sz="2400"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通道值可以表示一幅图像的透明度，在视觉上反映为图像亮度。每台投影仪生成一幅</a:t>
              </a:r>
              <a:r>
                <a:rPr lang="en-US" altLang="zh-CN" sz="2400"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Alpha</a:t>
              </a:r>
              <a:r>
                <a:rPr lang="zh-CN" altLang="en-US" sz="2400"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蒙板图像</a:t>
              </a:r>
              <a:r>
                <a:rPr lang="zh-CN" altLang="en-US" sz="240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rPr>
                <a:t>，与原图像融合输出，使得</a:t>
              </a:r>
              <a:r>
                <a:rPr lang="zh-CN" altLang="en-US" sz="2400"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重叠区域透明度降低，进而亮度降低。</a:t>
              </a:r>
              <a:endParaRPr lang="zh-CN" altLang="en-US" sz="2400" dirty="0">
                <a:solidFill>
                  <a:schemeClr val="bg1"/>
                </a:solidFill>
                <a:latin typeface="Times New Roman" panose="02020603050405020304" pitchFamily="18" charset="0"/>
                <a:ea typeface="楷体" panose="02010609060101010101" pitchFamily="49" charset="-122"/>
                <a:cs typeface="Times New Roman" panose="02020603050405020304" pitchFamily="18" charset="0"/>
              </a:endParaRPr>
            </a:p>
          </p:txBody>
        </p:sp>
      </p:gr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688390"/>
      </p:ext>
    </p:extLst>
  </p:cSld>
  <p:clrMapOvr>
    <a:masterClrMapping/>
  </p:clrMapOvr>
  <mc:AlternateContent xmlns:mc="http://schemas.openxmlformats.org/markup-compatibility/2006" xmlns:p14="http://schemas.microsoft.com/office/powerpoint/2010/main">
    <mc:Choice Requires="p14">
      <p:transition spd="slow" p14:dur="2000" advTm="921"/>
    </mc:Choice>
    <mc:Fallback xmlns="">
      <p:transition spd="slow" advTm="921"/>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black">
          <a:xfrm>
            <a:off x="251526" y="70311"/>
            <a:ext cx="7888833" cy="84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第</a:t>
            </a:r>
            <a:r>
              <a:rPr lang="en-US" altLang="zh-CN" b="1" kern="0" dirty="0" smtClean="0">
                <a:latin typeface="Times New Roman" panose="02020603050405020304" pitchFamily="18" charset="0"/>
                <a:ea typeface="楷体" panose="02010609060101010101" pitchFamily="49" charset="-122"/>
                <a:cs typeface="Times New Roman" panose="02020603050405020304" pitchFamily="18" charset="0"/>
              </a:rPr>
              <a:t>4</a:t>
            </a:r>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章 亮度校正</a:t>
            </a:r>
            <a:endParaRPr lang="en-US" altLang="zh-CN" b="1" kern="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5" name="矩形 4"/>
          <p:cNvSpPr/>
          <p:nvPr/>
        </p:nvSpPr>
        <p:spPr>
          <a:xfrm>
            <a:off x="517965" y="915625"/>
            <a:ext cx="3612819" cy="64807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defTabSz="914400" eaLnBrk="1" latinLnBrk="0" hangingPunct="1">
              <a:lnSpc>
                <a:spcPct val="100000"/>
              </a:lnSpc>
              <a:buClrTx/>
              <a:buSzTx/>
              <a:buFontTx/>
              <a:buNone/>
              <a:tabLst/>
              <a:defRPr/>
            </a:pPr>
            <a:r>
              <a:rPr 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 Alpha </a:t>
            </a:r>
            <a:r>
              <a:rPr lang="zh-CN" alt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蒙版图像</a:t>
            </a:r>
            <a:endParaRPr 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8" y="1772816"/>
            <a:ext cx="5781535"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769199" y="4627212"/>
            <a:ext cx="5632008" cy="923330"/>
          </a:xfrm>
          <a:prstGeom prst="rect">
            <a:avLst/>
          </a:prstGeom>
          <a:noFill/>
        </p:spPr>
        <p:txBody>
          <a:bodyPr wrap="square" rtlCol="0">
            <a:spAutoFit/>
          </a:bodyPr>
          <a:lstStyle/>
          <a:p>
            <a:r>
              <a:rPr lang="en-US" altLang="zh-CN" dirty="0" smtClean="0">
                <a:solidFill>
                  <a:schemeClr val="bg2">
                    <a:lumMod val="10000"/>
                  </a:schemeClr>
                </a:solidFill>
                <a:latin typeface="Times New Roman" panose="02020603050405020304" pitchFamily="18" charset="0"/>
                <a:cs typeface="Times New Roman" panose="02020603050405020304" pitchFamily="18" charset="0"/>
              </a:rPr>
              <a:t>1</a:t>
            </a:r>
            <a:r>
              <a:rPr lang="zh-CN" altLang="en-US" dirty="0" smtClean="0">
                <a:solidFill>
                  <a:schemeClr val="bg2">
                    <a:lumMod val="10000"/>
                  </a:schemeClr>
                </a:solidFill>
                <a:latin typeface="Times New Roman" panose="02020603050405020304" pitchFamily="18" charset="0"/>
                <a:cs typeface="Times New Roman" panose="02020603050405020304" pitchFamily="18" charset="0"/>
              </a:rPr>
              <a:t>、重叠区域求取，根据特征点的投影范围进行确定。</a:t>
            </a:r>
            <a:endParaRPr lang="en-US" altLang="zh-CN" dirty="0" smtClean="0">
              <a:solidFill>
                <a:schemeClr val="bg2">
                  <a:lumMod val="10000"/>
                </a:schemeClr>
              </a:solidFill>
              <a:latin typeface="Times New Roman" panose="02020603050405020304" pitchFamily="18" charset="0"/>
              <a:cs typeface="Times New Roman" panose="02020603050405020304" pitchFamily="18" charset="0"/>
            </a:endParaRPr>
          </a:p>
          <a:p>
            <a:endParaRPr lang="en-US" altLang="zh-CN" dirty="0">
              <a:solidFill>
                <a:schemeClr val="bg2">
                  <a:lumMod val="10000"/>
                </a:schemeClr>
              </a:solidFill>
              <a:latin typeface="Times New Roman" panose="02020603050405020304" pitchFamily="18" charset="0"/>
              <a:cs typeface="Times New Roman" panose="02020603050405020304" pitchFamily="18" charset="0"/>
            </a:endParaRPr>
          </a:p>
          <a:p>
            <a:r>
              <a:rPr lang="en-US" altLang="zh-CN" dirty="0" smtClean="0">
                <a:solidFill>
                  <a:schemeClr val="bg2">
                    <a:lumMod val="10000"/>
                  </a:schemeClr>
                </a:solidFill>
                <a:latin typeface="Times New Roman" panose="02020603050405020304" pitchFamily="18" charset="0"/>
                <a:cs typeface="Times New Roman" panose="02020603050405020304" pitchFamily="18" charset="0"/>
              </a:rPr>
              <a:t>2</a:t>
            </a:r>
            <a:r>
              <a:rPr lang="zh-CN" altLang="en-US" dirty="0" smtClean="0">
                <a:solidFill>
                  <a:schemeClr val="bg2">
                    <a:lumMod val="10000"/>
                  </a:schemeClr>
                </a:solidFill>
                <a:latin typeface="Times New Roman" panose="02020603050405020304" pitchFamily="18" charset="0"/>
                <a:cs typeface="Times New Roman" panose="02020603050405020304" pitchFamily="18" charset="0"/>
              </a:rPr>
              <a:t>、为了便于计算，把</a:t>
            </a:r>
            <a:r>
              <a:rPr lang="en-US" altLang="zh-CN" dirty="0" smtClean="0">
                <a:solidFill>
                  <a:schemeClr val="bg2">
                    <a:lumMod val="10000"/>
                  </a:schemeClr>
                </a:solidFill>
                <a:latin typeface="Times New Roman" panose="02020603050405020304" pitchFamily="18" charset="0"/>
                <a:cs typeface="Times New Roman" panose="02020603050405020304" pitchFamily="18" charset="0"/>
              </a:rPr>
              <a:t>Alpha</a:t>
            </a:r>
            <a:r>
              <a:rPr lang="zh-CN" altLang="en-US" dirty="0" smtClean="0">
                <a:solidFill>
                  <a:schemeClr val="bg2">
                    <a:lumMod val="10000"/>
                  </a:schemeClr>
                </a:solidFill>
                <a:latin typeface="Times New Roman" panose="02020603050405020304" pitchFamily="18" charset="0"/>
                <a:cs typeface="Times New Roman" panose="02020603050405020304" pitchFamily="18" charset="0"/>
              </a:rPr>
              <a:t>值归一化为</a:t>
            </a:r>
            <a:r>
              <a:rPr lang="en-US" altLang="zh-CN" dirty="0" smtClean="0">
                <a:solidFill>
                  <a:schemeClr val="bg2">
                    <a:lumMod val="10000"/>
                  </a:schemeClr>
                </a:solidFill>
                <a:latin typeface="Times New Roman" panose="02020603050405020304" pitchFamily="18" charset="0"/>
                <a:cs typeface="Times New Roman" panose="02020603050405020304" pitchFamily="18" charset="0"/>
              </a:rPr>
              <a:t>[0-1]</a:t>
            </a:r>
            <a:r>
              <a:rPr lang="zh-CN" altLang="en-US" dirty="0" smtClean="0">
                <a:solidFill>
                  <a:schemeClr val="bg2">
                    <a:lumMod val="10000"/>
                  </a:schemeClr>
                </a:solidFill>
                <a:latin typeface="Times New Roman" panose="02020603050405020304" pitchFamily="18" charset="0"/>
                <a:cs typeface="Times New Roman" panose="02020603050405020304" pitchFamily="18" charset="0"/>
              </a:rPr>
              <a:t>。</a:t>
            </a:r>
            <a:endParaRPr lang="zh-CN" altLang="en-US" dirty="0">
              <a:solidFill>
                <a:schemeClr val="bg2">
                  <a:lumMod val="10000"/>
                </a:schemeClr>
              </a:solidFill>
              <a:latin typeface="Times New Roman" panose="02020603050405020304" pitchFamily="18" charset="0"/>
              <a:cs typeface="Times New Roman" panose="02020603050405020304" pitchFamily="18" charset="0"/>
            </a:endParaRPr>
          </a:p>
        </p:txBody>
      </p:sp>
      <p:pic>
        <p:nvPicPr>
          <p:cNvPr id="8" name="图片 7" descr="C:\Users\zhangya\Desktop\IMG_20151124_09513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0620" y="1553049"/>
            <a:ext cx="6013966" cy="3986845"/>
          </a:xfrm>
          <a:prstGeom prst="rect">
            <a:avLst/>
          </a:prstGeom>
          <a:noFill/>
          <a:ln>
            <a:noFill/>
          </a:ln>
        </p:spPr>
      </p:pic>
      <p:sp>
        <p:nvSpPr>
          <p:cNvPr id="9" name="TextBox 8"/>
          <p:cNvSpPr txBox="1"/>
          <p:nvPr/>
        </p:nvSpPr>
        <p:spPr>
          <a:xfrm>
            <a:off x="2135351" y="5717008"/>
            <a:ext cx="5632008" cy="369332"/>
          </a:xfrm>
          <a:prstGeom prst="rect">
            <a:avLst/>
          </a:prstGeom>
          <a:noFill/>
        </p:spPr>
        <p:txBody>
          <a:bodyPr wrap="square" rtlCol="0">
            <a:spAutoFit/>
          </a:bodyPr>
          <a:lstStyle/>
          <a:p>
            <a:r>
              <a:rPr lang="zh-CN" altLang="en-US"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直接把重叠区域亮度减半并不能达到最佳效果</a:t>
            </a:r>
            <a:endPar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56919"/>
      </p:ext>
    </p:extLst>
  </p:cSld>
  <p:clrMapOvr>
    <a:masterClrMapping/>
  </p:clrMapOvr>
  <mc:AlternateContent xmlns:mc="http://schemas.openxmlformats.org/markup-compatibility/2006" xmlns:p14="http://schemas.microsoft.com/office/powerpoint/2010/main">
    <mc:Choice Requires="p14">
      <p:transition spd="slow" p14:dur="2000" advTm="12861"/>
    </mc:Choice>
    <mc:Fallback xmlns="">
      <p:transition spd="slow" advTm="12861"/>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black">
          <a:xfrm>
            <a:off x="251526" y="70311"/>
            <a:ext cx="7888833" cy="84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第</a:t>
            </a:r>
            <a:r>
              <a:rPr lang="en-US" altLang="zh-CN" b="1" kern="0" dirty="0" smtClean="0">
                <a:latin typeface="Times New Roman" panose="02020603050405020304" pitchFamily="18" charset="0"/>
                <a:ea typeface="楷体" panose="02010609060101010101" pitchFamily="49" charset="-122"/>
                <a:cs typeface="Times New Roman" panose="02020603050405020304" pitchFamily="18" charset="0"/>
              </a:rPr>
              <a:t>4</a:t>
            </a:r>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章 亮度校正</a:t>
            </a:r>
            <a:endParaRPr lang="en-US" altLang="zh-CN" b="1" kern="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5" name="矩形 4"/>
          <p:cNvSpPr/>
          <p:nvPr/>
        </p:nvSpPr>
        <p:spPr>
          <a:xfrm>
            <a:off x="517965" y="915625"/>
            <a:ext cx="3612819" cy="64807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defTabSz="914400" eaLnBrk="1" latinLnBrk="0" hangingPunct="1">
              <a:lnSpc>
                <a:spcPct val="100000"/>
              </a:lnSpc>
              <a:buClrTx/>
              <a:buSzTx/>
              <a:buFontTx/>
              <a:buNone/>
              <a:tabLst/>
              <a:defRPr/>
            </a:pPr>
            <a:r>
              <a:rPr 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 Alpha </a:t>
            </a:r>
            <a:r>
              <a:rPr lang="zh-CN" altLang="en-US" sz="24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融合函数</a:t>
            </a:r>
            <a:endParaRPr 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6" name="矩形 5"/>
          <p:cNvSpPr/>
          <p:nvPr/>
        </p:nvSpPr>
        <p:spPr>
          <a:xfrm>
            <a:off x="1187630" y="1700808"/>
            <a:ext cx="6520681" cy="923330"/>
          </a:xfrm>
          <a:prstGeom prst="rect">
            <a:avLst/>
          </a:prstGeom>
        </p:spPr>
        <p:txBody>
          <a:bodyPr wrap="square">
            <a:spAutoFit/>
          </a:bodyPr>
          <a:lstStyle/>
          <a:p>
            <a:pPr algn="just"/>
            <a:r>
              <a:rPr lang="zh-CN" altLang="en-US"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采取一定规律进行亮度衰减，用融合函数</a:t>
            </a:r>
            <a:r>
              <a:rPr lang="en-US" altLang="zh-CN"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F(x)</a:t>
            </a:r>
            <a:r>
              <a:rPr lang="zh-CN" altLang="en-US"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表述，融合</a:t>
            </a:r>
            <a:r>
              <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函数的选择对蒙版图像的生成和最终的亮度校正结果起着至关重要的</a:t>
            </a:r>
            <a:r>
              <a:rPr lang="zh-CN" altLang="en-US"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作用。</a:t>
            </a:r>
            <a:endPar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7" name="Rectangle 2"/>
          <p:cNvSpPr>
            <a:spLocks noChangeArrowheads="1"/>
          </p:cNvSpPr>
          <p:nvPr/>
        </p:nvSpPr>
        <p:spPr bwMode="auto">
          <a:xfrm>
            <a:off x="6"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latin typeface="Times New Roman" panose="02020603050405020304" pitchFamily="18" charset="0"/>
              <a:cs typeface="Times New Roman" panose="02020603050405020304" pitchFamily="18" charset="0"/>
            </a:endParaRPr>
          </a:p>
        </p:txBody>
      </p:sp>
      <p:graphicFrame>
        <p:nvGraphicFramePr>
          <p:cNvPr id="8" name="对象 7"/>
          <p:cNvGraphicFramePr>
            <a:graphicFrameLocks noChangeAspect="1"/>
          </p:cNvGraphicFramePr>
          <p:nvPr>
            <p:extLst>
              <p:ext uri="{D42A27DB-BD31-4B8C-83A1-F6EECF244321}">
                <p14:modId xmlns:p14="http://schemas.microsoft.com/office/powerpoint/2010/main" val="554597537"/>
              </p:ext>
            </p:extLst>
          </p:nvPr>
        </p:nvGraphicFramePr>
        <p:xfrm>
          <a:off x="2343181" y="2624141"/>
          <a:ext cx="4457638" cy="1440160"/>
        </p:xfrm>
        <a:graphic>
          <a:graphicData uri="http://schemas.openxmlformats.org/presentationml/2006/ole">
            <mc:AlternateContent xmlns:mc="http://schemas.openxmlformats.org/markup-compatibility/2006">
              <mc:Choice xmlns:v="urn:schemas-microsoft-com:vml" Requires="v">
                <p:oleObj spid="_x0000_s12383" name="Equation" r:id="rId5" imgW="1663700" imgH="533400" progId="">
                  <p:embed/>
                </p:oleObj>
              </mc:Choice>
              <mc:Fallback>
                <p:oleObj name="Equation" r:id="rId5" imgW="1663700" imgH="533400" progId="">
                  <p:embed/>
                  <p:pic>
                    <p:nvPicPr>
                      <p:cNvPr id="0" name="Picture 6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3181" y="2624141"/>
                        <a:ext cx="4457638" cy="14401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矩形 8"/>
          <p:cNvSpPr/>
          <p:nvPr/>
        </p:nvSpPr>
        <p:spPr>
          <a:xfrm>
            <a:off x="1340029" y="4077072"/>
            <a:ext cx="6520681" cy="369332"/>
          </a:xfrm>
          <a:prstGeom prst="rect">
            <a:avLst/>
          </a:prstGeom>
        </p:spPr>
        <p:txBody>
          <a:bodyPr wrap="square">
            <a:spAutoFit/>
          </a:bodyPr>
          <a:lstStyle/>
          <a:p>
            <a:pPr algn="just"/>
            <a:r>
              <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式</a:t>
            </a:r>
            <a:r>
              <a:rPr lang="zh-CN" altLang="en-US"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中 </a:t>
            </a:r>
            <a:r>
              <a:rPr lang="en-US" altLang="zh-CN"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x—— </a:t>
            </a:r>
            <a:r>
              <a:rPr lang="zh-CN" altLang="en-US"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像素离重叠区域边界的距离进行归一化后的值</a:t>
            </a:r>
            <a:endPar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0" name="矩形 9"/>
          <p:cNvSpPr/>
          <p:nvPr/>
        </p:nvSpPr>
        <p:spPr>
          <a:xfrm>
            <a:off x="1340029" y="4598808"/>
            <a:ext cx="6520681" cy="646331"/>
          </a:xfrm>
          <a:prstGeom prst="rect">
            <a:avLst/>
          </a:prstGeom>
        </p:spPr>
        <p:txBody>
          <a:bodyPr wrap="square">
            <a:spAutoFit/>
          </a:bodyPr>
          <a:lstStyle/>
          <a:p>
            <a:pPr algn="just"/>
            <a:r>
              <a:rPr lang="zh-CN" altLang="en-US"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构建参数</a:t>
            </a:r>
            <a:r>
              <a:rPr lang="en-US" altLang="zh-CN"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a</a:t>
            </a:r>
            <a:r>
              <a:rPr lang="zh-CN" altLang="en-US"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a:t>
            </a:r>
            <a:r>
              <a:rPr lang="en-US" altLang="zh-CN"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p </a:t>
            </a:r>
            <a:r>
              <a:rPr lang="zh-CN" altLang="en-US"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来控制融合函数取值的变化规律，取合适的值达到最佳效果。</a:t>
            </a:r>
            <a:endPar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1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2"/>
    </p:custDataLst>
    <p:extLst>
      <p:ext uri="{BB962C8B-B14F-4D97-AF65-F5344CB8AC3E}">
        <p14:creationId xmlns:p14="http://schemas.microsoft.com/office/powerpoint/2010/main" val="122561318"/>
      </p:ext>
    </p:extLst>
  </p:cSld>
  <p:clrMapOvr>
    <a:masterClrMapping/>
  </p:clrMapOvr>
  <mc:AlternateContent xmlns:mc="http://schemas.openxmlformats.org/markup-compatibility/2006" xmlns:p14="http://schemas.microsoft.com/office/powerpoint/2010/main">
    <mc:Choice Requires="p14">
      <p:transition spd="slow" p14:dur="2000" advTm="34859"/>
    </mc:Choice>
    <mc:Fallback xmlns="">
      <p:transition spd="slow" advTm="348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black">
          <a:xfrm>
            <a:off x="251526" y="70311"/>
            <a:ext cx="7888833" cy="84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第</a:t>
            </a:r>
            <a:r>
              <a:rPr lang="en-US" altLang="zh-CN" b="1" kern="0" dirty="0" smtClean="0">
                <a:latin typeface="Times New Roman" panose="02020603050405020304" pitchFamily="18" charset="0"/>
                <a:ea typeface="楷体" panose="02010609060101010101" pitchFamily="49" charset="-122"/>
                <a:cs typeface="Times New Roman" panose="02020603050405020304" pitchFamily="18" charset="0"/>
              </a:rPr>
              <a:t>4</a:t>
            </a:r>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章 亮度校正</a:t>
            </a:r>
            <a:endParaRPr lang="en-US" altLang="zh-CN" b="1" kern="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5" name="矩形 4"/>
          <p:cNvSpPr/>
          <p:nvPr/>
        </p:nvSpPr>
        <p:spPr>
          <a:xfrm>
            <a:off x="517965" y="915625"/>
            <a:ext cx="3612819" cy="64807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defTabSz="914400" eaLnBrk="1" latinLnBrk="0" hangingPunct="1">
              <a:lnSpc>
                <a:spcPct val="100000"/>
              </a:lnSpc>
              <a:buClrTx/>
              <a:buSzTx/>
              <a:buFontTx/>
              <a:buNone/>
              <a:tabLst/>
              <a:defRPr/>
            </a:pPr>
            <a:r>
              <a:rPr 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 Alpha </a:t>
            </a:r>
            <a:r>
              <a:rPr lang="zh-CN" altLang="en-US" sz="24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融合函数</a:t>
            </a:r>
            <a:endParaRPr 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6" name="图片 5"/>
          <p:cNvPicPr/>
          <p:nvPr/>
        </p:nvPicPr>
        <p:blipFill>
          <a:blip r:embed="rId2">
            <a:extLst>
              <a:ext uri="{28A0092B-C50C-407E-A947-70E740481C1C}">
                <a14:useLocalDpi xmlns:a14="http://schemas.microsoft.com/office/drawing/2010/main" val="0"/>
              </a:ext>
            </a:extLst>
          </a:blip>
          <a:srcRect/>
          <a:stretch>
            <a:fillRect/>
          </a:stretch>
        </p:blipFill>
        <p:spPr bwMode="auto">
          <a:xfrm>
            <a:off x="517965" y="1700811"/>
            <a:ext cx="3261953" cy="2664296"/>
          </a:xfrm>
          <a:prstGeom prst="rect">
            <a:avLst/>
          </a:prstGeom>
          <a:noFill/>
          <a:ln>
            <a:noFill/>
          </a:ln>
        </p:spPr>
      </p:pic>
      <p:pic>
        <p:nvPicPr>
          <p:cNvPr id="7" name="图片 6"/>
          <p:cNvPicPr/>
          <p:nvPr/>
        </p:nvPicPr>
        <p:blipFill>
          <a:blip r:embed="rId3">
            <a:extLst>
              <a:ext uri="{28A0092B-C50C-407E-A947-70E740481C1C}">
                <a14:useLocalDpi xmlns:a14="http://schemas.microsoft.com/office/drawing/2010/main" val="0"/>
              </a:ext>
            </a:extLst>
          </a:blip>
          <a:srcRect/>
          <a:stretch>
            <a:fillRect/>
          </a:stretch>
        </p:blipFill>
        <p:spPr bwMode="auto">
          <a:xfrm>
            <a:off x="3491880" y="1700811"/>
            <a:ext cx="3024336" cy="2664296"/>
          </a:xfrm>
          <a:prstGeom prst="rect">
            <a:avLst/>
          </a:prstGeom>
          <a:noFill/>
          <a:ln>
            <a:noFill/>
          </a:ln>
        </p:spPr>
      </p:pic>
      <p:pic>
        <p:nvPicPr>
          <p:cNvPr id="8" name="图片 7"/>
          <p:cNvPicPr/>
          <p:nvPr/>
        </p:nvPicPr>
        <p:blipFill>
          <a:blip r:embed="rId4">
            <a:extLst>
              <a:ext uri="{28A0092B-C50C-407E-A947-70E740481C1C}">
                <a14:useLocalDpi xmlns:a14="http://schemas.microsoft.com/office/drawing/2010/main" val="0"/>
              </a:ext>
            </a:extLst>
          </a:blip>
          <a:srcRect/>
          <a:stretch>
            <a:fillRect/>
          </a:stretch>
        </p:blipFill>
        <p:spPr bwMode="auto">
          <a:xfrm>
            <a:off x="6089168" y="1700808"/>
            <a:ext cx="2952328" cy="2592288"/>
          </a:xfrm>
          <a:prstGeom prst="rect">
            <a:avLst/>
          </a:prstGeom>
          <a:noFill/>
          <a:ln>
            <a:noFill/>
          </a:ln>
        </p:spPr>
      </p:pic>
      <p:sp>
        <p:nvSpPr>
          <p:cNvPr id="9" name="矩形 8"/>
          <p:cNvSpPr/>
          <p:nvPr/>
        </p:nvSpPr>
        <p:spPr>
          <a:xfrm>
            <a:off x="1424653" y="4295466"/>
            <a:ext cx="1058303" cy="369332"/>
          </a:xfrm>
          <a:prstGeom prst="rect">
            <a:avLst/>
          </a:prstGeom>
        </p:spPr>
        <p:txBody>
          <a:bodyPr wrap="none">
            <a:spAutoFit/>
          </a:bodyPr>
          <a:lstStyle/>
          <a:p>
            <a:r>
              <a:rPr lang="en-US" altLang="zh-CN"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a) </a:t>
            </a:r>
            <a:r>
              <a:rPr lang="en-US" altLang="zh-CN"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a=0.25</a:t>
            </a:r>
            <a:endParaRPr lang="zh-CN" altLang="zh-CN"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0" name="矩形 9"/>
          <p:cNvSpPr/>
          <p:nvPr/>
        </p:nvSpPr>
        <p:spPr>
          <a:xfrm>
            <a:off x="4421202" y="4309711"/>
            <a:ext cx="1071127" cy="369332"/>
          </a:xfrm>
          <a:prstGeom prst="rect">
            <a:avLst/>
          </a:prstGeom>
        </p:spPr>
        <p:txBody>
          <a:bodyPr wrap="none">
            <a:spAutoFit/>
          </a:bodyPr>
          <a:lstStyle/>
          <a:p>
            <a:r>
              <a:rPr lang="zh-CN" altLang="zh-CN" dirty="0">
                <a:latin typeface="Times New Roman" panose="02020603050405020304" pitchFamily="18" charset="0"/>
                <a:cs typeface="Times New Roman" panose="02020603050405020304" pitchFamily="18" charset="0"/>
              </a:rPr>
              <a:t> </a:t>
            </a:r>
            <a:r>
              <a:rPr lang="en-US" altLang="zh-CN"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b) a=0. 5</a:t>
            </a:r>
            <a:endParaRPr lang="zh-CN" altLang="zh-CN"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1" name="矩形 10"/>
          <p:cNvSpPr/>
          <p:nvPr/>
        </p:nvSpPr>
        <p:spPr>
          <a:xfrm>
            <a:off x="6988896" y="4311051"/>
            <a:ext cx="1058303" cy="369332"/>
          </a:xfrm>
          <a:prstGeom prst="rect">
            <a:avLst/>
          </a:prstGeom>
        </p:spPr>
        <p:txBody>
          <a:bodyPr wrap="none">
            <a:spAutoFit/>
          </a:bodyPr>
          <a:lstStyle/>
          <a:p>
            <a:r>
              <a:rPr lang="en-US" altLang="zh-CN" dirty="0">
                <a:latin typeface="Times New Roman" panose="02020603050405020304" pitchFamily="18" charset="0"/>
                <a:cs typeface="Times New Roman" panose="02020603050405020304" pitchFamily="18" charset="0"/>
              </a:rPr>
              <a:t>c) </a:t>
            </a:r>
            <a:r>
              <a:rPr lang="en-US" altLang="zh-CN"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a=0.75</a:t>
            </a:r>
            <a:endParaRPr lang="zh-CN" altLang="zh-CN"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2" name="矩形 11"/>
          <p:cNvSpPr/>
          <p:nvPr/>
        </p:nvSpPr>
        <p:spPr>
          <a:xfrm>
            <a:off x="4154508" y="923745"/>
            <a:ext cx="4886988" cy="646331"/>
          </a:xfrm>
          <a:prstGeom prst="rect">
            <a:avLst/>
          </a:prstGeom>
        </p:spPr>
        <p:txBody>
          <a:bodyPr wrap="square">
            <a:spAutoFit/>
          </a:bodyPr>
          <a:lstStyle/>
          <a:p>
            <a:pPr algn="just"/>
            <a:r>
              <a:rPr lang="en-US" altLang="zh-CN" i="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a</a:t>
            </a:r>
            <a:r>
              <a:rPr lang="zh-CN" altLang="zh-CN"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和</a:t>
            </a:r>
            <a:r>
              <a:rPr lang="en-US" altLang="zh-CN" i="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p</a:t>
            </a:r>
            <a:r>
              <a:rPr lang="zh-CN" altLang="zh-CN"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取不同参数值时融合函数</a:t>
            </a:r>
            <a:r>
              <a:rPr lang="en-US" altLang="zh-CN" i="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F</a:t>
            </a:r>
            <a:r>
              <a:rPr lang="en-US" altLang="zh-CN"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a:t>
            </a:r>
            <a:r>
              <a:rPr lang="en-US" altLang="zh-CN" i="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x</a:t>
            </a:r>
            <a:r>
              <a:rPr lang="en-US" altLang="zh-CN"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a:t>
            </a:r>
            <a:r>
              <a:rPr lang="zh-CN" altLang="zh-CN"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的不同变化趋势</a:t>
            </a:r>
            <a:endPar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3" name="矩形 12"/>
          <p:cNvSpPr/>
          <p:nvPr/>
        </p:nvSpPr>
        <p:spPr>
          <a:xfrm>
            <a:off x="1693686" y="4688197"/>
            <a:ext cx="6526146" cy="369332"/>
          </a:xfrm>
          <a:prstGeom prst="rect">
            <a:avLst/>
          </a:prstGeom>
        </p:spPr>
        <p:txBody>
          <a:bodyPr wrap="none">
            <a:spAutoFit/>
          </a:bodyPr>
          <a:lstStyle/>
          <a:p>
            <a:pPr algn="just"/>
            <a:r>
              <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分析可知函数</a:t>
            </a:r>
            <a:r>
              <a:rPr lang="en-US" altLang="zh-CN"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F(x)</a:t>
            </a:r>
            <a:r>
              <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曲线的曲率与参数</a:t>
            </a:r>
            <a:r>
              <a:rPr lang="en-US" altLang="zh-CN"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p</a:t>
            </a:r>
            <a:r>
              <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相关</a:t>
            </a:r>
            <a:r>
              <a:rPr lang="en-US" altLang="zh-CN"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曲线变化越平缓越好</a:t>
            </a:r>
          </a:p>
        </p:txBody>
      </p:sp>
      <p:sp>
        <p:nvSpPr>
          <p:cNvPr id="14" name="矩形 13"/>
          <p:cNvSpPr/>
          <p:nvPr/>
        </p:nvSpPr>
        <p:spPr>
          <a:xfrm>
            <a:off x="1648441" y="5253495"/>
            <a:ext cx="6471696" cy="646331"/>
          </a:xfrm>
          <a:prstGeom prst="rect">
            <a:avLst/>
          </a:prstGeom>
        </p:spPr>
        <p:txBody>
          <a:bodyPr wrap="square">
            <a:spAutoFit/>
          </a:bodyPr>
          <a:lstStyle/>
          <a:p>
            <a:pPr algn="just"/>
            <a:r>
              <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参数</a:t>
            </a:r>
            <a:r>
              <a:rPr lang="en-US" altLang="zh-CN"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a</a:t>
            </a:r>
            <a:r>
              <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和蒙版图像的亮度相关，当 </a:t>
            </a:r>
            <a:r>
              <a:rPr lang="en-US" altLang="zh-CN"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a≥0.5 </a:t>
            </a:r>
            <a:r>
              <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时，</a:t>
            </a:r>
            <a:r>
              <a:rPr lang="en-US" altLang="zh-CN"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Alpha</a:t>
            </a:r>
            <a:r>
              <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值偏大，重叠区域偏暗，当 </a:t>
            </a:r>
            <a:r>
              <a:rPr lang="en-US" altLang="zh-CN"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a≤0.5</a:t>
            </a:r>
            <a:r>
              <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时，</a:t>
            </a:r>
            <a:r>
              <a:rPr lang="en-US" altLang="zh-CN"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Alpha</a:t>
            </a:r>
            <a:r>
              <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值偏小，重叠区域偏亮。</a:t>
            </a:r>
          </a:p>
        </p:txBody>
      </p:sp>
      <p:pic>
        <p:nvPicPr>
          <p:cNvPr id="1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7692893"/>
      </p:ext>
    </p:extLst>
  </p:cSld>
  <p:clrMapOvr>
    <a:masterClrMapping/>
  </p:clrMapOvr>
  <mc:AlternateContent xmlns:mc="http://schemas.openxmlformats.org/markup-compatibility/2006" xmlns:p14="http://schemas.microsoft.com/office/powerpoint/2010/main">
    <mc:Choice Requires="p14">
      <p:transition spd="slow" p14:dur="2000" advTm="24751"/>
    </mc:Choice>
    <mc:Fallback xmlns="">
      <p:transition spd="slow" advTm="24751"/>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black">
          <a:xfrm>
            <a:off x="251526" y="70311"/>
            <a:ext cx="7888833" cy="84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第</a:t>
            </a:r>
            <a:r>
              <a:rPr lang="en-US" altLang="zh-CN" b="1" kern="0" dirty="0" smtClean="0">
                <a:latin typeface="Times New Roman" panose="02020603050405020304" pitchFamily="18" charset="0"/>
                <a:ea typeface="楷体" panose="02010609060101010101" pitchFamily="49" charset="-122"/>
                <a:cs typeface="Times New Roman" panose="02020603050405020304" pitchFamily="18" charset="0"/>
              </a:rPr>
              <a:t>4</a:t>
            </a:r>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章 亮度校正</a:t>
            </a:r>
            <a:endParaRPr lang="en-US" altLang="zh-CN" b="1" kern="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5" name="矩形 4"/>
          <p:cNvSpPr/>
          <p:nvPr/>
        </p:nvSpPr>
        <p:spPr>
          <a:xfrm>
            <a:off x="517965" y="915625"/>
            <a:ext cx="3612819" cy="64807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defTabSz="914400" eaLnBrk="1" latinLnBrk="0" hangingPunct="1">
              <a:lnSpc>
                <a:spcPct val="100000"/>
              </a:lnSpc>
              <a:buClrTx/>
              <a:buSzTx/>
              <a:buFontTx/>
              <a:buNone/>
              <a:tabLst/>
              <a:defRPr/>
            </a:pPr>
            <a:r>
              <a:rPr 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 </a:t>
            </a:r>
            <a:r>
              <a:rPr lang="en-US" sz="24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   </a:t>
            </a:r>
            <a:r>
              <a:rPr lang="zh-CN" altLang="en-US" sz="24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亮度校正实施</a:t>
            </a:r>
            <a:endParaRPr 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6" name="Rectangle 2"/>
          <p:cNvSpPr>
            <a:spLocks noChangeArrowheads="1"/>
          </p:cNvSpPr>
          <p:nvPr/>
        </p:nvSpPr>
        <p:spPr bwMode="auto">
          <a:xfrm>
            <a:off x="6"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latin typeface="Times New Roman" panose="02020603050405020304" pitchFamily="18" charset="0"/>
              <a:cs typeface="Times New Roman" panose="02020603050405020304" pitchFamily="18" charset="0"/>
            </a:endParaRPr>
          </a:p>
        </p:txBody>
      </p:sp>
      <p:graphicFrame>
        <p:nvGraphicFramePr>
          <p:cNvPr id="7" name="对象 6"/>
          <p:cNvGraphicFramePr>
            <a:graphicFrameLocks noChangeAspect="1"/>
          </p:cNvGraphicFramePr>
          <p:nvPr>
            <p:extLst>
              <p:ext uri="{D42A27DB-BD31-4B8C-83A1-F6EECF244321}">
                <p14:modId xmlns:p14="http://schemas.microsoft.com/office/powerpoint/2010/main" val="767131937"/>
              </p:ext>
            </p:extLst>
          </p:nvPr>
        </p:nvGraphicFramePr>
        <p:xfrm>
          <a:off x="2732077" y="1700811"/>
          <a:ext cx="3679857" cy="1368152"/>
        </p:xfrm>
        <a:graphic>
          <a:graphicData uri="http://schemas.openxmlformats.org/presentationml/2006/ole">
            <mc:AlternateContent xmlns:mc="http://schemas.openxmlformats.org/markup-compatibility/2006">
              <mc:Choice xmlns:v="urn:schemas-microsoft-com:vml" Requires="v">
                <p:oleObj spid="_x0000_s15456" name="Equation" r:id="rId4" imgW="1358900" imgH="508000" progId="">
                  <p:embed/>
                </p:oleObj>
              </mc:Choice>
              <mc:Fallback>
                <p:oleObj name="Equation" r:id="rId4" imgW="1358900" imgH="508000" progId="">
                  <p:embed/>
                  <p:pic>
                    <p:nvPicPr>
                      <p:cNvPr id="0" name="Picture 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2077" y="1700811"/>
                        <a:ext cx="3679857" cy="13681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矩形 7"/>
          <p:cNvSpPr/>
          <p:nvPr/>
        </p:nvSpPr>
        <p:spPr>
          <a:xfrm>
            <a:off x="719572" y="3212980"/>
            <a:ext cx="7704856" cy="646331"/>
          </a:xfrm>
          <a:prstGeom prst="rect">
            <a:avLst/>
          </a:prstGeom>
        </p:spPr>
        <p:txBody>
          <a:bodyPr wrap="square">
            <a:spAutoFit/>
          </a:bodyPr>
          <a:lstStyle/>
          <a:p>
            <a:pPr algn="just"/>
            <a:r>
              <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实验得到当图像边缘融函数的相关参数</a:t>
            </a:r>
            <a:r>
              <a:rPr lang="en-US" altLang="zh-CN"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a</a:t>
            </a:r>
            <a:r>
              <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取</a:t>
            </a:r>
            <a:r>
              <a:rPr lang="en-US" altLang="zh-CN"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0.5</a:t>
            </a:r>
            <a:r>
              <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左右，</a:t>
            </a:r>
            <a:r>
              <a:rPr lang="en-US" altLang="zh-CN"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p</a:t>
            </a:r>
            <a:r>
              <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取</a:t>
            </a:r>
            <a:r>
              <a:rPr lang="en-US" altLang="zh-CN"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2</a:t>
            </a:r>
            <a:r>
              <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左右时亮度校正效果较佳。</a:t>
            </a:r>
          </a:p>
        </p:txBody>
      </p:sp>
      <p:pic>
        <p:nvPicPr>
          <p:cNvPr id="9" name="图片 8" descr="C:\Users\zhangya\Desktop\P0.bmp"/>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76664" y="3816288"/>
            <a:ext cx="2772088" cy="2155567"/>
          </a:xfrm>
          <a:prstGeom prst="rect">
            <a:avLst/>
          </a:prstGeom>
          <a:noFill/>
          <a:ln>
            <a:noFill/>
          </a:ln>
        </p:spPr>
      </p:pic>
      <p:pic>
        <p:nvPicPr>
          <p:cNvPr id="10" name="图片 9" descr="C:\Users\zhangya\Desktop\P1.bmp"/>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92081" y="3816287"/>
            <a:ext cx="2848272" cy="2185090"/>
          </a:xfrm>
          <a:prstGeom prst="rect">
            <a:avLst/>
          </a:prstGeom>
          <a:noFill/>
          <a:ln>
            <a:noFill/>
          </a:ln>
        </p:spPr>
      </p:pic>
      <p:pic>
        <p:nvPicPr>
          <p:cNvPr id="11"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3790890"/>
      </p:ext>
    </p:extLst>
  </p:cSld>
  <p:clrMapOvr>
    <a:masterClrMapping/>
  </p:clrMapOvr>
  <mc:AlternateContent xmlns:mc="http://schemas.openxmlformats.org/markup-compatibility/2006" xmlns:p14="http://schemas.microsoft.com/office/powerpoint/2010/main">
    <mc:Choice Requires="p14">
      <p:transition spd="slow" p14:dur="2000" advTm="16946"/>
    </mc:Choice>
    <mc:Fallback xmlns="">
      <p:transition spd="slow" advTm="16946"/>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black">
          <a:xfrm>
            <a:off x="251526" y="70311"/>
            <a:ext cx="7888833" cy="84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第</a:t>
            </a:r>
            <a:r>
              <a:rPr lang="en-US" altLang="zh-CN" b="1" kern="0" dirty="0" smtClean="0">
                <a:latin typeface="Times New Roman" panose="02020603050405020304" pitchFamily="18" charset="0"/>
                <a:ea typeface="楷体" panose="02010609060101010101" pitchFamily="49" charset="-122"/>
                <a:cs typeface="Times New Roman" panose="02020603050405020304" pitchFamily="18" charset="0"/>
              </a:rPr>
              <a:t>4</a:t>
            </a:r>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章 亮度校正</a:t>
            </a:r>
            <a:endParaRPr lang="en-US" altLang="zh-CN" b="1" kern="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5" name="矩形 4"/>
          <p:cNvSpPr/>
          <p:nvPr/>
        </p:nvSpPr>
        <p:spPr>
          <a:xfrm>
            <a:off x="517965" y="915625"/>
            <a:ext cx="3612819" cy="64807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defTabSz="914400" eaLnBrk="1" latinLnBrk="0" hangingPunct="1">
              <a:lnSpc>
                <a:spcPct val="100000"/>
              </a:lnSpc>
              <a:buClrTx/>
              <a:buSzTx/>
              <a:buFontTx/>
              <a:buNone/>
              <a:tabLst/>
              <a:defRPr/>
            </a:pPr>
            <a:r>
              <a:rPr 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 </a:t>
            </a:r>
            <a:r>
              <a:rPr lang="en-US" sz="24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   </a:t>
            </a:r>
            <a:r>
              <a:rPr lang="zh-CN" altLang="en-US" sz="24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亮度校正实施</a:t>
            </a:r>
            <a:endParaRPr 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6" name="图片 5" descr="C:\Users\zhangya\Desktop\QQ图片2016010715491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563700"/>
            <a:ext cx="3240360" cy="2304256"/>
          </a:xfrm>
          <a:prstGeom prst="rect">
            <a:avLst/>
          </a:prstGeom>
          <a:noFill/>
          <a:ln>
            <a:noFill/>
          </a:ln>
        </p:spPr>
      </p:pic>
      <p:pic>
        <p:nvPicPr>
          <p:cNvPr id="7" name="图片 6" descr="C:\Users\zhangya\Desktop\IMG_20151124_10052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0177" y="1563700"/>
            <a:ext cx="3126651" cy="2304256"/>
          </a:xfrm>
          <a:prstGeom prst="rect">
            <a:avLst/>
          </a:prstGeom>
          <a:noFill/>
          <a:ln>
            <a:noFill/>
          </a:ln>
        </p:spPr>
      </p:pic>
      <p:pic>
        <p:nvPicPr>
          <p:cNvPr id="8" name="图片 7" descr="C:\Users\zhangya\Desktop\投影实验\IMG_20151124_10040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2584" y="3867953"/>
            <a:ext cx="5515195" cy="2613660"/>
          </a:xfrm>
          <a:prstGeom prst="rect">
            <a:avLst/>
          </a:prstGeom>
          <a:noFill/>
          <a:ln>
            <a:noFill/>
          </a:ln>
        </p:spPr>
      </p:pic>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8467560"/>
      </p:ext>
    </p:extLst>
  </p:cSld>
  <p:clrMapOvr>
    <a:masterClrMapping/>
  </p:clrMapOvr>
  <mc:AlternateContent xmlns:mc="http://schemas.openxmlformats.org/markup-compatibility/2006" xmlns:p14="http://schemas.microsoft.com/office/powerpoint/2010/main">
    <mc:Choice Requires="p14">
      <p:transition p14:dur="0" advTm="11795"/>
    </mc:Choice>
    <mc:Fallback xmlns="">
      <p:transition advTm="11795"/>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p:cNvGrpSpPr/>
          <p:nvPr/>
        </p:nvGrpSpPr>
        <p:grpSpPr>
          <a:xfrm>
            <a:off x="3488949" y="2286406"/>
            <a:ext cx="2385849" cy="2384255"/>
            <a:chOff x="3380628" y="2638869"/>
            <a:chExt cx="2385849" cy="2384255"/>
          </a:xfrm>
        </p:grpSpPr>
        <p:sp>
          <p:nvSpPr>
            <p:cNvPr id="5" name="椭圆 4"/>
            <p:cNvSpPr/>
            <p:nvPr/>
          </p:nvSpPr>
          <p:spPr bwMode="auto">
            <a:xfrm>
              <a:off x="3380628" y="2638869"/>
              <a:ext cx="2385849" cy="2384255"/>
            </a:xfrm>
            <a:prstGeom prst="ellipse">
              <a:avLst/>
            </a:prstGeom>
            <a:solidFill>
              <a:sysClr val="window" lastClr="FFFFFF">
                <a:lumMod val="95000"/>
              </a:sysClr>
            </a:solidFill>
            <a:ln w="25400" cap="flat" cmpd="sng" algn="ctr">
              <a:noFill/>
              <a:prstDash val="solid"/>
            </a:ln>
            <a:effectLst>
              <a:outerShdw blurRad="50800" dist="38100" dir="5400000" algn="t" rotWithShape="0">
                <a:prstClr val="black">
                  <a:alpha val="40000"/>
                </a:prstClr>
              </a:outerShdw>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zh-CN" altLang="en-US" sz="40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sp>
          <p:nvSpPr>
            <p:cNvPr id="6" name="椭圆 5"/>
            <p:cNvSpPr/>
            <p:nvPr/>
          </p:nvSpPr>
          <p:spPr bwMode="auto">
            <a:xfrm>
              <a:off x="3801202" y="3069154"/>
              <a:ext cx="1544699" cy="1543668"/>
            </a:xfrm>
            <a:prstGeom prst="ellipse">
              <a:avLst/>
            </a:prstGeom>
            <a:gradFill>
              <a:gsLst>
                <a:gs pos="33000">
                  <a:srgbClr val="F68426">
                    <a:lumMod val="60000"/>
                    <a:lumOff val="40000"/>
                  </a:srgbClr>
                </a:gs>
                <a:gs pos="100000">
                  <a:srgbClr val="F68426"/>
                </a:gs>
              </a:gsLst>
              <a:lin ang="5400000" scaled="0"/>
            </a:gradFill>
            <a:ln w="3175" cap="flat" cmpd="sng" algn="ctr">
              <a:solidFill>
                <a:srgbClr val="D7D7D7"/>
              </a:solidFill>
              <a:prstDash val="solid"/>
            </a:ln>
            <a:effectLst>
              <a:outerShdw blurRad="63500" sx="102000" sy="102000" algn="ctr" rotWithShape="0">
                <a:prstClr val="black">
                  <a:alpha val="20000"/>
                </a:prstClr>
              </a:outerShdw>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2000" b="1" i="0" u="none" strike="noStrike" kern="0" cap="none" spc="0" normalizeH="0" baseline="0" noProof="0" dirty="0" smtClean="0">
                  <a:ln>
                    <a:noFill/>
                  </a:ln>
                  <a:solidFill>
                    <a:srgbClr val="000000"/>
                  </a:solidFill>
                  <a:effectLst/>
                  <a:uLnTx/>
                  <a:uFillTx/>
                  <a:latin typeface="楷体" panose="02010609060101010101" pitchFamily="49" charset="-122"/>
                  <a:ea typeface="楷体" panose="02010609060101010101" pitchFamily="49" charset="-122"/>
                </a:rPr>
                <a:t>大屏幕显示系统类型</a:t>
              </a:r>
              <a:endParaRPr kumimoji="0" lang="zh-CN" altLang="en-US" sz="2000" b="1" i="0" u="none" strike="noStrike" kern="0" cap="none" spc="0" normalizeH="0" baseline="0" noProof="0" dirty="0">
                <a:ln>
                  <a:noFill/>
                </a:ln>
                <a:solidFill>
                  <a:srgbClr val="000000"/>
                </a:solidFill>
                <a:effectLst/>
                <a:uLnTx/>
                <a:uFillTx/>
                <a:latin typeface="楷体" panose="02010609060101010101" pitchFamily="49" charset="-122"/>
                <a:ea typeface="楷体" panose="02010609060101010101" pitchFamily="49" charset="-122"/>
              </a:endParaRPr>
            </a:p>
          </p:txBody>
        </p:sp>
        <p:sp>
          <p:nvSpPr>
            <p:cNvPr id="7" name="下箭头 6"/>
            <p:cNvSpPr/>
            <p:nvPr/>
          </p:nvSpPr>
          <p:spPr>
            <a:xfrm rot="2700000" flipH="1" flipV="1">
              <a:off x="3733308" y="4416097"/>
              <a:ext cx="264909" cy="244117"/>
            </a:xfrm>
            <a:prstGeom prst="downArrow">
              <a:avLst/>
            </a:prstGeom>
            <a:gradFill>
              <a:gsLst>
                <a:gs pos="33000">
                  <a:srgbClr val="F68426">
                    <a:lumMod val="20000"/>
                    <a:lumOff val="80000"/>
                  </a:srgbClr>
                </a:gs>
                <a:gs pos="100000">
                  <a:srgbClr val="F68426">
                    <a:lumMod val="60000"/>
                    <a:lumOff val="40000"/>
                  </a:srgbClr>
                </a:gs>
              </a:gsLst>
              <a:lin ang="5400000" scaled="0"/>
            </a:gradFill>
            <a:ln w="3175" cap="flat" cmpd="sng" algn="ctr">
              <a:solidFill>
                <a:srgbClr val="D7D7D7"/>
              </a:solidFill>
              <a:prstDash val="solid"/>
            </a:ln>
            <a:effectLst/>
          </p:spPr>
          <p:txBody>
            <a:bodyPr anchor="ctr"/>
            <a:lstStyle/>
            <a:p>
              <a:pPr marL="0" marR="0" lvl="0" indent="0" algn="ctr" defTabSz="914400" eaLnBrk="1" fontAlgn="base" latinLnBrk="0" hangingPunct="1">
                <a:lnSpc>
                  <a:spcPct val="120000"/>
                </a:lnSpc>
                <a:spcBef>
                  <a:spcPct val="0"/>
                </a:spcBef>
                <a:spcAft>
                  <a:spcPct val="0"/>
                </a:spcAft>
                <a:buClrTx/>
                <a:buSzTx/>
                <a:buFontTx/>
                <a:buNone/>
                <a:tabLst/>
                <a:defRPr/>
              </a:pPr>
              <a:endParaRPr kumimoji="0" lang="zh-CN" altLang="en-US" sz="2800" b="1"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mn-cs"/>
              </a:endParaRPr>
            </a:p>
          </p:txBody>
        </p:sp>
        <p:sp>
          <p:nvSpPr>
            <p:cNvPr id="8" name="下箭头 7"/>
            <p:cNvSpPr/>
            <p:nvPr/>
          </p:nvSpPr>
          <p:spPr>
            <a:xfrm rot="8100000" flipH="1">
              <a:off x="5148887" y="4416097"/>
              <a:ext cx="264909" cy="244117"/>
            </a:xfrm>
            <a:prstGeom prst="downArrow">
              <a:avLst/>
            </a:prstGeom>
            <a:gradFill>
              <a:gsLst>
                <a:gs pos="33000">
                  <a:srgbClr val="F68426">
                    <a:lumMod val="20000"/>
                    <a:lumOff val="80000"/>
                  </a:srgbClr>
                </a:gs>
                <a:gs pos="100000">
                  <a:srgbClr val="F68426">
                    <a:lumMod val="60000"/>
                    <a:lumOff val="40000"/>
                  </a:srgbClr>
                </a:gs>
              </a:gsLst>
              <a:lin ang="5400000" scaled="0"/>
            </a:gradFill>
            <a:ln w="3175" cap="flat" cmpd="sng" algn="ctr">
              <a:solidFill>
                <a:srgbClr val="D7D7D7"/>
              </a:solidFill>
              <a:prstDash val="solid"/>
            </a:ln>
            <a:effectLst/>
          </p:spPr>
          <p:txBody>
            <a:bodyPr anchor="ctr"/>
            <a:lstStyle/>
            <a:p>
              <a:pPr marL="0" marR="0" lvl="0" indent="0" algn="ctr" defTabSz="914400" eaLnBrk="1" fontAlgn="base" latinLnBrk="0" hangingPunct="1">
                <a:lnSpc>
                  <a:spcPct val="120000"/>
                </a:lnSpc>
                <a:spcBef>
                  <a:spcPct val="0"/>
                </a:spcBef>
                <a:spcAft>
                  <a:spcPct val="0"/>
                </a:spcAft>
                <a:buClrTx/>
                <a:buSzTx/>
                <a:buFontTx/>
                <a:buNone/>
                <a:tabLst/>
                <a:defRPr/>
              </a:pPr>
              <a:endParaRPr kumimoji="0" lang="zh-CN" altLang="en-US" sz="2800" b="1"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mn-cs"/>
              </a:endParaRPr>
            </a:p>
          </p:txBody>
        </p:sp>
        <p:sp>
          <p:nvSpPr>
            <p:cNvPr id="9" name="下箭头 8"/>
            <p:cNvSpPr/>
            <p:nvPr/>
          </p:nvSpPr>
          <p:spPr>
            <a:xfrm rot="13500000" flipH="1" flipV="1">
              <a:off x="5148888" y="3029164"/>
              <a:ext cx="264909" cy="244117"/>
            </a:xfrm>
            <a:prstGeom prst="downArrow">
              <a:avLst/>
            </a:prstGeom>
            <a:gradFill>
              <a:gsLst>
                <a:gs pos="33000">
                  <a:srgbClr val="F68426">
                    <a:lumMod val="20000"/>
                    <a:lumOff val="80000"/>
                  </a:srgbClr>
                </a:gs>
                <a:gs pos="100000">
                  <a:srgbClr val="F68426">
                    <a:lumMod val="60000"/>
                    <a:lumOff val="40000"/>
                  </a:srgbClr>
                </a:gs>
              </a:gsLst>
              <a:lin ang="5400000" scaled="0"/>
            </a:gradFill>
            <a:ln w="3175" cap="flat" cmpd="sng" algn="ctr">
              <a:solidFill>
                <a:srgbClr val="D7D7D7"/>
              </a:solidFill>
              <a:prstDash val="solid"/>
            </a:ln>
            <a:effectLst/>
          </p:spPr>
          <p:txBody>
            <a:bodyPr anchor="ctr"/>
            <a:lstStyle/>
            <a:p>
              <a:pPr marL="0" marR="0" lvl="0" indent="0" algn="ctr" defTabSz="914400" eaLnBrk="1" fontAlgn="base" latinLnBrk="0" hangingPunct="1">
                <a:lnSpc>
                  <a:spcPct val="120000"/>
                </a:lnSpc>
                <a:spcBef>
                  <a:spcPct val="0"/>
                </a:spcBef>
                <a:spcAft>
                  <a:spcPct val="0"/>
                </a:spcAft>
                <a:buClrTx/>
                <a:buSzTx/>
                <a:buFontTx/>
                <a:buNone/>
                <a:tabLst/>
                <a:defRPr/>
              </a:pPr>
              <a:endParaRPr kumimoji="0" lang="zh-CN" altLang="en-US" sz="2800" b="1"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mn-cs"/>
              </a:endParaRPr>
            </a:p>
          </p:txBody>
        </p:sp>
        <p:sp>
          <p:nvSpPr>
            <p:cNvPr id="10" name="下箭头 9"/>
            <p:cNvSpPr/>
            <p:nvPr/>
          </p:nvSpPr>
          <p:spPr>
            <a:xfrm rot="18900000" flipH="1">
              <a:off x="3746450" y="3038989"/>
              <a:ext cx="264909" cy="244117"/>
            </a:xfrm>
            <a:prstGeom prst="downArrow">
              <a:avLst/>
            </a:prstGeom>
            <a:gradFill>
              <a:gsLst>
                <a:gs pos="33000">
                  <a:srgbClr val="F68426">
                    <a:lumMod val="20000"/>
                    <a:lumOff val="80000"/>
                  </a:srgbClr>
                </a:gs>
                <a:gs pos="100000">
                  <a:srgbClr val="F68426">
                    <a:lumMod val="60000"/>
                    <a:lumOff val="40000"/>
                  </a:srgbClr>
                </a:gs>
              </a:gsLst>
              <a:lin ang="5400000" scaled="0"/>
            </a:gradFill>
            <a:ln w="3175" cap="flat" cmpd="sng" algn="ctr">
              <a:solidFill>
                <a:srgbClr val="D7D7D7"/>
              </a:solidFill>
              <a:prstDash val="solid"/>
            </a:ln>
            <a:effectLst/>
          </p:spPr>
          <p:txBody>
            <a:bodyPr anchor="ctr"/>
            <a:lstStyle/>
            <a:p>
              <a:pPr marL="0" marR="0" lvl="0" indent="0" algn="ctr" defTabSz="914400" eaLnBrk="1" fontAlgn="base" latinLnBrk="0" hangingPunct="1">
                <a:lnSpc>
                  <a:spcPct val="120000"/>
                </a:lnSpc>
                <a:spcBef>
                  <a:spcPct val="0"/>
                </a:spcBef>
                <a:spcAft>
                  <a:spcPct val="0"/>
                </a:spcAft>
                <a:buClrTx/>
                <a:buSzTx/>
                <a:buFontTx/>
                <a:buNone/>
                <a:tabLst/>
                <a:defRPr/>
              </a:pPr>
              <a:endParaRPr kumimoji="0" lang="zh-CN" altLang="en-US" sz="2800" b="1" i="0" u="none" strike="noStrike" kern="0" cap="none" spc="0" normalizeH="0" baseline="0" noProof="0">
                <a:ln>
                  <a:noFill/>
                </a:ln>
                <a:solidFill>
                  <a:sysClr val="window" lastClr="FFFFFF"/>
                </a:solidFill>
                <a:effectLst/>
                <a:uLnTx/>
                <a:uFillTx/>
                <a:latin typeface="微软雅黑" pitchFamily="34" charset="-122"/>
                <a:ea typeface="微软雅黑" pitchFamily="34" charset="-122"/>
                <a:cs typeface="+mn-cs"/>
              </a:endParaRPr>
            </a:p>
          </p:txBody>
        </p:sp>
      </p:grpSp>
      <p:grpSp>
        <p:nvGrpSpPr>
          <p:cNvPr id="4" name="组合 10"/>
          <p:cNvGrpSpPr/>
          <p:nvPr/>
        </p:nvGrpSpPr>
        <p:grpSpPr>
          <a:xfrm>
            <a:off x="502565" y="2141788"/>
            <a:ext cx="3346045" cy="608843"/>
            <a:chOff x="368594" y="2420888"/>
            <a:chExt cx="3370286" cy="608843"/>
          </a:xfrm>
        </p:grpSpPr>
        <p:sp>
          <p:nvSpPr>
            <p:cNvPr id="12" name="矩形 11"/>
            <p:cNvSpPr/>
            <p:nvPr/>
          </p:nvSpPr>
          <p:spPr>
            <a:xfrm>
              <a:off x="368594" y="2455778"/>
              <a:ext cx="3145586" cy="539063"/>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lang="zh-CN" altLang="en-US" sz="2000" b="1" kern="0" dirty="0" smtClean="0">
                  <a:solidFill>
                    <a:schemeClr val="bg2">
                      <a:lumMod val="10000"/>
                    </a:schemeClr>
                  </a:solidFill>
                  <a:latin typeface="楷体" panose="02010609060101010101" pitchFamily="49" charset="-122"/>
                  <a:ea typeface="楷体" panose="02010609060101010101" pitchFamily="49" charset="-122"/>
                </a:rPr>
                <a:t>大尺寸平板显示设备</a:t>
              </a:r>
              <a:endParaRPr kumimoji="0" lang="zh-CN" altLang="en-US" sz="2000" b="1" i="0" u="none" strike="noStrike" kern="0" cap="none" spc="0" normalizeH="0" baseline="0" noProof="0" dirty="0">
                <a:ln>
                  <a:noFill/>
                </a:ln>
                <a:solidFill>
                  <a:schemeClr val="bg2">
                    <a:lumMod val="10000"/>
                  </a:schemeClr>
                </a:solidFill>
                <a:effectLst/>
                <a:uLnTx/>
                <a:uFillTx/>
                <a:latin typeface="楷体" panose="02010609060101010101" pitchFamily="49" charset="-122"/>
                <a:ea typeface="楷体" panose="02010609060101010101" pitchFamily="49" charset="-122"/>
              </a:endParaRPr>
            </a:p>
          </p:txBody>
        </p:sp>
        <p:sp>
          <p:nvSpPr>
            <p:cNvPr id="13" name="AutoShape 4"/>
            <p:cNvSpPr>
              <a:spLocks noChangeArrowheads="1"/>
            </p:cNvSpPr>
            <p:nvPr/>
          </p:nvSpPr>
          <p:spPr bwMode="auto">
            <a:xfrm>
              <a:off x="3040974" y="2420888"/>
              <a:ext cx="697906" cy="608843"/>
            </a:xfrm>
            <a:prstGeom prst="hexagon">
              <a:avLst>
                <a:gd name="adj" fmla="val 28657"/>
                <a:gd name="vf" fmla="val 115470"/>
              </a:avLst>
            </a:prstGeom>
            <a:gradFill>
              <a:gsLst>
                <a:gs pos="33000">
                  <a:srgbClr val="F68426">
                    <a:lumMod val="20000"/>
                    <a:lumOff val="80000"/>
                  </a:srgbClr>
                </a:gs>
                <a:gs pos="100000">
                  <a:srgbClr val="F68426">
                    <a:lumMod val="60000"/>
                    <a:lumOff val="40000"/>
                  </a:srgbClr>
                </a:gs>
              </a:gsLst>
              <a:lin ang="5400000" scaled="0"/>
            </a:gradFill>
            <a:ln w="3175" cap="flat" cmpd="sng" algn="ctr">
              <a:solidFill>
                <a:srgbClr val="D7D7D7"/>
              </a:solidFill>
              <a:prstDash val="solid"/>
            </a:ln>
            <a:effectLst/>
            <a:extLst/>
          </p:spPr>
          <p:txBody>
            <a:bodyPr anchor="ctr"/>
            <a:lstStyle/>
            <a:p>
              <a:pPr marL="0" marR="0" lvl="0" indent="0" algn="ctr" defTabSz="914400" eaLnBrk="1" fontAlgn="base" latinLnBrk="0" hangingPunct="1">
                <a:lnSpc>
                  <a:spcPct val="120000"/>
                </a:lnSpc>
                <a:spcBef>
                  <a:spcPct val="0"/>
                </a:spcBef>
                <a:spcAft>
                  <a:spcPct val="0"/>
                </a:spcAft>
                <a:buClrTx/>
                <a:buSzTx/>
                <a:buFontTx/>
                <a:buNone/>
                <a:tabLst/>
                <a:defRPr/>
              </a:pPr>
              <a:endParaRPr kumimoji="0" lang="en-US" altLang="zh-CN" sz="28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grpSp>
      <p:grpSp>
        <p:nvGrpSpPr>
          <p:cNvPr id="11" name="组合 13"/>
          <p:cNvGrpSpPr/>
          <p:nvPr/>
        </p:nvGrpSpPr>
        <p:grpSpPr>
          <a:xfrm>
            <a:off x="5569626" y="2200144"/>
            <a:ext cx="3357884" cy="608843"/>
            <a:chOff x="5417523" y="2420888"/>
            <a:chExt cx="3357884" cy="608843"/>
          </a:xfrm>
        </p:grpSpPr>
        <p:sp>
          <p:nvSpPr>
            <p:cNvPr id="15" name="矩形 14"/>
            <p:cNvSpPr/>
            <p:nvPr/>
          </p:nvSpPr>
          <p:spPr>
            <a:xfrm>
              <a:off x="5629821" y="2446207"/>
              <a:ext cx="3145586" cy="539063"/>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2000" b="1" i="0" u="none" strike="noStrike" kern="0" cap="none" spc="0" normalizeH="0" baseline="0" noProof="0" dirty="0" smtClean="0">
                  <a:ln>
                    <a:noFill/>
                  </a:ln>
                  <a:solidFill>
                    <a:schemeClr val="bg2">
                      <a:lumMod val="10000"/>
                    </a:schemeClr>
                  </a:solidFill>
                  <a:effectLst/>
                  <a:uLnTx/>
                  <a:uFillTx/>
                  <a:latin typeface="楷体" panose="02010609060101010101" pitchFamily="49" charset="-122"/>
                  <a:ea typeface="楷体" panose="02010609060101010101" pitchFamily="49" charset="-122"/>
                </a:rPr>
                <a:t>电视拼接墙</a:t>
              </a:r>
              <a:endParaRPr kumimoji="0" lang="zh-CN" altLang="en-US" sz="2000" b="1" i="0" u="none" strike="noStrike" kern="0" cap="none" spc="0" normalizeH="0" baseline="0" noProof="0" dirty="0">
                <a:ln>
                  <a:noFill/>
                </a:ln>
                <a:solidFill>
                  <a:schemeClr val="bg2">
                    <a:lumMod val="10000"/>
                  </a:schemeClr>
                </a:solidFill>
                <a:effectLst/>
                <a:uLnTx/>
                <a:uFillTx/>
                <a:latin typeface="楷体" panose="02010609060101010101" pitchFamily="49" charset="-122"/>
                <a:ea typeface="楷体" panose="02010609060101010101" pitchFamily="49" charset="-122"/>
              </a:endParaRPr>
            </a:p>
          </p:txBody>
        </p:sp>
        <p:sp>
          <p:nvSpPr>
            <p:cNvPr id="16" name="AutoShape 4"/>
            <p:cNvSpPr>
              <a:spLocks noChangeArrowheads="1"/>
            </p:cNvSpPr>
            <p:nvPr/>
          </p:nvSpPr>
          <p:spPr bwMode="auto">
            <a:xfrm>
              <a:off x="5417523" y="2420888"/>
              <a:ext cx="697906" cy="608843"/>
            </a:xfrm>
            <a:prstGeom prst="hexagon">
              <a:avLst>
                <a:gd name="adj" fmla="val 28657"/>
                <a:gd name="vf" fmla="val 115470"/>
              </a:avLst>
            </a:prstGeom>
            <a:gradFill>
              <a:gsLst>
                <a:gs pos="33000">
                  <a:srgbClr val="F68426">
                    <a:lumMod val="20000"/>
                    <a:lumOff val="80000"/>
                  </a:srgbClr>
                </a:gs>
                <a:gs pos="100000">
                  <a:srgbClr val="F68426">
                    <a:lumMod val="60000"/>
                    <a:lumOff val="40000"/>
                  </a:srgbClr>
                </a:gs>
              </a:gsLst>
              <a:lin ang="5400000" scaled="0"/>
            </a:gradFill>
            <a:ln w="3175" cap="flat" cmpd="sng" algn="ctr">
              <a:solidFill>
                <a:srgbClr val="D7D7D7"/>
              </a:solidFill>
              <a:prstDash val="solid"/>
            </a:ln>
            <a:effectLst/>
            <a:extLst/>
          </p:spPr>
          <p:txBody>
            <a:bodyPr anchor="ctr"/>
            <a:lstStyle/>
            <a:p>
              <a:pPr marL="0" marR="0" lvl="0" indent="0" algn="ctr" defTabSz="914400" eaLnBrk="1" fontAlgn="base" latinLnBrk="0" hangingPunct="1">
                <a:lnSpc>
                  <a:spcPct val="120000"/>
                </a:lnSpc>
                <a:spcBef>
                  <a:spcPct val="0"/>
                </a:spcBef>
                <a:spcAft>
                  <a:spcPct val="0"/>
                </a:spcAft>
                <a:buClrTx/>
                <a:buSzTx/>
                <a:buFontTx/>
                <a:buNone/>
                <a:tabLst/>
                <a:defRPr/>
              </a:pPr>
              <a:endParaRPr kumimoji="0" lang="en-US" altLang="zh-CN" sz="28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grpSp>
      <p:grpSp>
        <p:nvGrpSpPr>
          <p:cNvPr id="14" name="组合 16"/>
          <p:cNvGrpSpPr/>
          <p:nvPr/>
        </p:nvGrpSpPr>
        <p:grpSpPr>
          <a:xfrm>
            <a:off x="5422049" y="4365662"/>
            <a:ext cx="3494539" cy="608843"/>
            <a:chOff x="5417523" y="4652245"/>
            <a:chExt cx="3494539" cy="608843"/>
          </a:xfrm>
        </p:grpSpPr>
        <p:sp>
          <p:nvSpPr>
            <p:cNvPr id="18" name="矩形 17"/>
            <p:cNvSpPr/>
            <p:nvPr/>
          </p:nvSpPr>
          <p:spPr>
            <a:xfrm>
              <a:off x="5766476" y="4708868"/>
              <a:ext cx="3145586" cy="539063"/>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lang="zh-CN" altLang="en-US" sz="2000" b="1" kern="0" dirty="0" smtClean="0">
                  <a:solidFill>
                    <a:srgbClr val="000000"/>
                  </a:solidFill>
                  <a:latin typeface="楷体" panose="02010609060101010101" pitchFamily="49" charset="-122"/>
                  <a:ea typeface="楷体" panose="02010609060101010101" pitchFamily="49" charset="-122"/>
                </a:rPr>
                <a:t>基于投影仪的</a:t>
              </a:r>
              <a:r>
                <a:rPr lang="zh-CN" altLang="en-US" sz="2000" b="1" kern="0" dirty="0">
                  <a:solidFill>
                    <a:srgbClr val="000000"/>
                  </a:solidFill>
                  <a:latin typeface="楷体" panose="02010609060101010101" pitchFamily="49" charset="-122"/>
                  <a:ea typeface="楷体" panose="02010609060101010101" pitchFamily="49" charset="-122"/>
                </a:rPr>
                <a:t>显示</a:t>
              </a:r>
              <a:r>
                <a:rPr lang="zh-CN" altLang="en-US" sz="2000" b="1" kern="0" dirty="0" smtClean="0">
                  <a:solidFill>
                    <a:srgbClr val="000000"/>
                  </a:solidFill>
                  <a:latin typeface="楷体" panose="02010609060101010101" pitchFamily="49" charset="-122"/>
                  <a:ea typeface="楷体" panose="02010609060101010101" pitchFamily="49" charset="-122"/>
                </a:rPr>
                <a:t>系统</a:t>
              </a:r>
              <a:endParaRPr kumimoji="0" lang="zh-CN" altLang="en-US" sz="2000" b="1" i="0" u="none" strike="noStrike" kern="0" cap="none" spc="0" normalizeH="0" baseline="0" noProof="0" dirty="0">
                <a:ln>
                  <a:noFill/>
                </a:ln>
                <a:solidFill>
                  <a:srgbClr val="000000"/>
                </a:solidFill>
                <a:effectLst/>
                <a:uLnTx/>
                <a:uFillTx/>
                <a:latin typeface="楷体" panose="02010609060101010101" pitchFamily="49" charset="-122"/>
                <a:ea typeface="楷体" panose="02010609060101010101" pitchFamily="49" charset="-122"/>
              </a:endParaRPr>
            </a:p>
          </p:txBody>
        </p:sp>
        <p:sp>
          <p:nvSpPr>
            <p:cNvPr id="19" name="AutoShape 4"/>
            <p:cNvSpPr>
              <a:spLocks noChangeArrowheads="1"/>
            </p:cNvSpPr>
            <p:nvPr/>
          </p:nvSpPr>
          <p:spPr bwMode="auto">
            <a:xfrm>
              <a:off x="5417523" y="4652245"/>
              <a:ext cx="697906" cy="608843"/>
            </a:xfrm>
            <a:prstGeom prst="hexagon">
              <a:avLst>
                <a:gd name="adj" fmla="val 28657"/>
                <a:gd name="vf" fmla="val 115470"/>
              </a:avLst>
            </a:prstGeom>
            <a:gradFill>
              <a:gsLst>
                <a:gs pos="33000">
                  <a:srgbClr val="F68426">
                    <a:lumMod val="20000"/>
                    <a:lumOff val="80000"/>
                  </a:srgbClr>
                </a:gs>
                <a:gs pos="100000">
                  <a:srgbClr val="F68426">
                    <a:lumMod val="60000"/>
                    <a:lumOff val="40000"/>
                  </a:srgbClr>
                </a:gs>
              </a:gsLst>
              <a:lin ang="5400000" scaled="0"/>
            </a:gradFill>
            <a:ln w="3175" cap="flat" cmpd="sng" algn="ctr">
              <a:solidFill>
                <a:srgbClr val="D7D7D7"/>
              </a:solidFill>
              <a:prstDash val="solid"/>
            </a:ln>
            <a:effectLst/>
            <a:extLst/>
          </p:spPr>
          <p:txBody>
            <a:bodyPr anchor="ctr"/>
            <a:lstStyle/>
            <a:p>
              <a:pPr marL="0" marR="0" lvl="0" indent="0" algn="ctr" defTabSz="914400" eaLnBrk="1" fontAlgn="base" latinLnBrk="0" hangingPunct="1">
                <a:lnSpc>
                  <a:spcPct val="120000"/>
                </a:lnSpc>
                <a:spcBef>
                  <a:spcPct val="0"/>
                </a:spcBef>
                <a:spcAft>
                  <a:spcPct val="0"/>
                </a:spcAft>
                <a:buClrTx/>
                <a:buSzTx/>
                <a:buFontTx/>
                <a:buNone/>
                <a:tabLst/>
                <a:defRPr/>
              </a:pPr>
              <a:endParaRPr kumimoji="0" lang="en-US" altLang="zh-CN" sz="28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grpSp>
      <p:grpSp>
        <p:nvGrpSpPr>
          <p:cNvPr id="17" name="组合 19"/>
          <p:cNvGrpSpPr/>
          <p:nvPr/>
        </p:nvGrpSpPr>
        <p:grpSpPr>
          <a:xfrm>
            <a:off x="556100" y="4372103"/>
            <a:ext cx="3353423" cy="608843"/>
            <a:chOff x="385457" y="4652245"/>
            <a:chExt cx="3353423" cy="608843"/>
          </a:xfrm>
        </p:grpSpPr>
        <p:sp>
          <p:nvSpPr>
            <p:cNvPr id="21" name="矩形 20"/>
            <p:cNvSpPr/>
            <p:nvPr/>
          </p:nvSpPr>
          <p:spPr>
            <a:xfrm>
              <a:off x="385457" y="4652245"/>
              <a:ext cx="3145586" cy="539063"/>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altLang="zh-CN" sz="2000" b="1" i="0" u="none" strike="noStrike" kern="0" cap="none" spc="0" normalizeH="0" baseline="0" noProof="0" dirty="0" smtClean="0">
                  <a:ln>
                    <a:noFill/>
                  </a:ln>
                  <a:solidFill>
                    <a:srgbClr val="000000"/>
                  </a:solidFill>
                  <a:effectLst/>
                  <a:uLnTx/>
                  <a:uFillTx/>
                  <a:latin typeface="Times New Roman" panose="02020603050405020304" pitchFamily="18" charset="0"/>
                  <a:ea typeface="楷体" panose="02010609060101010101" pitchFamily="49" charset="-122"/>
                  <a:cs typeface="Times New Roman" panose="02020603050405020304" pitchFamily="18" charset="0"/>
                </a:rPr>
                <a:t>LED</a:t>
              </a:r>
              <a:r>
                <a:rPr kumimoji="0" lang="en-US" altLang="zh-CN" sz="2000" b="1" i="0" u="none" strike="noStrike" kern="0" cap="none" spc="0" normalizeH="0" baseline="0" noProof="0" dirty="0" smtClean="0">
                  <a:ln>
                    <a:noFill/>
                  </a:ln>
                  <a:solidFill>
                    <a:srgbClr val="000000"/>
                  </a:solidFill>
                  <a:effectLst/>
                  <a:uLnTx/>
                  <a:uFillTx/>
                  <a:latin typeface="楷体" panose="02010609060101010101" pitchFamily="49" charset="-122"/>
                  <a:ea typeface="楷体" panose="02010609060101010101" pitchFamily="49" charset="-122"/>
                </a:rPr>
                <a:t> </a:t>
              </a:r>
              <a:r>
                <a:rPr kumimoji="0" lang="zh-CN" altLang="en-US" sz="2000" b="1" i="0" u="none" strike="noStrike" kern="0" cap="none" spc="0" normalizeH="0" baseline="0" noProof="0" dirty="0" smtClean="0">
                  <a:ln>
                    <a:noFill/>
                  </a:ln>
                  <a:solidFill>
                    <a:srgbClr val="000000"/>
                  </a:solidFill>
                  <a:effectLst/>
                  <a:uLnTx/>
                  <a:uFillTx/>
                  <a:latin typeface="楷体" panose="02010609060101010101" pitchFamily="49" charset="-122"/>
                  <a:ea typeface="楷体" panose="02010609060101010101" pitchFamily="49" charset="-122"/>
                </a:rPr>
                <a:t>大屏显示系统</a:t>
              </a:r>
              <a:endParaRPr kumimoji="0" lang="zh-CN" altLang="en-US" sz="2000" b="1" i="0" u="none" strike="noStrike" kern="0" cap="none" spc="0" normalizeH="0" baseline="0" noProof="0" dirty="0">
                <a:ln>
                  <a:noFill/>
                </a:ln>
                <a:solidFill>
                  <a:srgbClr val="000000"/>
                </a:solidFill>
                <a:effectLst/>
                <a:uLnTx/>
                <a:uFillTx/>
                <a:latin typeface="楷体" panose="02010609060101010101" pitchFamily="49" charset="-122"/>
                <a:ea typeface="楷体" panose="02010609060101010101" pitchFamily="49" charset="-122"/>
              </a:endParaRPr>
            </a:p>
          </p:txBody>
        </p:sp>
        <p:sp>
          <p:nvSpPr>
            <p:cNvPr id="22" name="AutoShape 4"/>
            <p:cNvSpPr>
              <a:spLocks noChangeArrowheads="1"/>
            </p:cNvSpPr>
            <p:nvPr/>
          </p:nvSpPr>
          <p:spPr bwMode="auto">
            <a:xfrm>
              <a:off x="3040974" y="4652245"/>
              <a:ext cx="697906" cy="608843"/>
            </a:xfrm>
            <a:prstGeom prst="hexagon">
              <a:avLst>
                <a:gd name="adj" fmla="val 28657"/>
                <a:gd name="vf" fmla="val 115470"/>
              </a:avLst>
            </a:prstGeom>
            <a:gradFill>
              <a:gsLst>
                <a:gs pos="33000">
                  <a:srgbClr val="F68426">
                    <a:lumMod val="20000"/>
                    <a:lumOff val="80000"/>
                  </a:srgbClr>
                </a:gs>
                <a:gs pos="100000">
                  <a:srgbClr val="F68426">
                    <a:lumMod val="60000"/>
                    <a:lumOff val="40000"/>
                  </a:srgbClr>
                </a:gs>
              </a:gsLst>
              <a:lin ang="5400000" scaled="0"/>
            </a:gradFill>
            <a:ln w="3175" cap="flat" cmpd="sng" algn="ctr">
              <a:solidFill>
                <a:srgbClr val="D7D7D7"/>
              </a:solidFill>
              <a:prstDash val="solid"/>
            </a:ln>
            <a:effectLst/>
            <a:extLst/>
          </p:spPr>
          <p:txBody>
            <a:bodyPr anchor="ctr"/>
            <a:lstStyle/>
            <a:p>
              <a:pPr marL="0" marR="0" lvl="0" indent="0" algn="ctr" defTabSz="914400" eaLnBrk="1" fontAlgn="base" latinLnBrk="0" hangingPunct="1">
                <a:lnSpc>
                  <a:spcPct val="120000"/>
                </a:lnSpc>
                <a:spcBef>
                  <a:spcPct val="0"/>
                </a:spcBef>
                <a:spcAft>
                  <a:spcPct val="0"/>
                </a:spcAft>
                <a:buClrTx/>
                <a:buSzTx/>
                <a:buFontTx/>
                <a:buNone/>
                <a:tabLst/>
                <a:defRPr/>
              </a:pPr>
              <a:endParaRPr kumimoji="0" lang="en-US" altLang="zh-CN" sz="28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cs typeface="+mn-cs"/>
              </a:endParaRPr>
            </a:p>
          </p:txBody>
        </p:sp>
      </p:grpSp>
      <p:sp>
        <p:nvSpPr>
          <p:cNvPr id="23" name="Rectangle 2"/>
          <p:cNvSpPr txBox="1">
            <a:spLocks noChangeArrowheads="1"/>
          </p:cNvSpPr>
          <p:nvPr/>
        </p:nvSpPr>
        <p:spPr bwMode="black">
          <a:xfrm>
            <a:off x="0" y="260650"/>
            <a:ext cx="5874792" cy="56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sz="4400" b="1" kern="0" dirty="0" smtClean="0">
                <a:latin typeface="楷体" panose="02010609060101010101" pitchFamily="49" charset="-122"/>
                <a:ea typeface="楷体" panose="02010609060101010101" pitchFamily="49" charset="-122"/>
              </a:rPr>
              <a:t>第</a:t>
            </a:r>
            <a:r>
              <a:rPr lang="en-US" altLang="zh-CN" sz="4400" b="1" kern="0" dirty="0" smtClean="0">
                <a:latin typeface="Times New Roman" panose="02020603050405020304" pitchFamily="18" charset="0"/>
                <a:ea typeface="楷体" panose="02010609060101010101" pitchFamily="49" charset="-122"/>
                <a:cs typeface="Times New Roman" panose="02020603050405020304" pitchFamily="18" charset="0"/>
              </a:rPr>
              <a:t>1</a:t>
            </a:r>
            <a:r>
              <a:rPr lang="zh-CN" altLang="en-US" sz="4400" b="1" kern="0" dirty="0" smtClean="0">
                <a:latin typeface="楷体" panose="02010609060101010101" pitchFamily="49" charset="-122"/>
                <a:ea typeface="楷体" panose="02010609060101010101" pitchFamily="49" charset="-122"/>
              </a:rPr>
              <a:t>章  绪论</a:t>
            </a:r>
            <a:endParaRPr lang="en-US" altLang="zh-CN" sz="4400" b="1" kern="0" dirty="0">
              <a:latin typeface="楷体" panose="02010609060101010101" pitchFamily="49" charset="-122"/>
              <a:ea typeface="楷体" panose="02010609060101010101" pitchFamily="49" charset="-122"/>
            </a:endParaRPr>
          </a:p>
        </p:txBody>
      </p:sp>
      <p:sp>
        <p:nvSpPr>
          <p:cNvPr id="24" name="圆角矩形 23"/>
          <p:cNvSpPr/>
          <p:nvPr/>
        </p:nvSpPr>
        <p:spPr>
          <a:xfrm>
            <a:off x="3918598" y="915628"/>
            <a:ext cx="4078611" cy="436105"/>
          </a:xfrm>
          <a:prstGeom prst="roundRect">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latin typeface="楷体" panose="02010609060101010101" pitchFamily="49" charset="-122"/>
                <a:ea typeface="楷体" panose="02010609060101010101" pitchFamily="49" charset="-122"/>
              </a:rPr>
              <a:t>研究背景与研究意义</a:t>
            </a:r>
            <a:endParaRPr lang="zh-CN" altLang="en-US" sz="2400" b="1" dirty="0">
              <a:latin typeface="楷体" panose="02010609060101010101" pitchFamily="49" charset="-122"/>
              <a:ea typeface="楷体" panose="02010609060101010101" pitchFamily="49" charset="-122"/>
            </a:endParaRPr>
          </a:p>
        </p:txBody>
      </p:sp>
      <p:pic>
        <p:nvPicPr>
          <p:cNvPr id="2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40036" y="2964772"/>
            <a:ext cx="2664296" cy="923330"/>
          </a:xfrm>
          <a:prstGeom prst="rect">
            <a:avLst/>
          </a:prstGeom>
          <a:noFill/>
        </p:spPr>
        <p:txBody>
          <a:bodyPr wrap="square" rtlCol="0">
            <a:spAutoFit/>
          </a:bodyPr>
          <a:lstStyle/>
          <a:p>
            <a:r>
              <a:rPr lang="zh-CN" altLang="en-US" b="1" dirty="0" smtClean="0">
                <a:solidFill>
                  <a:srgbClr val="000000"/>
                </a:solidFill>
                <a:latin typeface="楷体" panose="02010609060101010101" pitchFamily="49" charset="-122"/>
                <a:ea typeface="楷体" panose="02010609060101010101" pitchFamily="49" charset="-122"/>
              </a:rPr>
              <a:t>中小型的会议室</a:t>
            </a:r>
            <a:r>
              <a:rPr lang="zh-CN" altLang="en-US" b="1" dirty="0">
                <a:solidFill>
                  <a:srgbClr val="000000"/>
                </a:solidFill>
                <a:latin typeface="楷体" panose="02010609060101010101" pitchFamily="49" charset="-122"/>
                <a:ea typeface="楷体" panose="02010609060101010101" pitchFamily="49" charset="-122"/>
              </a:rPr>
              <a:t>。</a:t>
            </a:r>
            <a:r>
              <a:rPr lang="zh-CN" altLang="en-US" b="1" dirty="0" smtClean="0">
                <a:solidFill>
                  <a:srgbClr val="000000"/>
                </a:solidFill>
                <a:latin typeface="楷体" panose="02010609060101010101" pitchFamily="49" charset="-122"/>
                <a:ea typeface="楷体" panose="02010609060101010101" pitchFamily="49" charset="-122"/>
              </a:rPr>
              <a:t>安装简单，尺寸越大价格越昂贵。</a:t>
            </a:r>
            <a:endParaRPr lang="zh-CN" altLang="en-US" b="1" dirty="0">
              <a:solidFill>
                <a:srgbClr val="000000"/>
              </a:solidFill>
              <a:latin typeface="楷体" panose="02010609060101010101" pitchFamily="49" charset="-122"/>
              <a:ea typeface="楷体" panose="02010609060101010101" pitchFamily="49" charset="-122"/>
            </a:endParaRPr>
          </a:p>
        </p:txBody>
      </p:sp>
      <p:sp>
        <p:nvSpPr>
          <p:cNvPr id="26" name="TextBox 25"/>
          <p:cNvSpPr txBox="1"/>
          <p:nvPr/>
        </p:nvSpPr>
        <p:spPr>
          <a:xfrm>
            <a:off x="5881663" y="2978725"/>
            <a:ext cx="2664296" cy="1477328"/>
          </a:xfrm>
          <a:prstGeom prst="rect">
            <a:avLst/>
          </a:prstGeom>
          <a:noFill/>
        </p:spPr>
        <p:txBody>
          <a:bodyPr wrap="square" rtlCol="0">
            <a:spAutoFit/>
          </a:bodyPr>
          <a:lstStyle/>
          <a:p>
            <a:r>
              <a:rPr lang="zh-CN" altLang="en-US" b="1" dirty="0">
                <a:solidFill>
                  <a:srgbClr val="000000"/>
                </a:solidFill>
                <a:ea typeface="楷体" panose="02010609060101010101" pitchFamily="49" charset="-122"/>
              </a:rPr>
              <a:t>远程调度控制，交通管理，户外视频</a:t>
            </a:r>
            <a:r>
              <a:rPr lang="zh-CN" altLang="en-US" b="1" dirty="0" smtClean="0">
                <a:solidFill>
                  <a:srgbClr val="000000"/>
                </a:solidFill>
                <a:ea typeface="楷体" panose="02010609060101010101" pitchFamily="49" charset="-122"/>
              </a:rPr>
              <a:t>广告。相邻显示器之间有边框，影响效果。</a:t>
            </a:r>
            <a:r>
              <a:rPr lang="zh-CN" altLang="en-US" dirty="0"/>
              <a:t/>
            </a:r>
            <a:br>
              <a:rPr lang="zh-CN" altLang="en-US" dirty="0"/>
            </a:br>
            <a:endParaRPr lang="zh-CN" altLang="en-US" b="1" dirty="0">
              <a:solidFill>
                <a:srgbClr val="000000"/>
              </a:solidFill>
              <a:latin typeface="楷体" panose="02010609060101010101" pitchFamily="49" charset="-122"/>
              <a:ea typeface="楷体" panose="02010609060101010101" pitchFamily="49" charset="-122"/>
            </a:endParaRPr>
          </a:p>
        </p:txBody>
      </p:sp>
      <p:sp>
        <p:nvSpPr>
          <p:cNvPr id="20" name="矩形 19"/>
          <p:cNvSpPr/>
          <p:nvPr/>
        </p:nvSpPr>
        <p:spPr>
          <a:xfrm>
            <a:off x="559170" y="5020162"/>
            <a:ext cx="2789454" cy="1200329"/>
          </a:xfrm>
          <a:prstGeom prst="rect">
            <a:avLst/>
          </a:prstGeom>
        </p:spPr>
        <p:txBody>
          <a:bodyPr wrap="square">
            <a:spAutoFit/>
          </a:bodyPr>
          <a:lstStyle/>
          <a:p>
            <a:r>
              <a:rPr lang="zh-CN" altLang="en-US" b="1" dirty="0">
                <a:solidFill>
                  <a:srgbClr val="000000"/>
                </a:solidFill>
                <a:latin typeface="楷体" panose="02010609060101010101" pitchFamily="49" charset="-122"/>
                <a:ea typeface="楷体" panose="02010609060101010101" pitchFamily="49" charset="-122"/>
              </a:rPr>
              <a:t>室内</a:t>
            </a:r>
            <a:r>
              <a:rPr lang="zh-CN" altLang="en-US" b="1" dirty="0" smtClean="0">
                <a:solidFill>
                  <a:srgbClr val="000000"/>
                </a:solidFill>
                <a:latin typeface="楷体" panose="02010609060101010101" pitchFamily="49" charset="-122"/>
                <a:ea typeface="楷体" panose="02010609060101010101" pitchFamily="49" charset="-122"/>
              </a:rPr>
              <a:t>外通知、广告。近距离马赛克现象较重，无法提供高清图像。</a:t>
            </a:r>
            <a:r>
              <a:rPr lang="zh-CN" altLang="en-US" dirty="0"/>
              <a:t/>
            </a:r>
            <a:br>
              <a:rPr lang="zh-CN" altLang="en-US" dirty="0"/>
            </a:br>
            <a:endParaRPr lang="zh-CN" altLang="en-US" dirty="0"/>
          </a:p>
        </p:txBody>
      </p:sp>
      <p:sp>
        <p:nvSpPr>
          <p:cNvPr id="28" name="矩形 27"/>
          <p:cNvSpPr/>
          <p:nvPr/>
        </p:nvSpPr>
        <p:spPr>
          <a:xfrm>
            <a:off x="5781924" y="5020162"/>
            <a:ext cx="2789454" cy="1200329"/>
          </a:xfrm>
          <a:prstGeom prst="rect">
            <a:avLst/>
          </a:prstGeom>
        </p:spPr>
        <p:txBody>
          <a:bodyPr wrap="square">
            <a:spAutoFit/>
          </a:bodyPr>
          <a:lstStyle/>
          <a:p>
            <a:r>
              <a:rPr lang="zh-CN" altLang="en-US" b="1" dirty="0" smtClean="0">
                <a:solidFill>
                  <a:srgbClr val="000000"/>
                </a:solidFill>
                <a:latin typeface="楷体" panose="02010609060101010101" pitchFamily="49" charset="-122"/>
                <a:ea typeface="楷体" panose="02010609060101010101" pitchFamily="49" charset="-122"/>
              </a:rPr>
              <a:t>室内外大屏显示。通过多台拼接可实现较大尺寸的画面显示，费用较低画面质量也能满足要求。</a:t>
            </a:r>
            <a:endParaRPr lang="zh-CN" altLang="en-US" b="1" dirty="0">
              <a:solidFill>
                <a:srgbClr val="000000"/>
              </a:solidFill>
              <a:latin typeface="楷体" panose="02010609060101010101" pitchFamily="49" charset="-122"/>
              <a:ea typeface="楷体" panose="02010609060101010101" pitchFamily="49" charset="-122"/>
            </a:endParaRPr>
          </a:p>
        </p:txBody>
      </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9620" y="2300834"/>
            <a:ext cx="3276214" cy="225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808" y="4238047"/>
            <a:ext cx="3097104" cy="2396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47933180"/>
      </p:ext>
    </p:extLst>
  </p:cSld>
  <p:clrMapOvr>
    <a:masterClrMapping/>
  </p:clrMapOvr>
  <p:transition spd="med" advTm="33836">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99"/>
                                        </p:tgtEl>
                                        <p:attrNameLst>
                                          <p:attrName>style.visibility</p:attrName>
                                        </p:attrNameLst>
                                      </p:cBhvr>
                                      <p:to>
                                        <p:strVal val="visible"/>
                                      </p:to>
                                    </p:set>
                                    <p:animEffect transition="in" filter="fade">
                                      <p:cBhvr>
                                        <p:cTn id="27" dur="500"/>
                                        <p:tgtEl>
                                          <p:spTgt spid="409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100"/>
                                        </p:tgtEl>
                                        <p:attrNameLst>
                                          <p:attrName>style.visibility</p:attrName>
                                        </p:attrNameLst>
                                      </p:cBhvr>
                                      <p:to>
                                        <p:strVal val="visible"/>
                                      </p:to>
                                    </p:set>
                                    <p:animEffect transition="in" filter="fade">
                                      <p:cBhvr>
                                        <p:cTn id="42" dur="500"/>
                                        <p:tgtEl>
                                          <p:spTgt spid="410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 grpId="0"/>
      <p:bldP spid="20" grpId="0"/>
      <p:bldP spid="2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black">
          <a:xfrm>
            <a:off x="251526" y="70311"/>
            <a:ext cx="7888833" cy="84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第</a:t>
            </a:r>
            <a:r>
              <a:rPr lang="en-US" altLang="zh-CN" b="1" kern="0" dirty="0" smtClean="0">
                <a:latin typeface="Times New Roman" panose="02020603050405020304" pitchFamily="18" charset="0"/>
                <a:ea typeface="楷体" panose="02010609060101010101" pitchFamily="49" charset="-122"/>
                <a:cs typeface="Times New Roman" panose="02020603050405020304" pitchFamily="18" charset="0"/>
              </a:rPr>
              <a:t>5</a:t>
            </a:r>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章 投影拼接系统硬件集成</a:t>
            </a:r>
            <a:endParaRPr lang="en-US" altLang="zh-CN" b="1" kern="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6" name="Rectangle 2"/>
          <p:cNvSpPr>
            <a:spLocks noChangeArrowheads="1"/>
          </p:cNvSpPr>
          <p:nvPr/>
        </p:nvSpPr>
        <p:spPr bwMode="auto">
          <a:xfrm>
            <a:off x="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7" name="对象 6"/>
          <p:cNvGraphicFramePr>
            <a:graphicFrameLocks noChangeAspect="1"/>
          </p:cNvGraphicFramePr>
          <p:nvPr>
            <p:extLst>
              <p:ext uri="{D42A27DB-BD31-4B8C-83A1-F6EECF244321}">
                <p14:modId xmlns:p14="http://schemas.microsoft.com/office/powerpoint/2010/main" val="887900438"/>
              </p:ext>
            </p:extLst>
          </p:nvPr>
        </p:nvGraphicFramePr>
        <p:xfrm>
          <a:off x="1367644" y="1562553"/>
          <a:ext cx="6408712" cy="4813784"/>
        </p:xfrm>
        <a:graphic>
          <a:graphicData uri="http://schemas.openxmlformats.org/presentationml/2006/ole">
            <mc:AlternateContent xmlns:mc="http://schemas.openxmlformats.org/markup-compatibility/2006">
              <mc:Choice xmlns:v="urn:schemas-microsoft-com:vml" Requires="v">
                <p:oleObj spid="_x0000_s17501" name="Visio" r:id="rId3" imgW="9328225" imgH="6987428" progId="Visio.Drawing.11">
                  <p:embed/>
                </p:oleObj>
              </mc:Choice>
              <mc:Fallback>
                <p:oleObj name="Visio" r:id="rId3" imgW="9328225" imgH="6987428" progId="Visio.Drawing.11">
                  <p:embed/>
                  <p:pic>
                    <p:nvPicPr>
                      <p:cNvPr id="0" name="Picture 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7644" y="1562553"/>
                        <a:ext cx="6408712" cy="48137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矩形 7"/>
          <p:cNvSpPr/>
          <p:nvPr/>
        </p:nvSpPr>
        <p:spPr>
          <a:xfrm>
            <a:off x="517965" y="915625"/>
            <a:ext cx="3612819" cy="64807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defTabSz="914400" eaLnBrk="1" latinLnBrk="0" hangingPunct="1">
              <a:lnSpc>
                <a:spcPct val="100000"/>
              </a:lnSpc>
              <a:buClrTx/>
              <a:buSzTx/>
              <a:buFontTx/>
              <a:buNone/>
              <a:tabLst/>
              <a:defRPr/>
            </a:pPr>
            <a:r>
              <a:rPr 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 </a:t>
            </a:r>
            <a:r>
              <a:rPr lang="en-US" sz="24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     </a:t>
            </a:r>
            <a:r>
              <a:rPr lang="zh-CN" altLang="en-US" sz="24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系统组成示意图</a:t>
            </a:r>
            <a:endParaRPr 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9110670"/>
      </p:ext>
    </p:extLst>
  </p:cSld>
  <p:clrMapOvr>
    <a:masterClrMapping/>
  </p:clrMapOvr>
  <mc:AlternateContent xmlns:mc="http://schemas.openxmlformats.org/markup-compatibility/2006" xmlns:p14="http://schemas.microsoft.com/office/powerpoint/2010/main">
    <mc:Choice Requires="p14">
      <p:transition spd="slow" p14:dur="2000" advTm="12076">
        <p14:prism isContent="1"/>
      </p:transition>
    </mc:Choice>
    <mc:Fallback xmlns="">
      <p:transition spd="slow" advTm="12076">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black">
          <a:xfrm>
            <a:off x="251526" y="70311"/>
            <a:ext cx="7888833" cy="84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第</a:t>
            </a:r>
            <a:r>
              <a:rPr lang="en-US" altLang="zh-CN" b="1" kern="0" dirty="0" smtClean="0">
                <a:latin typeface="Times New Roman" panose="02020603050405020304" pitchFamily="18" charset="0"/>
                <a:ea typeface="楷体" panose="02010609060101010101" pitchFamily="49" charset="-122"/>
                <a:cs typeface="Times New Roman" panose="02020603050405020304" pitchFamily="18" charset="0"/>
              </a:rPr>
              <a:t>5</a:t>
            </a:r>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章 投影拼接系统硬件集成</a:t>
            </a:r>
            <a:endParaRPr lang="en-US" altLang="zh-CN" b="1" kern="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5" name="矩形 4"/>
          <p:cNvSpPr/>
          <p:nvPr/>
        </p:nvSpPr>
        <p:spPr>
          <a:xfrm>
            <a:off x="517965" y="915625"/>
            <a:ext cx="3612819" cy="64807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defTabSz="914400" eaLnBrk="1" latinLnBrk="0" hangingPunct="1">
              <a:lnSpc>
                <a:spcPct val="100000"/>
              </a:lnSpc>
              <a:buClrTx/>
              <a:buSzTx/>
              <a:buFontTx/>
              <a:buNone/>
              <a:tabLst/>
              <a:defRPr/>
            </a:pPr>
            <a:r>
              <a:rPr 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 </a:t>
            </a:r>
            <a:r>
              <a:rPr lang="en-US" sz="24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       </a:t>
            </a:r>
            <a:r>
              <a:rPr lang="zh-CN" altLang="en-US" sz="24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投影仪调研</a:t>
            </a:r>
            <a:endParaRPr 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grpSp>
        <p:nvGrpSpPr>
          <p:cNvPr id="43" name="组合 42"/>
          <p:cNvGrpSpPr/>
          <p:nvPr/>
        </p:nvGrpSpPr>
        <p:grpSpPr>
          <a:xfrm>
            <a:off x="608897" y="1674750"/>
            <a:ext cx="4077665" cy="1850041"/>
            <a:chOff x="608891" y="1674746"/>
            <a:chExt cx="4077665" cy="1850041"/>
          </a:xfrm>
        </p:grpSpPr>
        <p:grpSp>
          <p:nvGrpSpPr>
            <p:cNvPr id="29" name="组合 28"/>
            <p:cNvGrpSpPr/>
            <p:nvPr/>
          </p:nvGrpSpPr>
          <p:grpSpPr>
            <a:xfrm>
              <a:off x="608891" y="1674746"/>
              <a:ext cx="2891711" cy="1850041"/>
              <a:chOff x="755576" y="1650967"/>
              <a:chExt cx="2739310" cy="1417993"/>
            </a:xfrm>
          </p:grpSpPr>
          <p:grpSp>
            <p:nvGrpSpPr>
              <p:cNvPr id="30" name="组合 29"/>
              <p:cNvGrpSpPr/>
              <p:nvPr/>
            </p:nvGrpSpPr>
            <p:grpSpPr>
              <a:xfrm>
                <a:off x="755576" y="1650967"/>
                <a:ext cx="2739310" cy="1417993"/>
                <a:chOff x="536546" y="1248568"/>
                <a:chExt cx="3029436" cy="2925541"/>
              </a:xfrm>
            </p:grpSpPr>
            <p:sp>
              <p:nvSpPr>
                <p:cNvPr id="32" name="等腰三角形 3"/>
                <p:cNvSpPr/>
                <p:nvPr/>
              </p:nvSpPr>
              <p:spPr>
                <a:xfrm rot="16200000">
                  <a:off x="1097796" y="1705924"/>
                  <a:ext cx="2925541" cy="2010830"/>
                </a:xfrm>
                <a:custGeom>
                  <a:avLst/>
                  <a:gdLst>
                    <a:gd name="connsiteX0" fmla="*/ 0 w 2268625"/>
                    <a:gd name="connsiteY0" fmla="*/ 2808312 h 2808312"/>
                    <a:gd name="connsiteX1" fmla="*/ 1134313 w 2268625"/>
                    <a:gd name="connsiteY1" fmla="*/ 0 h 2808312"/>
                    <a:gd name="connsiteX2" fmla="*/ 2268625 w 2268625"/>
                    <a:gd name="connsiteY2" fmla="*/ 2808312 h 2808312"/>
                    <a:gd name="connsiteX3" fmla="*/ 0 w 2268625"/>
                    <a:gd name="connsiteY3" fmla="*/ 2808312 h 2808312"/>
                    <a:gd name="connsiteX0" fmla="*/ 0 w 3171302"/>
                    <a:gd name="connsiteY0" fmla="*/ 2808312 h 2808312"/>
                    <a:gd name="connsiteX1" fmla="*/ 1134313 w 3171302"/>
                    <a:gd name="connsiteY1" fmla="*/ 0 h 2808312"/>
                    <a:gd name="connsiteX2" fmla="*/ 3171302 w 3171302"/>
                    <a:gd name="connsiteY2" fmla="*/ 2339389 h 2808312"/>
                    <a:gd name="connsiteX3" fmla="*/ 0 w 3171302"/>
                    <a:gd name="connsiteY3" fmla="*/ 2808312 h 2808312"/>
                    <a:gd name="connsiteX0" fmla="*/ 0 w 3710564"/>
                    <a:gd name="connsiteY0" fmla="*/ 2550404 h 2550404"/>
                    <a:gd name="connsiteX1" fmla="*/ 1673575 w 3710564"/>
                    <a:gd name="connsiteY1" fmla="*/ 0 h 2550404"/>
                    <a:gd name="connsiteX2" fmla="*/ 3710564 w 3710564"/>
                    <a:gd name="connsiteY2" fmla="*/ 2339389 h 2550404"/>
                    <a:gd name="connsiteX3" fmla="*/ 0 w 3710564"/>
                    <a:gd name="connsiteY3" fmla="*/ 2550404 h 2550404"/>
                    <a:gd name="connsiteX0" fmla="*/ 0 w 3862964"/>
                    <a:gd name="connsiteY0" fmla="*/ 2550404 h 2550405"/>
                    <a:gd name="connsiteX1" fmla="*/ 1673575 w 3862964"/>
                    <a:gd name="connsiteY1" fmla="*/ 0 h 2550405"/>
                    <a:gd name="connsiteX2" fmla="*/ 3862964 w 3862964"/>
                    <a:gd name="connsiteY2" fmla="*/ 2550405 h 2550405"/>
                    <a:gd name="connsiteX3" fmla="*/ 0 w 3862964"/>
                    <a:gd name="connsiteY3" fmla="*/ 2550404 h 2550405"/>
                    <a:gd name="connsiteX0" fmla="*/ 0 w 3663671"/>
                    <a:gd name="connsiteY0" fmla="*/ 2550404 h 2550404"/>
                    <a:gd name="connsiteX1" fmla="*/ 1673575 w 3663671"/>
                    <a:gd name="connsiteY1" fmla="*/ 0 h 2550404"/>
                    <a:gd name="connsiteX2" fmla="*/ 3663671 w 3663671"/>
                    <a:gd name="connsiteY2" fmla="*/ 2386282 h 2550404"/>
                    <a:gd name="connsiteX3" fmla="*/ 0 w 3663671"/>
                    <a:gd name="connsiteY3" fmla="*/ 2550404 h 2550404"/>
                    <a:gd name="connsiteX0" fmla="*/ 0 w 3710564"/>
                    <a:gd name="connsiteY0" fmla="*/ 2550404 h 2550404"/>
                    <a:gd name="connsiteX1" fmla="*/ 1673575 w 3710564"/>
                    <a:gd name="connsiteY1" fmla="*/ 0 h 2550404"/>
                    <a:gd name="connsiteX2" fmla="*/ 3710564 w 3710564"/>
                    <a:gd name="connsiteY2" fmla="*/ 2386282 h 2550404"/>
                    <a:gd name="connsiteX3" fmla="*/ 0 w 3710564"/>
                    <a:gd name="connsiteY3" fmla="*/ 2550404 h 2550404"/>
                  </a:gdLst>
                  <a:ahLst/>
                  <a:cxnLst>
                    <a:cxn ang="0">
                      <a:pos x="connsiteX0" y="connsiteY0"/>
                    </a:cxn>
                    <a:cxn ang="0">
                      <a:pos x="connsiteX1" y="connsiteY1"/>
                    </a:cxn>
                    <a:cxn ang="0">
                      <a:pos x="connsiteX2" y="connsiteY2"/>
                    </a:cxn>
                    <a:cxn ang="0">
                      <a:pos x="connsiteX3" y="connsiteY3"/>
                    </a:cxn>
                  </a:cxnLst>
                  <a:rect l="l" t="t" r="r" b="b"/>
                  <a:pathLst>
                    <a:path w="3710564" h="2550404">
                      <a:moveTo>
                        <a:pt x="0" y="2550404"/>
                      </a:moveTo>
                      <a:lnTo>
                        <a:pt x="1673575" y="0"/>
                      </a:lnTo>
                      <a:lnTo>
                        <a:pt x="3710564" y="2386282"/>
                      </a:lnTo>
                      <a:lnTo>
                        <a:pt x="0" y="2550404"/>
                      </a:lnTo>
                      <a:close/>
                    </a:path>
                  </a:pathLst>
                </a:custGeom>
                <a:gradFill flip="none" rotWithShape="1">
                  <a:gsLst>
                    <a:gs pos="0">
                      <a:srgbClr val="C00000">
                        <a:shade val="30000"/>
                        <a:satMod val="115000"/>
                        <a:alpha val="0"/>
                      </a:srgbClr>
                    </a:gs>
                    <a:gs pos="100000">
                      <a:srgbClr val="C00000">
                        <a:shade val="100000"/>
                        <a:satMod val="115000"/>
                      </a:srgbClr>
                    </a:gs>
                  </a:gsLst>
                  <a:lin ang="162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33" name="椭圆 32"/>
                <p:cNvSpPr/>
                <p:nvPr/>
              </p:nvSpPr>
              <p:spPr>
                <a:xfrm>
                  <a:off x="536546" y="2348880"/>
                  <a:ext cx="1876998" cy="1080120"/>
                </a:xfrm>
                <a:prstGeom prst="ellipse">
                  <a:avLst/>
                </a:prstGeom>
                <a:gradFill>
                  <a:gsLst>
                    <a:gs pos="0">
                      <a:schemeClr val="accent1">
                        <a:tint val="66000"/>
                        <a:satMod val="160000"/>
                      </a:schemeClr>
                    </a:gs>
                    <a:gs pos="75000">
                      <a:schemeClr val="accent1">
                        <a:tint val="44500"/>
                        <a:satMod val="160000"/>
                      </a:schemeClr>
                    </a:gs>
                    <a:gs pos="100000">
                      <a:schemeClr val="accent1">
                        <a:tint val="23500"/>
                        <a:satMod val="16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31" name="矩形 30"/>
              <p:cNvSpPr/>
              <p:nvPr/>
            </p:nvSpPr>
            <p:spPr>
              <a:xfrm>
                <a:off x="976883" y="2261380"/>
                <a:ext cx="1289406" cy="283080"/>
              </a:xfrm>
              <a:prstGeom prst="rect">
                <a:avLst/>
              </a:prstGeom>
            </p:spPr>
            <p:txBody>
              <a:bodyPr wrap="none">
                <a:spAutoFit/>
              </a:bodyPr>
              <a:lstStyle/>
              <a:p>
                <a:r>
                  <a:rPr lang="en-US" altLang="zh-CN"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CRT</a:t>
                </a:r>
                <a:r>
                  <a:rPr lang="zh-CN" altLang="en-US"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投影仪</a:t>
                </a:r>
              </a:p>
            </p:txBody>
          </p:sp>
        </p:grpSp>
        <p:sp>
          <p:nvSpPr>
            <p:cNvPr id="39" name="矩形 38"/>
            <p:cNvSpPr/>
            <p:nvPr/>
          </p:nvSpPr>
          <p:spPr>
            <a:xfrm>
              <a:off x="2400556" y="2111670"/>
              <a:ext cx="2286000" cy="923330"/>
            </a:xfrm>
            <a:prstGeom prst="rect">
              <a:avLst/>
            </a:prstGeom>
          </p:spPr>
          <p:txBody>
            <a:bodyPr wrap="square">
              <a:spAutoFit/>
            </a:bodyPr>
            <a:lstStyle/>
            <a:p>
              <a:pPr algn="just"/>
              <a:r>
                <a:rPr lang="zh-CN" altLang="zh-CN"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工作原理和早期电视机相似</a:t>
              </a:r>
              <a:r>
                <a:rPr lang="zh-CN" altLang="zh-CN"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，应用最早</a:t>
              </a:r>
              <a:r>
                <a:rPr lang="zh-CN" altLang="en-US"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，已基本淘汰</a:t>
              </a:r>
              <a:r>
                <a:rPr lang="zh-CN" altLang="zh-CN"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a:t>
              </a:r>
              <a:endPar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grpSp>
      <p:grpSp>
        <p:nvGrpSpPr>
          <p:cNvPr id="44" name="组合 43"/>
          <p:cNvGrpSpPr/>
          <p:nvPr/>
        </p:nvGrpSpPr>
        <p:grpSpPr>
          <a:xfrm>
            <a:off x="634811" y="4283758"/>
            <a:ext cx="3859828" cy="1719808"/>
            <a:chOff x="611004" y="4093748"/>
            <a:chExt cx="3859828" cy="1719808"/>
          </a:xfrm>
        </p:grpSpPr>
        <p:grpSp>
          <p:nvGrpSpPr>
            <p:cNvPr id="24" name="组合 23"/>
            <p:cNvGrpSpPr/>
            <p:nvPr/>
          </p:nvGrpSpPr>
          <p:grpSpPr>
            <a:xfrm>
              <a:off x="611004" y="4093748"/>
              <a:ext cx="2739311" cy="1719808"/>
              <a:chOff x="755576" y="1650967"/>
              <a:chExt cx="2739310" cy="1417993"/>
            </a:xfrm>
          </p:grpSpPr>
          <p:grpSp>
            <p:nvGrpSpPr>
              <p:cNvPr id="25" name="组合 24"/>
              <p:cNvGrpSpPr/>
              <p:nvPr/>
            </p:nvGrpSpPr>
            <p:grpSpPr>
              <a:xfrm>
                <a:off x="755576" y="1650967"/>
                <a:ext cx="2739310" cy="1417993"/>
                <a:chOff x="536546" y="1248568"/>
                <a:chExt cx="3029436" cy="2925541"/>
              </a:xfrm>
            </p:grpSpPr>
            <p:sp>
              <p:nvSpPr>
                <p:cNvPr id="27" name="等腰三角形 3"/>
                <p:cNvSpPr/>
                <p:nvPr/>
              </p:nvSpPr>
              <p:spPr>
                <a:xfrm rot="16200000">
                  <a:off x="1097796" y="1705924"/>
                  <a:ext cx="2925541" cy="2010830"/>
                </a:xfrm>
                <a:custGeom>
                  <a:avLst/>
                  <a:gdLst>
                    <a:gd name="connsiteX0" fmla="*/ 0 w 2268625"/>
                    <a:gd name="connsiteY0" fmla="*/ 2808312 h 2808312"/>
                    <a:gd name="connsiteX1" fmla="*/ 1134313 w 2268625"/>
                    <a:gd name="connsiteY1" fmla="*/ 0 h 2808312"/>
                    <a:gd name="connsiteX2" fmla="*/ 2268625 w 2268625"/>
                    <a:gd name="connsiteY2" fmla="*/ 2808312 h 2808312"/>
                    <a:gd name="connsiteX3" fmla="*/ 0 w 2268625"/>
                    <a:gd name="connsiteY3" fmla="*/ 2808312 h 2808312"/>
                    <a:gd name="connsiteX0" fmla="*/ 0 w 3171302"/>
                    <a:gd name="connsiteY0" fmla="*/ 2808312 h 2808312"/>
                    <a:gd name="connsiteX1" fmla="*/ 1134313 w 3171302"/>
                    <a:gd name="connsiteY1" fmla="*/ 0 h 2808312"/>
                    <a:gd name="connsiteX2" fmla="*/ 3171302 w 3171302"/>
                    <a:gd name="connsiteY2" fmla="*/ 2339389 h 2808312"/>
                    <a:gd name="connsiteX3" fmla="*/ 0 w 3171302"/>
                    <a:gd name="connsiteY3" fmla="*/ 2808312 h 2808312"/>
                    <a:gd name="connsiteX0" fmla="*/ 0 w 3710564"/>
                    <a:gd name="connsiteY0" fmla="*/ 2550404 h 2550404"/>
                    <a:gd name="connsiteX1" fmla="*/ 1673575 w 3710564"/>
                    <a:gd name="connsiteY1" fmla="*/ 0 h 2550404"/>
                    <a:gd name="connsiteX2" fmla="*/ 3710564 w 3710564"/>
                    <a:gd name="connsiteY2" fmla="*/ 2339389 h 2550404"/>
                    <a:gd name="connsiteX3" fmla="*/ 0 w 3710564"/>
                    <a:gd name="connsiteY3" fmla="*/ 2550404 h 2550404"/>
                    <a:gd name="connsiteX0" fmla="*/ 0 w 3862964"/>
                    <a:gd name="connsiteY0" fmla="*/ 2550404 h 2550405"/>
                    <a:gd name="connsiteX1" fmla="*/ 1673575 w 3862964"/>
                    <a:gd name="connsiteY1" fmla="*/ 0 h 2550405"/>
                    <a:gd name="connsiteX2" fmla="*/ 3862964 w 3862964"/>
                    <a:gd name="connsiteY2" fmla="*/ 2550405 h 2550405"/>
                    <a:gd name="connsiteX3" fmla="*/ 0 w 3862964"/>
                    <a:gd name="connsiteY3" fmla="*/ 2550404 h 2550405"/>
                    <a:gd name="connsiteX0" fmla="*/ 0 w 3663671"/>
                    <a:gd name="connsiteY0" fmla="*/ 2550404 h 2550404"/>
                    <a:gd name="connsiteX1" fmla="*/ 1673575 w 3663671"/>
                    <a:gd name="connsiteY1" fmla="*/ 0 h 2550404"/>
                    <a:gd name="connsiteX2" fmla="*/ 3663671 w 3663671"/>
                    <a:gd name="connsiteY2" fmla="*/ 2386282 h 2550404"/>
                    <a:gd name="connsiteX3" fmla="*/ 0 w 3663671"/>
                    <a:gd name="connsiteY3" fmla="*/ 2550404 h 2550404"/>
                    <a:gd name="connsiteX0" fmla="*/ 0 w 3710564"/>
                    <a:gd name="connsiteY0" fmla="*/ 2550404 h 2550404"/>
                    <a:gd name="connsiteX1" fmla="*/ 1673575 w 3710564"/>
                    <a:gd name="connsiteY1" fmla="*/ 0 h 2550404"/>
                    <a:gd name="connsiteX2" fmla="*/ 3710564 w 3710564"/>
                    <a:gd name="connsiteY2" fmla="*/ 2386282 h 2550404"/>
                    <a:gd name="connsiteX3" fmla="*/ 0 w 3710564"/>
                    <a:gd name="connsiteY3" fmla="*/ 2550404 h 2550404"/>
                  </a:gdLst>
                  <a:ahLst/>
                  <a:cxnLst>
                    <a:cxn ang="0">
                      <a:pos x="connsiteX0" y="connsiteY0"/>
                    </a:cxn>
                    <a:cxn ang="0">
                      <a:pos x="connsiteX1" y="connsiteY1"/>
                    </a:cxn>
                    <a:cxn ang="0">
                      <a:pos x="connsiteX2" y="connsiteY2"/>
                    </a:cxn>
                    <a:cxn ang="0">
                      <a:pos x="connsiteX3" y="connsiteY3"/>
                    </a:cxn>
                  </a:cxnLst>
                  <a:rect l="l" t="t" r="r" b="b"/>
                  <a:pathLst>
                    <a:path w="3710564" h="2550404">
                      <a:moveTo>
                        <a:pt x="0" y="2550404"/>
                      </a:moveTo>
                      <a:lnTo>
                        <a:pt x="1673575" y="0"/>
                      </a:lnTo>
                      <a:lnTo>
                        <a:pt x="3710564" y="2386282"/>
                      </a:lnTo>
                      <a:lnTo>
                        <a:pt x="0" y="2550404"/>
                      </a:lnTo>
                      <a:close/>
                    </a:path>
                  </a:pathLst>
                </a:custGeom>
                <a:gradFill flip="none" rotWithShape="1">
                  <a:gsLst>
                    <a:gs pos="0">
                      <a:srgbClr val="C00000">
                        <a:shade val="30000"/>
                        <a:satMod val="115000"/>
                        <a:alpha val="0"/>
                      </a:srgbClr>
                    </a:gs>
                    <a:gs pos="100000">
                      <a:srgbClr val="C00000">
                        <a:shade val="100000"/>
                        <a:satMod val="115000"/>
                      </a:srgbClr>
                    </a:gs>
                  </a:gsLst>
                  <a:lin ang="162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8" name="椭圆 27"/>
                <p:cNvSpPr/>
                <p:nvPr/>
              </p:nvSpPr>
              <p:spPr>
                <a:xfrm>
                  <a:off x="536546" y="2348880"/>
                  <a:ext cx="1876998" cy="1080120"/>
                </a:xfrm>
                <a:prstGeom prst="ellipse">
                  <a:avLst/>
                </a:prstGeom>
                <a:gradFill>
                  <a:gsLst>
                    <a:gs pos="0">
                      <a:schemeClr val="accent1">
                        <a:tint val="66000"/>
                        <a:satMod val="160000"/>
                      </a:schemeClr>
                    </a:gs>
                    <a:gs pos="75000">
                      <a:schemeClr val="accent1">
                        <a:tint val="44500"/>
                        <a:satMod val="160000"/>
                      </a:schemeClr>
                    </a:gs>
                    <a:gs pos="100000">
                      <a:schemeClr val="accent1">
                        <a:tint val="23500"/>
                        <a:satMod val="16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26" name="矩形 25"/>
              <p:cNvSpPr/>
              <p:nvPr/>
            </p:nvSpPr>
            <p:spPr>
              <a:xfrm>
                <a:off x="976883" y="2261380"/>
                <a:ext cx="1369286" cy="304517"/>
              </a:xfrm>
              <a:prstGeom prst="rect">
                <a:avLst/>
              </a:prstGeom>
            </p:spPr>
            <p:txBody>
              <a:bodyPr wrap="none">
                <a:spAutoFit/>
              </a:bodyPr>
              <a:lstStyle/>
              <a:p>
                <a:r>
                  <a:rPr lang="en-US" altLang="zh-CN"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LCD</a:t>
                </a:r>
                <a:r>
                  <a:rPr lang="zh-CN" altLang="en-US"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投影仪</a:t>
                </a:r>
              </a:p>
            </p:txBody>
          </p:sp>
        </p:grpSp>
        <p:sp>
          <p:nvSpPr>
            <p:cNvPr id="40" name="矩形 39"/>
            <p:cNvSpPr/>
            <p:nvPr/>
          </p:nvSpPr>
          <p:spPr>
            <a:xfrm>
              <a:off x="2366660" y="4557086"/>
              <a:ext cx="2104172" cy="923330"/>
            </a:xfrm>
            <a:prstGeom prst="rect">
              <a:avLst/>
            </a:prstGeom>
          </p:spPr>
          <p:txBody>
            <a:bodyPr wrap="square">
              <a:spAutoFit/>
            </a:bodyPr>
            <a:lstStyle/>
            <a:p>
              <a:pPr algn="just"/>
              <a:r>
                <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液晶的光电效应</a:t>
              </a:r>
              <a:r>
                <a:rPr lang="zh-CN" altLang="zh-CN"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投影效果比较好，色彩保真度高</a:t>
              </a:r>
              <a:r>
                <a:rPr lang="zh-CN" altLang="zh-CN"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a:t>
              </a:r>
              <a:endPar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grpSp>
      <p:grpSp>
        <p:nvGrpSpPr>
          <p:cNvPr id="45" name="组合 44"/>
          <p:cNvGrpSpPr/>
          <p:nvPr/>
        </p:nvGrpSpPr>
        <p:grpSpPr>
          <a:xfrm>
            <a:off x="4987170" y="1803370"/>
            <a:ext cx="4161785" cy="1850041"/>
            <a:chOff x="4987164" y="1803367"/>
            <a:chExt cx="4161785" cy="1850041"/>
          </a:xfrm>
        </p:grpSpPr>
        <p:grpSp>
          <p:nvGrpSpPr>
            <p:cNvPr id="23" name="组合 22"/>
            <p:cNvGrpSpPr/>
            <p:nvPr/>
          </p:nvGrpSpPr>
          <p:grpSpPr>
            <a:xfrm rot="10800000">
              <a:off x="6257238" y="1803367"/>
              <a:ext cx="2891711" cy="1850041"/>
              <a:chOff x="755576" y="1650967"/>
              <a:chExt cx="2739310" cy="1417993"/>
            </a:xfrm>
          </p:grpSpPr>
          <p:grpSp>
            <p:nvGrpSpPr>
              <p:cNvPr id="21" name="组合 20"/>
              <p:cNvGrpSpPr/>
              <p:nvPr/>
            </p:nvGrpSpPr>
            <p:grpSpPr>
              <a:xfrm>
                <a:off x="755576" y="1650967"/>
                <a:ext cx="2739310" cy="1417993"/>
                <a:chOff x="536546" y="1248568"/>
                <a:chExt cx="3029436" cy="2925541"/>
              </a:xfrm>
            </p:grpSpPr>
            <p:sp>
              <p:nvSpPr>
                <p:cNvPr id="18" name="等腰三角形 3"/>
                <p:cNvSpPr/>
                <p:nvPr/>
              </p:nvSpPr>
              <p:spPr>
                <a:xfrm rot="16200000">
                  <a:off x="1097796" y="1705924"/>
                  <a:ext cx="2925541" cy="2010830"/>
                </a:xfrm>
                <a:custGeom>
                  <a:avLst/>
                  <a:gdLst>
                    <a:gd name="connsiteX0" fmla="*/ 0 w 2268625"/>
                    <a:gd name="connsiteY0" fmla="*/ 2808312 h 2808312"/>
                    <a:gd name="connsiteX1" fmla="*/ 1134313 w 2268625"/>
                    <a:gd name="connsiteY1" fmla="*/ 0 h 2808312"/>
                    <a:gd name="connsiteX2" fmla="*/ 2268625 w 2268625"/>
                    <a:gd name="connsiteY2" fmla="*/ 2808312 h 2808312"/>
                    <a:gd name="connsiteX3" fmla="*/ 0 w 2268625"/>
                    <a:gd name="connsiteY3" fmla="*/ 2808312 h 2808312"/>
                    <a:gd name="connsiteX0" fmla="*/ 0 w 3171302"/>
                    <a:gd name="connsiteY0" fmla="*/ 2808312 h 2808312"/>
                    <a:gd name="connsiteX1" fmla="*/ 1134313 w 3171302"/>
                    <a:gd name="connsiteY1" fmla="*/ 0 h 2808312"/>
                    <a:gd name="connsiteX2" fmla="*/ 3171302 w 3171302"/>
                    <a:gd name="connsiteY2" fmla="*/ 2339389 h 2808312"/>
                    <a:gd name="connsiteX3" fmla="*/ 0 w 3171302"/>
                    <a:gd name="connsiteY3" fmla="*/ 2808312 h 2808312"/>
                    <a:gd name="connsiteX0" fmla="*/ 0 w 3710564"/>
                    <a:gd name="connsiteY0" fmla="*/ 2550404 h 2550404"/>
                    <a:gd name="connsiteX1" fmla="*/ 1673575 w 3710564"/>
                    <a:gd name="connsiteY1" fmla="*/ 0 h 2550404"/>
                    <a:gd name="connsiteX2" fmla="*/ 3710564 w 3710564"/>
                    <a:gd name="connsiteY2" fmla="*/ 2339389 h 2550404"/>
                    <a:gd name="connsiteX3" fmla="*/ 0 w 3710564"/>
                    <a:gd name="connsiteY3" fmla="*/ 2550404 h 2550404"/>
                    <a:gd name="connsiteX0" fmla="*/ 0 w 3862964"/>
                    <a:gd name="connsiteY0" fmla="*/ 2550404 h 2550405"/>
                    <a:gd name="connsiteX1" fmla="*/ 1673575 w 3862964"/>
                    <a:gd name="connsiteY1" fmla="*/ 0 h 2550405"/>
                    <a:gd name="connsiteX2" fmla="*/ 3862964 w 3862964"/>
                    <a:gd name="connsiteY2" fmla="*/ 2550405 h 2550405"/>
                    <a:gd name="connsiteX3" fmla="*/ 0 w 3862964"/>
                    <a:gd name="connsiteY3" fmla="*/ 2550404 h 2550405"/>
                    <a:gd name="connsiteX0" fmla="*/ 0 w 3663671"/>
                    <a:gd name="connsiteY0" fmla="*/ 2550404 h 2550404"/>
                    <a:gd name="connsiteX1" fmla="*/ 1673575 w 3663671"/>
                    <a:gd name="connsiteY1" fmla="*/ 0 h 2550404"/>
                    <a:gd name="connsiteX2" fmla="*/ 3663671 w 3663671"/>
                    <a:gd name="connsiteY2" fmla="*/ 2386282 h 2550404"/>
                    <a:gd name="connsiteX3" fmla="*/ 0 w 3663671"/>
                    <a:gd name="connsiteY3" fmla="*/ 2550404 h 2550404"/>
                    <a:gd name="connsiteX0" fmla="*/ 0 w 3710564"/>
                    <a:gd name="connsiteY0" fmla="*/ 2550404 h 2550404"/>
                    <a:gd name="connsiteX1" fmla="*/ 1673575 w 3710564"/>
                    <a:gd name="connsiteY1" fmla="*/ 0 h 2550404"/>
                    <a:gd name="connsiteX2" fmla="*/ 3710564 w 3710564"/>
                    <a:gd name="connsiteY2" fmla="*/ 2386282 h 2550404"/>
                    <a:gd name="connsiteX3" fmla="*/ 0 w 3710564"/>
                    <a:gd name="connsiteY3" fmla="*/ 2550404 h 2550404"/>
                  </a:gdLst>
                  <a:ahLst/>
                  <a:cxnLst>
                    <a:cxn ang="0">
                      <a:pos x="connsiteX0" y="connsiteY0"/>
                    </a:cxn>
                    <a:cxn ang="0">
                      <a:pos x="connsiteX1" y="connsiteY1"/>
                    </a:cxn>
                    <a:cxn ang="0">
                      <a:pos x="connsiteX2" y="connsiteY2"/>
                    </a:cxn>
                    <a:cxn ang="0">
                      <a:pos x="connsiteX3" y="connsiteY3"/>
                    </a:cxn>
                  </a:cxnLst>
                  <a:rect l="l" t="t" r="r" b="b"/>
                  <a:pathLst>
                    <a:path w="3710564" h="2550404">
                      <a:moveTo>
                        <a:pt x="0" y="2550404"/>
                      </a:moveTo>
                      <a:lnTo>
                        <a:pt x="1673575" y="0"/>
                      </a:lnTo>
                      <a:lnTo>
                        <a:pt x="3710564" y="2386282"/>
                      </a:lnTo>
                      <a:lnTo>
                        <a:pt x="0" y="2550404"/>
                      </a:lnTo>
                      <a:close/>
                    </a:path>
                  </a:pathLst>
                </a:custGeom>
                <a:gradFill flip="none" rotWithShape="1">
                  <a:gsLst>
                    <a:gs pos="0">
                      <a:srgbClr val="C00000">
                        <a:shade val="30000"/>
                        <a:satMod val="115000"/>
                        <a:alpha val="0"/>
                      </a:srgbClr>
                    </a:gs>
                    <a:gs pos="100000">
                      <a:srgbClr val="C00000">
                        <a:shade val="100000"/>
                        <a:satMod val="115000"/>
                      </a:srgbClr>
                    </a:gs>
                  </a:gsLst>
                  <a:lin ang="162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0" name="椭圆 19"/>
                <p:cNvSpPr/>
                <p:nvPr/>
              </p:nvSpPr>
              <p:spPr>
                <a:xfrm>
                  <a:off x="536546" y="2348880"/>
                  <a:ext cx="1876998" cy="1080120"/>
                </a:xfrm>
                <a:prstGeom prst="ellipse">
                  <a:avLst/>
                </a:prstGeom>
                <a:gradFill>
                  <a:gsLst>
                    <a:gs pos="0">
                      <a:schemeClr val="accent1">
                        <a:tint val="66000"/>
                        <a:satMod val="160000"/>
                      </a:schemeClr>
                    </a:gs>
                    <a:gs pos="75000">
                      <a:schemeClr val="accent1">
                        <a:tint val="44500"/>
                        <a:satMod val="160000"/>
                      </a:schemeClr>
                    </a:gs>
                    <a:gs pos="100000">
                      <a:schemeClr val="accent1">
                        <a:tint val="23500"/>
                        <a:satMod val="16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22" name="矩形 21"/>
              <p:cNvSpPr/>
              <p:nvPr/>
            </p:nvSpPr>
            <p:spPr>
              <a:xfrm rot="10800000">
                <a:off x="953357" y="2304505"/>
                <a:ext cx="1272825" cy="283080"/>
              </a:xfrm>
              <a:prstGeom prst="rect">
                <a:avLst/>
              </a:prstGeom>
            </p:spPr>
            <p:txBody>
              <a:bodyPr wrap="none">
                <a:spAutoFit/>
              </a:bodyPr>
              <a:lstStyle/>
              <a:p>
                <a:r>
                  <a:rPr lang="en-US" altLang="zh-CN"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DLP</a:t>
                </a:r>
                <a:r>
                  <a:rPr lang="zh-CN" altLang="en-US"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投影仪</a:t>
                </a:r>
              </a:p>
            </p:txBody>
          </p:sp>
        </p:grpSp>
        <p:sp>
          <p:nvSpPr>
            <p:cNvPr id="41" name="矩形 40"/>
            <p:cNvSpPr/>
            <p:nvPr/>
          </p:nvSpPr>
          <p:spPr>
            <a:xfrm>
              <a:off x="4987164" y="2124909"/>
              <a:ext cx="2457857" cy="1200329"/>
            </a:xfrm>
            <a:prstGeom prst="rect">
              <a:avLst/>
            </a:prstGeom>
          </p:spPr>
          <p:txBody>
            <a:bodyPr wrap="square">
              <a:spAutoFit/>
            </a:bodyPr>
            <a:lstStyle/>
            <a:p>
              <a:pPr algn="just"/>
              <a:r>
                <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投影图像经过数字处理然后进行投影显示更高的亮度和</a:t>
              </a:r>
              <a:r>
                <a:rPr lang="zh-CN" altLang="en-US"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对比度，体积小、重量轻。</a:t>
              </a:r>
              <a:endPar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grpSp>
      <p:grpSp>
        <p:nvGrpSpPr>
          <p:cNvPr id="46" name="组合 45"/>
          <p:cNvGrpSpPr/>
          <p:nvPr/>
        </p:nvGrpSpPr>
        <p:grpSpPr>
          <a:xfrm>
            <a:off x="5194881" y="4338205"/>
            <a:ext cx="3851069" cy="1850041"/>
            <a:chOff x="5174704" y="4450515"/>
            <a:chExt cx="3851069" cy="1850041"/>
          </a:xfrm>
        </p:grpSpPr>
        <p:grpSp>
          <p:nvGrpSpPr>
            <p:cNvPr id="34" name="组合 33"/>
            <p:cNvGrpSpPr/>
            <p:nvPr/>
          </p:nvGrpSpPr>
          <p:grpSpPr>
            <a:xfrm rot="10800000">
              <a:off x="6134062" y="4450515"/>
              <a:ext cx="2891711" cy="1850041"/>
              <a:chOff x="755576" y="1650967"/>
              <a:chExt cx="2739310" cy="1417993"/>
            </a:xfrm>
          </p:grpSpPr>
          <p:grpSp>
            <p:nvGrpSpPr>
              <p:cNvPr id="35" name="组合 34"/>
              <p:cNvGrpSpPr/>
              <p:nvPr/>
            </p:nvGrpSpPr>
            <p:grpSpPr>
              <a:xfrm>
                <a:off x="755576" y="1650967"/>
                <a:ext cx="2739310" cy="1417993"/>
                <a:chOff x="536546" y="1248568"/>
                <a:chExt cx="3029436" cy="2925541"/>
              </a:xfrm>
            </p:grpSpPr>
            <p:sp>
              <p:nvSpPr>
                <p:cNvPr id="37" name="等腰三角形 3"/>
                <p:cNvSpPr/>
                <p:nvPr/>
              </p:nvSpPr>
              <p:spPr>
                <a:xfrm rot="16200000">
                  <a:off x="1097796" y="1705924"/>
                  <a:ext cx="2925541" cy="2010830"/>
                </a:xfrm>
                <a:custGeom>
                  <a:avLst/>
                  <a:gdLst>
                    <a:gd name="connsiteX0" fmla="*/ 0 w 2268625"/>
                    <a:gd name="connsiteY0" fmla="*/ 2808312 h 2808312"/>
                    <a:gd name="connsiteX1" fmla="*/ 1134313 w 2268625"/>
                    <a:gd name="connsiteY1" fmla="*/ 0 h 2808312"/>
                    <a:gd name="connsiteX2" fmla="*/ 2268625 w 2268625"/>
                    <a:gd name="connsiteY2" fmla="*/ 2808312 h 2808312"/>
                    <a:gd name="connsiteX3" fmla="*/ 0 w 2268625"/>
                    <a:gd name="connsiteY3" fmla="*/ 2808312 h 2808312"/>
                    <a:gd name="connsiteX0" fmla="*/ 0 w 3171302"/>
                    <a:gd name="connsiteY0" fmla="*/ 2808312 h 2808312"/>
                    <a:gd name="connsiteX1" fmla="*/ 1134313 w 3171302"/>
                    <a:gd name="connsiteY1" fmla="*/ 0 h 2808312"/>
                    <a:gd name="connsiteX2" fmla="*/ 3171302 w 3171302"/>
                    <a:gd name="connsiteY2" fmla="*/ 2339389 h 2808312"/>
                    <a:gd name="connsiteX3" fmla="*/ 0 w 3171302"/>
                    <a:gd name="connsiteY3" fmla="*/ 2808312 h 2808312"/>
                    <a:gd name="connsiteX0" fmla="*/ 0 w 3710564"/>
                    <a:gd name="connsiteY0" fmla="*/ 2550404 h 2550404"/>
                    <a:gd name="connsiteX1" fmla="*/ 1673575 w 3710564"/>
                    <a:gd name="connsiteY1" fmla="*/ 0 h 2550404"/>
                    <a:gd name="connsiteX2" fmla="*/ 3710564 w 3710564"/>
                    <a:gd name="connsiteY2" fmla="*/ 2339389 h 2550404"/>
                    <a:gd name="connsiteX3" fmla="*/ 0 w 3710564"/>
                    <a:gd name="connsiteY3" fmla="*/ 2550404 h 2550404"/>
                    <a:gd name="connsiteX0" fmla="*/ 0 w 3862964"/>
                    <a:gd name="connsiteY0" fmla="*/ 2550404 h 2550405"/>
                    <a:gd name="connsiteX1" fmla="*/ 1673575 w 3862964"/>
                    <a:gd name="connsiteY1" fmla="*/ 0 h 2550405"/>
                    <a:gd name="connsiteX2" fmla="*/ 3862964 w 3862964"/>
                    <a:gd name="connsiteY2" fmla="*/ 2550405 h 2550405"/>
                    <a:gd name="connsiteX3" fmla="*/ 0 w 3862964"/>
                    <a:gd name="connsiteY3" fmla="*/ 2550404 h 2550405"/>
                    <a:gd name="connsiteX0" fmla="*/ 0 w 3663671"/>
                    <a:gd name="connsiteY0" fmla="*/ 2550404 h 2550404"/>
                    <a:gd name="connsiteX1" fmla="*/ 1673575 w 3663671"/>
                    <a:gd name="connsiteY1" fmla="*/ 0 h 2550404"/>
                    <a:gd name="connsiteX2" fmla="*/ 3663671 w 3663671"/>
                    <a:gd name="connsiteY2" fmla="*/ 2386282 h 2550404"/>
                    <a:gd name="connsiteX3" fmla="*/ 0 w 3663671"/>
                    <a:gd name="connsiteY3" fmla="*/ 2550404 h 2550404"/>
                    <a:gd name="connsiteX0" fmla="*/ 0 w 3710564"/>
                    <a:gd name="connsiteY0" fmla="*/ 2550404 h 2550404"/>
                    <a:gd name="connsiteX1" fmla="*/ 1673575 w 3710564"/>
                    <a:gd name="connsiteY1" fmla="*/ 0 h 2550404"/>
                    <a:gd name="connsiteX2" fmla="*/ 3710564 w 3710564"/>
                    <a:gd name="connsiteY2" fmla="*/ 2386282 h 2550404"/>
                    <a:gd name="connsiteX3" fmla="*/ 0 w 3710564"/>
                    <a:gd name="connsiteY3" fmla="*/ 2550404 h 2550404"/>
                  </a:gdLst>
                  <a:ahLst/>
                  <a:cxnLst>
                    <a:cxn ang="0">
                      <a:pos x="connsiteX0" y="connsiteY0"/>
                    </a:cxn>
                    <a:cxn ang="0">
                      <a:pos x="connsiteX1" y="connsiteY1"/>
                    </a:cxn>
                    <a:cxn ang="0">
                      <a:pos x="connsiteX2" y="connsiteY2"/>
                    </a:cxn>
                    <a:cxn ang="0">
                      <a:pos x="connsiteX3" y="connsiteY3"/>
                    </a:cxn>
                  </a:cxnLst>
                  <a:rect l="l" t="t" r="r" b="b"/>
                  <a:pathLst>
                    <a:path w="3710564" h="2550404">
                      <a:moveTo>
                        <a:pt x="0" y="2550404"/>
                      </a:moveTo>
                      <a:lnTo>
                        <a:pt x="1673575" y="0"/>
                      </a:lnTo>
                      <a:lnTo>
                        <a:pt x="3710564" y="2386282"/>
                      </a:lnTo>
                      <a:lnTo>
                        <a:pt x="0" y="2550404"/>
                      </a:lnTo>
                      <a:close/>
                    </a:path>
                  </a:pathLst>
                </a:custGeom>
                <a:gradFill flip="none" rotWithShape="1">
                  <a:gsLst>
                    <a:gs pos="0">
                      <a:srgbClr val="C00000">
                        <a:shade val="30000"/>
                        <a:satMod val="115000"/>
                        <a:alpha val="0"/>
                      </a:srgbClr>
                    </a:gs>
                    <a:gs pos="100000">
                      <a:srgbClr val="C00000">
                        <a:shade val="100000"/>
                        <a:satMod val="115000"/>
                      </a:srgbClr>
                    </a:gs>
                  </a:gsLst>
                  <a:lin ang="162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imes New Roman" panose="02020603050405020304" pitchFamily="18" charset="0"/>
                    <a:ea typeface="楷体" panose="02010609060101010101" pitchFamily="49" charset="-122"/>
                    <a:cs typeface="Times New Roman" panose="02020603050405020304" pitchFamily="18" charset="0"/>
                  </a:endParaRPr>
                </a:p>
              </p:txBody>
            </p:sp>
            <p:sp>
              <p:nvSpPr>
                <p:cNvPr id="38" name="椭圆 37"/>
                <p:cNvSpPr/>
                <p:nvPr/>
              </p:nvSpPr>
              <p:spPr>
                <a:xfrm>
                  <a:off x="536546" y="2348880"/>
                  <a:ext cx="1876998" cy="1080120"/>
                </a:xfrm>
                <a:prstGeom prst="ellipse">
                  <a:avLst/>
                </a:prstGeom>
                <a:gradFill>
                  <a:gsLst>
                    <a:gs pos="0">
                      <a:schemeClr val="accent1">
                        <a:tint val="66000"/>
                        <a:satMod val="160000"/>
                      </a:schemeClr>
                    </a:gs>
                    <a:gs pos="75000">
                      <a:schemeClr val="accent1">
                        <a:tint val="44500"/>
                        <a:satMod val="160000"/>
                      </a:schemeClr>
                    </a:gs>
                    <a:gs pos="100000">
                      <a:schemeClr val="accent1">
                        <a:tint val="23500"/>
                        <a:satMod val="16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36" name="矩形 35"/>
              <p:cNvSpPr/>
              <p:nvPr/>
            </p:nvSpPr>
            <p:spPr>
              <a:xfrm rot="10800000">
                <a:off x="841376" y="2304505"/>
                <a:ext cx="1430750" cy="283080"/>
              </a:xfrm>
              <a:prstGeom prst="rect">
                <a:avLst/>
              </a:prstGeom>
            </p:spPr>
            <p:txBody>
              <a:bodyPr wrap="none">
                <a:spAutoFit/>
              </a:bodyPr>
              <a:lstStyle/>
              <a:p>
                <a:r>
                  <a:rPr lang="en-US" altLang="zh-CN"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LCOS</a:t>
                </a:r>
                <a:r>
                  <a:rPr lang="zh-CN" altLang="en-US"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投影仪</a:t>
                </a:r>
              </a:p>
            </p:txBody>
          </p:sp>
        </p:grpSp>
        <p:sp>
          <p:nvSpPr>
            <p:cNvPr id="42" name="矩形 41"/>
            <p:cNvSpPr/>
            <p:nvPr/>
          </p:nvSpPr>
          <p:spPr>
            <a:xfrm>
              <a:off x="5174704" y="4681417"/>
              <a:ext cx="1945706" cy="1477328"/>
            </a:xfrm>
            <a:prstGeom prst="rect">
              <a:avLst/>
            </a:prstGeom>
          </p:spPr>
          <p:txBody>
            <a:bodyPr wrap="square">
              <a:spAutoFit/>
            </a:bodyPr>
            <a:lstStyle/>
            <a:p>
              <a:pPr algn="just"/>
              <a:r>
                <a:rPr lang="zh-CN" altLang="en-US" dirty="0" smtClean="0">
                  <a:solidFill>
                    <a:schemeClr val="bg2">
                      <a:lumMod val="10000"/>
                    </a:schemeClr>
                  </a:solidFill>
                  <a:latin typeface="楷体" panose="02010609060101010101" pitchFamily="49" charset="-122"/>
                  <a:ea typeface="楷体" panose="02010609060101010101" pitchFamily="49" charset="-122"/>
                </a:rPr>
                <a:t>新兴的硅</a:t>
              </a:r>
              <a:r>
                <a:rPr lang="zh-CN" altLang="en-US" dirty="0">
                  <a:solidFill>
                    <a:schemeClr val="bg2">
                      <a:lumMod val="10000"/>
                    </a:schemeClr>
                  </a:solidFill>
                  <a:latin typeface="楷体" panose="02010609060101010101" pitchFamily="49" charset="-122"/>
                  <a:ea typeface="楷体" panose="02010609060101010101" pitchFamily="49" charset="-122"/>
                </a:rPr>
                <a:t>基</a:t>
              </a:r>
              <a:r>
                <a:rPr lang="zh-CN" altLang="en-US" dirty="0" smtClean="0">
                  <a:solidFill>
                    <a:schemeClr val="bg2">
                      <a:lumMod val="10000"/>
                    </a:schemeClr>
                  </a:solidFill>
                  <a:latin typeface="楷体" panose="02010609060101010101" pitchFamily="49" charset="-122"/>
                  <a:ea typeface="楷体" panose="02010609060101010101" pitchFamily="49" charset="-122"/>
                </a:rPr>
                <a:t>液晶技术，性能非常好，但是目前成本较高，尚未广泛应用。</a:t>
              </a:r>
              <a:endParaRPr lang="zh-CN" altLang="en-US" dirty="0">
                <a:solidFill>
                  <a:schemeClr val="bg2">
                    <a:lumMod val="10000"/>
                  </a:schemeClr>
                </a:solidFill>
                <a:latin typeface="楷体" panose="02010609060101010101" pitchFamily="49" charset="-122"/>
                <a:ea typeface="楷体" panose="02010609060101010101" pitchFamily="49" charset="-122"/>
              </a:endParaRPr>
            </a:p>
          </p:txBody>
        </p:sp>
      </p:grpSp>
      <p:pic>
        <p:nvPicPr>
          <p:cNvPr id="4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524258002"/>
      </p:ext>
    </p:extLst>
  </p:cSld>
  <p:clrMapOvr>
    <a:masterClrMapping/>
  </p:clrMapOvr>
  <mc:AlternateContent xmlns:mc="http://schemas.openxmlformats.org/markup-compatibility/2006" xmlns:p14="http://schemas.microsoft.com/office/powerpoint/2010/main">
    <mc:Choice Requires="p14">
      <p:transition spd="slow" p14:dur="2000" advTm="13382"/>
    </mc:Choice>
    <mc:Fallback xmlns="">
      <p:transition spd="slow" advTm="133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250"/>
                                        <p:tgtEl>
                                          <p:spTgt spid="43"/>
                                        </p:tgtEl>
                                      </p:cBhvr>
                                    </p:animEffect>
                                    <p:set>
                                      <p:cBhvr>
                                        <p:cTn id="27" dur="1" fill="hold">
                                          <p:stCondLst>
                                            <p:cond delay="249"/>
                                          </p:stCondLst>
                                        </p:cTn>
                                        <p:tgtEl>
                                          <p:spTgt spid="43"/>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250"/>
                                        <p:tgtEl>
                                          <p:spTgt spid="46"/>
                                        </p:tgtEl>
                                      </p:cBhvr>
                                    </p:animEffect>
                                    <p:set>
                                      <p:cBhvr>
                                        <p:cTn id="30" dur="1" fill="hold">
                                          <p:stCondLst>
                                            <p:cond delay="24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3900673" y="5408135"/>
            <a:ext cx="1145610" cy="1008112"/>
            <a:chOff x="4283968" y="5085183"/>
            <a:chExt cx="720080" cy="1224137"/>
          </a:xfrm>
          <a:solidFill>
            <a:srgbClr val="CCFFCC"/>
          </a:solidFill>
          <a:effectLst>
            <a:glow rad="63500">
              <a:schemeClr val="accent4">
                <a:satMod val="175000"/>
                <a:alpha val="40000"/>
              </a:schemeClr>
            </a:glow>
            <a:outerShdw blurRad="50800" dist="38100" dir="13500000" algn="br" rotWithShape="0">
              <a:prstClr val="black">
                <a:alpha val="40000"/>
              </a:prstClr>
            </a:outerShdw>
          </a:effectLst>
        </p:grpSpPr>
        <p:sp>
          <p:nvSpPr>
            <p:cNvPr id="4" name="圆角矩形 3"/>
            <p:cNvSpPr/>
            <p:nvPr/>
          </p:nvSpPr>
          <p:spPr>
            <a:xfrm rot="16200000">
              <a:off x="4139952" y="5445224"/>
              <a:ext cx="1008112" cy="72008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10000"/>
                  </a:schemeClr>
                </a:solidFill>
              </a:endParaRPr>
            </a:p>
          </p:txBody>
        </p:sp>
        <p:sp>
          <p:nvSpPr>
            <p:cNvPr id="5" name="圆角矩形 4"/>
            <p:cNvSpPr/>
            <p:nvPr/>
          </p:nvSpPr>
          <p:spPr>
            <a:xfrm>
              <a:off x="4573890" y="5085183"/>
              <a:ext cx="140236" cy="21602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10000"/>
                  </a:schemeClr>
                </a:solidFill>
              </a:endParaRPr>
            </a:p>
          </p:txBody>
        </p:sp>
      </p:grpSp>
      <p:sp>
        <p:nvSpPr>
          <p:cNvPr id="6" name="矩形 5"/>
          <p:cNvSpPr/>
          <p:nvPr/>
        </p:nvSpPr>
        <p:spPr>
          <a:xfrm>
            <a:off x="840150" y="1041749"/>
            <a:ext cx="7342926" cy="3910411"/>
          </a:xfrm>
          <a:prstGeom prst="rect">
            <a:avLst/>
          </a:prstGeom>
          <a:noFill/>
          <a:ln w="76200">
            <a:solidFill>
              <a:srgbClr val="3ABCCA"/>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10000"/>
                </a:schemeClr>
              </a:solidFill>
            </a:endParaRPr>
          </a:p>
        </p:txBody>
      </p:sp>
      <p:grpSp>
        <p:nvGrpSpPr>
          <p:cNvPr id="17" name="组合 16"/>
          <p:cNvGrpSpPr/>
          <p:nvPr/>
        </p:nvGrpSpPr>
        <p:grpSpPr>
          <a:xfrm>
            <a:off x="1043608" y="1799962"/>
            <a:ext cx="1512168" cy="2664567"/>
            <a:chOff x="1259632" y="1772816"/>
            <a:chExt cx="1512168" cy="2448272"/>
          </a:xfrm>
        </p:grpSpPr>
        <p:pic>
          <p:nvPicPr>
            <p:cNvPr id="8" name="图片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1772816"/>
              <a:ext cx="1512168"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p:nvPr/>
          </p:nvSpPr>
          <p:spPr>
            <a:xfrm>
              <a:off x="1318202" y="2086063"/>
              <a:ext cx="1395028" cy="2120947"/>
            </a:xfrm>
            <a:prstGeom prst="rect">
              <a:avLst/>
            </a:prstGeom>
          </p:spPr>
          <p:txBody>
            <a:bodyPr wrap="square">
              <a:spAutoFit/>
            </a:bodyPr>
            <a:lstStyle/>
            <a:p>
              <a:r>
                <a:rPr lang="zh-CN" altLang="en-US" dirty="0" smtClean="0">
                  <a:solidFill>
                    <a:schemeClr val="bg2">
                      <a:lumMod val="10000"/>
                    </a:schemeClr>
                  </a:solidFill>
                  <a:latin typeface="楷体" panose="02010609060101010101" pitchFamily="49" charset="-122"/>
                  <a:ea typeface="楷体" panose="02010609060101010101" pitchFamily="49" charset="-122"/>
                </a:rPr>
                <a:t>  分辨率：</a:t>
              </a:r>
              <a:endParaRPr lang="en-US" altLang="zh-CN" dirty="0" smtClean="0">
                <a:solidFill>
                  <a:schemeClr val="bg2">
                    <a:lumMod val="10000"/>
                  </a:schemeClr>
                </a:solidFill>
                <a:latin typeface="楷体" panose="02010609060101010101" pitchFamily="49" charset="-122"/>
                <a:ea typeface="楷体" panose="02010609060101010101" pitchFamily="49" charset="-122"/>
              </a:endParaRPr>
            </a:p>
            <a:p>
              <a:r>
                <a:rPr lang="zh-CN" altLang="en-US" dirty="0" smtClean="0">
                  <a:solidFill>
                    <a:schemeClr val="bg2">
                      <a:lumMod val="10000"/>
                    </a:schemeClr>
                  </a:solidFill>
                  <a:latin typeface="楷体" panose="02010609060101010101" pitchFamily="49" charset="-122"/>
                  <a:ea typeface="楷体" panose="02010609060101010101" pitchFamily="49" charset="-122"/>
                </a:rPr>
                <a:t>投影仪</a:t>
              </a:r>
              <a:r>
                <a:rPr lang="zh-CN" altLang="en-US" dirty="0">
                  <a:solidFill>
                    <a:schemeClr val="bg2">
                      <a:lumMod val="10000"/>
                    </a:schemeClr>
                  </a:solidFill>
                  <a:latin typeface="楷体" panose="02010609060101010101" pitchFamily="49" charset="-122"/>
                  <a:ea typeface="楷体" panose="02010609060101010101" pitchFamily="49" charset="-122"/>
                </a:rPr>
                <a:t>分辨率表示方法是投影仪所能投射画面的水平像素数乘以垂直像素</a:t>
              </a:r>
              <a:r>
                <a:rPr lang="zh-CN" altLang="en-US" dirty="0" smtClean="0">
                  <a:solidFill>
                    <a:schemeClr val="bg2">
                      <a:lumMod val="10000"/>
                    </a:schemeClr>
                  </a:solidFill>
                  <a:latin typeface="楷体" panose="02010609060101010101" pitchFamily="49" charset="-122"/>
                  <a:ea typeface="楷体" panose="02010609060101010101" pitchFamily="49" charset="-122"/>
                </a:rPr>
                <a:t>数。 </a:t>
              </a:r>
              <a:endParaRPr lang="zh-CN" altLang="en-US" dirty="0">
                <a:solidFill>
                  <a:schemeClr val="bg2">
                    <a:lumMod val="10000"/>
                  </a:schemeClr>
                </a:solidFill>
                <a:latin typeface="楷体" panose="02010609060101010101" pitchFamily="49" charset="-122"/>
                <a:ea typeface="楷体" panose="02010609060101010101" pitchFamily="49" charset="-122"/>
              </a:endParaRPr>
            </a:p>
          </p:txBody>
        </p:sp>
      </p:grpSp>
      <p:grpSp>
        <p:nvGrpSpPr>
          <p:cNvPr id="18" name="组合 17"/>
          <p:cNvGrpSpPr/>
          <p:nvPr/>
        </p:nvGrpSpPr>
        <p:grpSpPr>
          <a:xfrm>
            <a:off x="2778318" y="1846080"/>
            <a:ext cx="1512168" cy="2618449"/>
            <a:chOff x="3166645" y="1772816"/>
            <a:chExt cx="1512168" cy="2448272"/>
          </a:xfrm>
        </p:grpSpPr>
        <p:pic>
          <p:nvPicPr>
            <p:cNvPr id="9" name="图片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6645" y="1772816"/>
              <a:ext cx="1512168"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p:cNvSpPr/>
            <p:nvPr/>
          </p:nvSpPr>
          <p:spPr>
            <a:xfrm>
              <a:off x="3256190" y="2060848"/>
              <a:ext cx="1422623" cy="1899306"/>
            </a:xfrm>
            <a:prstGeom prst="rect">
              <a:avLst/>
            </a:prstGeom>
          </p:spPr>
          <p:txBody>
            <a:bodyPr wrap="square">
              <a:spAutoFit/>
            </a:bodyPr>
            <a:lstStyle/>
            <a:p>
              <a:r>
                <a:rPr lang="zh-CN" altLang="en-US" dirty="0" smtClean="0">
                  <a:solidFill>
                    <a:schemeClr val="bg2">
                      <a:lumMod val="10000"/>
                    </a:schemeClr>
                  </a:solidFill>
                  <a:latin typeface="楷体" panose="02010609060101010101" pitchFamily="49" charset="-122"/>
                  <a:ea typeface="楷体" panose="02010609060101010101" pitchFamily="49" charset="-122"/>
                </a:rPr>
                <a:t>   亮度：</a:t>
              </a:r>
              <a:endParaRPr lang="en-US" altLang="zh-CN" dirty="0">
                <a:solidFill>
                  <a:schemeClr val="bg2">
                    <a:lumMod val="10000"/>
                  </a:schemeClr>
                </a:solidFill>
                <a:latin typeface="楷体" panose="02010609060101010101" pitchFamily="49" charset="-122"/>
                <a:ea typeface="楷体" panose="02010609060101010101" pitchFamily="49" charset="-122"/>
              </a:endParaRPr>
            </a:p>
            <a:p>
              <a:r>
                <a:rPr lang="zh-CN" altLang="en-US" dirty="0" smtClean="0">
                  <a:solidFill>
                    <a:schemeClr val="bg2">
                      <a:lumMod val="10000"/>
                    </a:schemeClr>
                  </a:solidFill>
                  <a:latin typeface="楷体" panose="02010609060101010101" pitchFamily="49" charset="-122"/>
                  <a:ea typeface="楷体" panose="02010609060101010101" pitchFamily="49" charset="-122"/>
                </a:rPr>
                <a:t>投射画面的明亮程度。</a:t>
              </a:r>
              <a:r>
                <a:rPr lang="zh-CN" altLang="zh-CN" dirty="0">
                  <a:solidFill>
                    <a:schemeClr val="bg2">
                      <a:lumMod val="10000"/>
                    </a:schemeClr>
                  </a:solidFill>
                  <a:latin typeface="楷体" panose="02010609060101010101" pitchFamily="49" charset="-122"/>
                  <a:ea typeface="楷体" panose="02010609060101010101" pitchFamily="49" charset="-122"/>
                </a:rPr>
                <a:t>亮度指标需要配合环境和屏幕来</a:t>
              </a:r>
              <a:r>
                <a:rPr lang="zh-CN" altLang="zh-CN" dirty="0" smtClean="0">
                  <a:solidFill>
                    <a:schemeClr val="bg2">
                      <a:lumMod val="10000"/>
                    </a:schemeClr>
                  </a:solidFill>
                  <a:latin typeface="楷体" panose="02010609060101010101" pitchFamily="49" charset="-122"/>
                  <a:ea typeface="楷体" panose="02010609060101010101" pitchFamily="49" charset="-122"/>
                </a:rPr>
                <a:t>选择</a:t>
              </a:r>
              <a:r>
                <a:rPr lang="zh-CN" altLang="en-US" dirty="0" smtClean="0">
                  <a:solidFill>
                    <a:schemeClr val="bg2">
                      <a:lumMod val="10000"/>
                    </a:schemeClr>
                  </a:solidFill>
                  <a:latin typeface="楷体" panose="02010609060101010101" pitchFamily="49" charset="-122"/>
                  <a:ea typeface="楷体" panose="02010609060101010101" pitchFamily="49" charset="-122"/>
                </a:rPr>
                <a:t>。</a:t>
              </a:r>
              <a:endParaRPr lang="zh-CN" altLang="en-US" dirty="0">
                <a:solidFill>
                  <a:schemeClr val="bg2">
                    <a:lumMod val="10000"/>
                  </a:schemeClr>
                </a:solidFill>
                <a:latin typeface="楷体" panose="02010609060101010101" pitchFamily="49" charset="-122"/>
                <a:ea typeface="楷体" panose="02010609060101010101" pitchFamily="49" charset="-122"/>
              </a:endParaRPr>
            </a:p>
          </p:txBody>
        </p:sp>
      </p:grpSp>
      <p:grpSp>
        <p:nvGrpSpPr>
          <p:cNvPr id="19" name="组合 18"/>
          <p:cNvGrpSpPr/>
          <p:nvPr/>
        </p:nvGrpSpPr>
        <p:grpSpPr>
          <a:xfrm>
            <a:off x="4511613" y="1846079"/>
            <a:ext cx="1512168" cy="2618445"/>
            <a:chOff x="4977208" y="1772816"/>
            <a:chExt cx="1512168" cy="2448272"/>
          </a:xfrm>
        </p:grpSpPr>
        <p:pic>
          <p:nvPicPr>
            <p:cNvPr id="10" name="图片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7208" y="1772816"/>
              <a:ext cx="1512168"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13"/>
            <p:cNvSpPr/>
            <p:nvPr/>
          </p:nvSpPr>
          <p:spPr>
            <a:xfrm>
              <a:off x="5064051" y="2075094"/>
              <a:ext cx="1425325" cy="1899309"/>
            </a:xfrm>
            <a:prstGeom prst="rect">
              <a:avLst/>
            </a:prstGeom>
          </p:spPr>
          <p:txBody>
            <a:bodyPr wrap="square">
              <a:spAutoFit/>
            </a:bodyPr>
            <a:lstStyle/>
            <a:p>
              <a:r>
                <a:rPr lang="zh-CN" altLang="en-US" dirty="0" smtClean="0">
                  <a:solidFill>
                    <a:schemeClr val="bg2">
                      <a:lumMod val="10000"/>
                    </a:schemeClr>
                  </a:solidFill>
                  <a:latin typeface="楷体" panose="02010609060101010101" pitchFamily="49" charset="-122"/>
                  <a:ea typeface="楷体" panose="02010609060101010101" pitchFamily="49" charset="-122"/>
                </a:rPr>
                <a:t>  对比度：</a:t>
              </a:r>
              <a:endParaRPr lang="en-US" altLang="zh-CN" dirty="0">
                <a:solidFill>
                  <a:schemeClr val="bg2">
                    <a:lumMod val="10000"/>
                  </a:schemeClr>
                </a:solidFill>
                <a:latin typeface="楷体" panose="02010609060101010101" pitchFamily="49" charset="-122"/>
                <a:ea typeface="楷体" panose="02010609060101010101" pitchFamily="49" charset="-122"/>
              </a:endParaRPr>
            </a:p>
            <a:p>
              <a:r>
                <a:rPr lang="zh-CN" altLang="zh-CN" dirty="0" smtClean="0">
                  <a:solidFill>
                    <a:schemeClr val="bg2">
                      <a:lumMod val="10000"/>
                    </a:schemeClr>
                  </a:solidFill>
                  <a:latin typeface="楷体" panose="02010609060101010101" pitchFamily="49" charset="-122"/>
                  <a:ea typeface="楷体" panose="02010609060101010101" pitchFamily="49" charset="-122"/>
                </a:rPr>
                <a:t>画面</a:t>
              </a:r>
              <a:r>
                <a:rPr lang="zh-CN" altLang="zh-CN" dirty="0">
                  <a:solidFill>
                    <a:schemeClr val="bg2">
                      <a:lumMod val="10000"/>
                    </a:schemeClr>
                  </a:solidFill>
                  <a:latin typeface="楷体" panose="02010609060101010101" pitchFamily="49" charset="-122"/>
                  <a:ea typeface="楷体" panose="02010609060101010101" pitchFamily="49" charset="-122"/>
                </a:rPr>
                <a:t>由黑变到白需要经过多少个渐变</a:t>
              </a:r>
              <a:r>
                <a:rPr lang="zh-CN" altLang="zh-CN" dirty="0" smtClean="0">
                  <a:solidFill>
                    <a:schemeClr val="bg2">
                      <a:lumMod val="10000"/>
                    </a:schemeClr>
                  </a:solidFill>
                  <a:latin typeface="楷体" panose="02010609060101010101" pitchFamily="49" charset="-122"/>
                  <a:ea typeface="楷体" panose="02010609060101010101" pitchFamily="49" charset="-122"/>
                </a:rPr>
                <a:t>层次</a:t>
              </a:r>
              <a:r>
                <a:rPr lang="zh-CN" altLang="en-US" dirty="0" smtClean="0">
                  <a:solidFill>
                    <a:schemeClr val="bg2">
                      <a:lumMod val="10000"/>
                    </a:schemeClr>
                  </a:solidFill>
                  <a:latin typeface="楷体" panose="02010609060101010101" pitchFamily="49" charset="-122"/>
                  <a:ea typeface="楷体" panose="02010609060101010101" pitchFamily="49" charset="-122"/>
                </a:rPr>
                <a:t>，层次越多画面越清晰。</a:t>
              </a:r>
              <a:r>
                <a:rPr lang="en-US" altLang="zh-CN" dirty="0" smtClean="0">
                  <a:solidFill>
                    <a:schemeClr val="bg2">
                      <a:lumMod val="10000"/>
                    </a:schemeClr>
                  </a:solidFill>
                  <a:latin typeface="楷体" panose="02010609060101010101" pitchFamily="49" charset="-122"/>
                  <a:ea typeface="楷体" panose="02010609060101010101" pitchFamily="49" charset="-122"/>
                </a:rPr>
                <a:t> </a:t>
              </a:r>
              <a:endParaRPr lang="zh-CN" altLang="en-US" dirty="0">
                <a:solidFill>
                  <a:schemeClr val="bg2">
                    <a:lumMod val="10000"/>
                  </a:schemeClr>
                </a:solidFill>
                <a:latin typeface="楷体" panose="02010609060101010101" pitchFamily="49" charset="-122"/>
                <a:ea typeface="楷体" panose="02010609060101010101" pitchFamily="49" charset="-122"/>
              </a:endParaRPr>
            </a:p>
          </p:txBody>
        </p:sp>
      </p:grpSp>
      <p:grpSp>
        <p:nvGrpSpPr>
          <p:cNvPr id="20" name="组合 19"/>
          <p:cNvGrpSpPr/>
          <p:nvPr/>
        </p:nvGrpSpPr>
        <p:grpSpPr>
          <a:xfrm>
            <a:off x="6372200" y="1881361"/>
            <a:ext cx="1656184" cy="2583166"/>
            <a:chOff x="6660232" y="1798669"/>
            <a:chExt cx="1656184" cy="2448272"/>
          </a:xfrm>
        </p:grpSpPr>
        <p:pic>
          <p:nvPicPr>
            <p:cNvPr id="11" name="图片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1798669"/>
              <a:ext cx="1512168"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矩形 15"/>
            <p:cNvSpPr/>
            <p:nvPr/>
          </p:nvSpPr>
          <p:spPr>
            <a:xfrm>
              <a:off x="6661768" y="2089835"/>
              <a:ext cx="1654648" cy="1925249"/>
            </a:xfrm>
            <a:prstGeom prst="rect">
              <a:avLst/>
            </a:prstGeom>
          </p:spPr>
          <p:txBody>
            <a:bodyPr wrap="square">
              <a:spAutoFit/>
            </a:bodyPr>
            <a:lstStyle/>
            <a:p>
              <a:r>
                <a:rPr lang="zh-CN" altLang="en-US" dirty="0" smtClean="0">
                  <a:solidFill>
                    <a:schemeClr val="bg2">
                      <a:lumMod val="10000"/>
                    </a:schemeClr>
                  </a:solidFill>
                  <a:latin typeface="楷体" panose="02010609060101010101" pitchFamily="49" charset="-122"/>
                  <a:ea typeface="楷体" panose="02010609060101010101" pitchFamily="49" charset="-122"/>
                  <a:cs typeface="Times New Roman" panose="02020603050405020304" pitchFamily="18" charset="0"/>
                </a:rPr>
                <a:t>   投射比：</a:t>
              </a:r>
              <a:endParaRPr lang="en-US" altLang="zh-CN" dirty="0" smtClean="0">
                <a:solidFill>
                  <a:schemeClr val="bg2">
                    <a:lumMod val="10000"/>
                  </a:schemeClr>
                </a:solidFill>
                <a:latin typeface="楷体" panose="02010609060101010101" pitchFamily="49" charset="-122"/>
                <a:ea typeface="楷体" panose="02010609060101010101" pitchFamily="49" charset="-122"/>
                <a:cs typeface="Times New Roman" panose="02020603050405020304" pitchFamily="18" charset="0"/>
              </a:endParaRPr>
            </a:p>
            <a:p>
              <a:r>
                <a:rPr lang="zh-CN" altLang="en-US" dirty="0" smtClean="0">
                  <a:solidFill>
                    <a:schemeClr val="bg2">
                      <a:lumMod val="10000"/>
                    </a:schemeClr>
                  </a:solidFill>
                  <a:latin typeface="楷体" panose="02010609060101010101" pitchFamily="49" charset="-122"/>
                  <a:ea typeface="楷体" panose="02010609060101010101" pitchFamily="49" charset="-122"/>
                  <a:cs typeface="Times New Roman" panose="02020603050405020304" pitchFamily="18" charset="0"/>
                </a:rPr>
                <a:t>投射</a:t>
              </a:r>
              <a:r>
                <a:rPr lang="zh-CN" altLang="en-US" dirty="0">
                  <a:solidFill>
                    <a:schemeClr val="bg2">
                      <a:lumMod val="10000"/>
                    </a:schemeClr>
                  </a:solidFill>
                  <a:latin typeface="楷体" panose="02010609060101010101" pitchFamily="49" charset="-122"/>
                  <a:ea typeface="楷体" panose="02010609060101010101" pitchFamily="49" charset="-122"/>
                  <a:cs typeface="Times New Roman" panose="02020603050405020304" pitchFamily="18" charset="0"/>
                </a:rPr>
                <a:t>比</a:t>
              </a:r>
              <a:r>
                <a:rPr lang="en-US" altLang="zh-CN" dirty="0">
                  <a:solidFill>
                    <a:schemeClr val="bg2">
                      <a:lumMod val="10000"/>
                    </a:schemeClr>
                  </a:solidFill>
                  <a:latin typeface="楷体" panose="02010609060101010101" pitchFamily="49" charset="-122"/>
                  <a:ea typeface="楷体" panose="02010609060101010101" pitchFamily="49" charset="-122"/>
                  <a:cs typeface="Times New Roman" panose="02020603050405020304" pitchFamily="18" charset="0"/>
                </a:rPr>
                <a:t>=</a:t>
              </a:r>
              <a:r>
                <a:rPr lang="zh-CN" altLang="en-US" dirty="0">
                  <a:solidFill>
                    <a:schemeClr val="bg2">
                      <a:lumMod val="10000"/>
                    </a:schemeClr>
                  </a:solidFill>
                  <a:latin typeface="楷体" panose="02010609060101010101" pitchFamily="49" charset="-122"/>
                  <a:ea typeface="楷体" panose="02010609060101010101" pitchFamily="49" charset="-122"/>
                  <a:cs typeface="Times New Roman" panose="02020603050405020304" pitchFamily="18" charset="0"/>
                </a:rPr>
                <a:t>投影距离</a:t>
              </a:r>
              <a:r>
                <a:rPr lang="en-US" altLang="zh-CN" dirty="0">
                  <a:solidFill>
                    <a:schemeClr val="bg2">
                      <a:lumMod val="10000"/>
                    </a:schemeClr>
                  </a:solidFill>
                  <a:latin typeface="楷体" panose="02010609060101010101" pitchFamily="49" charset="-122"/>
                  <a:ea typeface="楷体" panose="02010609060101010101" pitchFamily="49" charset="-122"/>
                  <a:cs typeface="Times New Roman" panose="02020603050405020304" pitchFamily="18" charset="0"/>
                </a:rPr>
                <a:t>/</a:t>
              </a:r>
              <a:r>
                <a:rPr lang="zh-CN" altLang="en-US" dirty="0">
                  <a:solidFill>
                    <a:schemeClr val="bg2">
                      <a:lumMod val="10000"/>
                    </a:schemeClr>
                  </a:solidFill>
                  <a:latin typeface="楷体" panose="02010609060101010101" pitchFamily="49" charset="-122"/>
                  <a:ea typeface="楷体" panose="02010609060101010101" pitchFamily="49" charset="-122"/>
                  <a:cs typeface="Times New Roman" panose="02020603050405020304" pitchFamily="18" charset="0"/>
                </a:rPr>
                <a:t>画面</a:t>
              </a:r>
              <a:r>
                <a:rPr lang="zh-CN" altLang="en-US" dirty="0" smtClean="0">
                  <a:solidFill>
                    <a:schemeClr val="bg2">
                      <a:lumMod val="10000"/>
                    </a:schemeClr>
                  </a:solidFill>
                  <a:latin typeface="楷体" panose="02010609060101010101" pitchFamily="49" charset="-122"/>
                  <a:ea typeface="楷体" panose="02010609060101010101" pitchFamily="49" charset="-122"/>
                  <a:cs typeface="Times New Roman" panose="02020603050405020304" pitchFamily="18" charset="0"/>
                </a:rPr>
                <a:t>宽度，</a:t>
              </a:r>
              <a:r>
                <a:rPr lang="zh-CN" altLang="zh-CN" dirty="0" smtClean="0">
                  <a:solidFill>
                    <a:schemeClr val="bg2">
                      <a:lumMod val="10000"/>
                    </a:schemeClr>
                  </a:solidFill>
                  <a:latin typeface="楷体" panose="02010609060101010101" pitchFamily="49" charset="-122"/>
                  <a:ea typeface="楷体" panose="02010609060101010101" pitchFamily="49" charset="-122"/>
                  <a:cs typeface="Times New Roman" panose="02020603050405020304" pitchFamily="18" charset="0"/>
                </a:rPr>
                <a:t>相同</a:t>
              </a:r>
              <a:r>
                <a:rPr lang="zh-CN" altLang="zh-CN" dirty="0">
                  <a:solidFill>
                    <a:schemeClr val="bg2">
                      <a:lumMod val="10000"/>
                    </a:schemeClr>
                  </a:solidFill>
                  <a:latin typeface="楷体" panose="02010609060101010101" pitchFamily="49" charset="-122"/>
                  <a:ea typeface="楷体" panose="02010609060101010101" pitchFamily="49" charset="-122"/>
                  <a:cs typeface="Times New Roman" panose="02020603050405020304" pitchFamily="18" charset="0"/>
                </a:rPr>
                <a:t>的投影距离，比值越小，获得的画面宽的越</a:t>
              </a:r>
              <a:r>
                <a:rPr lang="zh-CN" altLang="zh-CN" dirty="0" smtClean="0">
                  <a:solidFill>
                    <a:schemeClr val="bg2">
                      <a:lumMod val="10000"/>
                    </a:schemeClr>
                  </a:solidFill>
                  <a:latin typeface="楷体" panose="02010609060101010101" pitchFamily="49" charset="-122"/>
                  <a:ea typeface="楷体" panose="02010609060101010101" pitchFamily="49" charset="-122"/>
                  <a:cs typeface="Times New Roman" panose="02020603050405020304" pitchFamily="18" charset="0"/>
                </a:rPr>
                <a:t>大</a:t>
              </a:r>
              <a:r>
                <a:rPr lang="zh-CN" altLang="en-US" dirty="0" smtClean="0">
                  <a:solidFill>
                    <a:schemeClr val="bg2">
                      <a:lumMod val="10000"/>
                    </a:schemeClr>
                  </a:solidFill>
                  <a:latin typeface="楷体" panose="02010609060101010101" pitchFamily="49" charset="-122"/>
                  <a:ea typeface="楷体" panose="02010609060101010101" pitchFamily="49" charset="-122"/>
                  <a:cs typeface="Times New Roman" panose="02020603050405020304" pitchFamily="18" charset="0"/>
                </a:rPr>
                <a:t>。</a:t>
              </a:r>
              <a:endParaRPr lang="zh-CN" altLang="en-US" dirty="0">
                <a:solidFill>
                  <a:schemeClr val="bg2">
                    <a:lumMod val="10000"/>
                  </a:schemeClr>
                </a:solidFill>
                <a:latin typeface="楷体" panose="02010609060101010101" pitchFamily="49" charset="-122"/>
                <a:ea typeface="楷体" panose="02010609060101010101" pitchFamily="49" charset="-122"/>
                <a:cs typeface="Times New Roman" panose="02020603050405020304" pitchFamily="18" charset="0"/>
              </a:endParaRPr>
            </a:p>
          </p:txBody>
        </p:sp>
      </p:grpSp>
      <p:cxnSp>
        <p:nvCxnSpPr>
          <p:cNvPr id="22" name="直接连接符 21"/>
          <p:cNvCxnSpPr>
            <a:endCxn id="5" idx="0"/>
          </p:cNvCxnSpPr>
          <p:nvPr/>
        </p:nvCxnSpPr>
        <p:spPr>
          <a:xfrm>
            <a:off x="840150" y="4987074"/>
            <a:ext cx="3633328" cy="42106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接连接符 24"/>
          <p:cNvCxnSpPr>
            <a:endCxn id="5" idx="0"/>
          </p:cNvCxnSpPr>
          <p:nvPr/>
        </p:nvCxnSpPr>
        <p:spPr>
          <a:xfrm flipH="1">
            <a:off x="4473484" y="4987074"/>
            <a:ext cx="3541897" cy="421060"/>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821307" y="5677978"/>
            <a:ext cx="1304342" cy="646331"/>
          </a:xfrm>
          <a:prstGeom prst="rect">
            <a:avLst/>
          </a:prstGeom>
          <a:noFill/>
        </p:spPr>
        <p:txBody>
          <a:bodyPr wrap="square" rtlCol="0">
            <a:spAutoFit/>
          </a:bodyPr>
          <a:lstStyle/>
          <a:p>
            <a:pPr algn="ctr"/>
            <a:r>
              <a:rPr lang="zh-CN" altLang="en-US" b="1" dirty="0" smtClean="0">
                <a:solidFill>
                  <a:schemeClr val="bg2">
                    <a:lumMod val="10000"/>
                  </a:schemeClr>
                </a:solidFill>
                <a:latin typeface="楷体" panose="02010609060101010101" pitchFamily="49" charset="-122"/>
                <a:ea typeface="楷体" panose="02010609060101010101" pitchFamily="49" charset="-122"/>
              </a:rPr>
              <a:t>投影仪</a:t>
            </a:r>
            <a:endParaRPr lang="en-US" altLang="zh-CN" b="1" dirty="0" smtClean="0">
              <a:solidFill>
                <a:schemeClr val="bg2">
                  <a:lumMod val="10000"/>
                </a:schemeClr>
              </a:solidFill>
              <a:latin typeface="楷体" panose="02010609060101010101" pitchFamily="49" charset="-122"/>
              <a:ea typeface="楷体" panose="02010609060101010101" pitchFamily="49" charset="-122"/>
            </a:endParaRPr>
          </a:p>
          <a:p>
            <a:pPr algn="ctr"/>
            <a:r>
              <a:rPr lang="zh-CN" altLang="en-US" b="1" dirty="0" smtClean="0">
                <a:solidFill>
                  <a:schemeClr val="bg2">
                    <a:lumMod val="10000"/>
                  </a:schemeClr>
                </a:solidFill>
                <a:latin typeface="楷体" panose="02010609060101010101" pitchFamily="49" charset="-122"/>
                <a:ea typeface="楷体" panose="02010609060101010101" pitchFamily="49" charset="-122"/>
              </a:rPr>
              <a:t>评价指标</a:t>
            </a:r>
            <a:endParaRPr lang="zh-CN" altLang="en-US" b="1" dirty="0">
              <a:solidFill>
                <a:schemeClr val="bg2">
                  <a:lumMod val="10000"/>
                </a:schemeClr>
              </a:solidFill>
              <a:latin typeface="楷体" panose="02010609060101010101" pitchFamily="49" charset="-122"/>
              <a:ea typeface="楷体" panose="02010609060101010101" pitchFamily="49" charset="-122"/>
            </a:endParaRPr>
          </a:p>
        </p:txBody>
      </p:sp>
      <p:sp>
        <p:nvSpPr>
          <p:cNvPr id="28" name="Rectangle 2"/>
          <p:cNvSpPr txBox="1">
            <a:spLocks noChangeArrowheads="1"/>
          </p:cNvSpPr>
          <p:nvPr/>
        </p:nvSpPr>
        <p:spPr bwMode="black">
          <a:xfrm>
            <a:off x="251526" y="70311"/>
            <a:ext cx="7888833" cy="84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第</a:t>
            </a:r>
            <a:r>
              <a:rPr lang="en-US" altLang="zh-CN" b="1" kern="0" dirty="0" smtClean="0">
                <a:latin typeface="Times New Roman" panose="02020603050405020304" pitchFamily="18" charset="0"/>
                <a:ea typeface="楷体" panose="02010609060101010101" pitchFamily="49" charset="-122"/>
                <a:cs typeface="Times New Roman" panose="02020603050405020304" pitchFamily="18" charset="0"/>
              </a:rPr>
              <a:t>5</a:t>
            </a:r>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章 投影拼接系统硬件集成</a:t>
            </a:r>
            <a:endParaRPr lang="en-US" altLang="zh-CN" b="1" kern="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9" name="矩形 28"/>
          <p:cNvSpPr/>
          <p:nvPr/>
        </p:nvSpPr>
        <p:spPr>
          <a:xfrm>
            <a:off x="517965" y="915625"/>
            <a:ext cx="3612819" cy="64807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defTabSz="914400" eaLnBrk="1" latinLnBrk="0" hangingPunct="1">
              <a:lnSpc>
                <a:spcPct val="100000"/>
              </a:lnSpc>
              <a:buClrTx/>
              <a:buSzTx/>
              <a:buFontTx/>
              <a:buNone/>
              <a:tabLst/>
              <a:defRPr/>
            </a:pPr>
            <a:r>
              <a:rPr 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 </a:t>
            </a:r>
            <a:r>
              <a:rPr lang="en-US" sz="24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       </a:t>
            </a:r>
            <a:r>
              <a:rPr lang="zh-CN" altLang="en-US" sz="24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投影仪评价指标</a:t>
            </a:r>
            <a:endParaRPr 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010524203"/>
      </p:ext>
    </p:extLst>
  </p:cSld>
  <p:clrMapOvr>
    <a:masterClrMapping/>
  </p:clrMapOvr>
  <mc:AlternateContent xmlns:mc="http://schemas.openxmlformats.org/markup-compatibility/2006" xmlns:p14="http://schemas.microsoft.com/office/powerpoint/2010/main">
    <mc:Choice Requires="p14">
      <p:transition spd="slow" p14:dur="2000" advTm="6253"/>
    </mc:Choice>
    <mc:Fallback xmlns="">
      <p:transition spd="slow" advTm="6253"/>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05039" y="1901982"/>
            <a:ext cx="6840760" cy="707886"/>
          </a:xfrm>
          <a:prstGeom prst="rect">
            <a:avLst/>
          </a:prstGeom>
          <a:noFill/>
        </p:spPr>
        <p:txBody>
          <a:bodyPr wrap="square" rtlCol="0">
            <a:spAutoFit/>
          </a:bodyPr>
          <a:lstStyle/>
          <a:p>
            <a:r>
              <a:rPr lang="en-US" altLang="zh-CN"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LCD</a:t>
            </a:r>
            <a:r>
              <a:rPr lang="zh-CN" altLang="en-US"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板存在老化问题，老化速度不一致会导致颜色变化，选择</a:t>
            </a:r>
            <a:r>
              <a:rPr lang="en-US" altLang="zh-CN"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DLP</a:t>
            </a:r>
            <a:r>
              <a:rPr lang="zh-CN" altLang="en-US"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类型。</a:t>
            </a:r>
            <a:endParaRPr lang="zh-CN" altLang="en-US" sz="20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204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9" y="2780931"/>
            <a:ext cx="6675593"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
          <p:cNvSpPr txBox="1">
            <a:spLocks noChangeArrowheads="1"/>
          </p:cNvSpPr>
          <p:nvPr/>
        </p:nvSpPr>
        <p:spPr bwMode="black">
          <a:xfrm>
            <a:off x="251526" y="70311"/>
            <a:ext cx="7888833" cy="84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第</a:t>
            </a:r>
            <a:r>
              <a:rPr lang="en-US" altLang="zh-CN" b="1" kern="0" dirty="0" smtClean="0">
                <a:latin typeface="Times New Roman" panose="02020603050405020304" pitchFamily="18" charset="0"/>
                <a:ea typeface="楷体" panose="02010609060101010101" pitchFamily="49" charset="-122"/>
                <a:cs typeface="Times New Roman" panose="02020603050405020304" pitchFamily="18" charset="0"/>
              </a:rPr>
              <a:t>5</a:t>
            </a:r>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章 投影拼接系统硬件集成</a:t>
            </a:r>
            <a:endParaRPr lang="en-US" altLang="zh-CN" b="1" kern="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9" name="矩形 8"/>
          <p:cNvSpPr/>
          <p:nvPr/>
        </p:nvSpPr>
        <p:spPr>
          <a:xfrm>
            <a:off x="517965" y="915625"/>
            <a:ext cx="3612819" cy="64807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defTabSz="914400" eaLnBrk="1" latinLnBrk="0" hangingPunct="1">
              <a:lnSpc>
                <a:spcPct val="100000"/>
              </a:lnSpc>
              <a:buClrTx/>
              <a:buSzTx/>
              <a:buFontTx/>
              <a:buNone/>
              <a:tabLst/>
              <a:defRPr/>
            </a:pPr>
            <a:r>
              <a:rPr 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 </a:t>
            </a:r>
            <a:r>
              <a:rPr lang="en-US" sz="24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        </a:t>
            </a:r>
            <a:r>
              <a:rPr lang="zh-CN" altLang="en-US" sz="24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具体选型</a:t>
            </a:r>
            <a:endParaRPr 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0725194"/>
      </p:ext>
    </p:extLst>
  </p:cSld>
  <p:clrMapOvr>
    <a:masterClrMapping/>
  </p:clrMapOvr>
  <mc:AlternateContent xmlns:mc="http://schemas.openxmlformats.org/markup-compatibility/2006" xmlns:p14="http://schemas.microsoft.com/office/powerpoint/2010/main">
    <mc:Choice Requires="p14">
      <p:transition spd="slow" p14:dur="2000" advTm="26413"/>
    </mc:Choice>
    <mc:Fallback xmlns="">
      <p:transition spd="slow" advTm="26413"/>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zhangya\Desktop\IMG_20151120_1241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90" y="1700808"/>
            <a:ext cx="4976231" cy="2799130"/>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495894" y="2367011"/>
            <a:ext cx="2800919" cy="1480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2"/>
          <p:cNvSpPr txBox="1">
            <a:spLocks noChangeArrowheads="1"/>
          </p:cNvSpPr>
          <p:nvPr/>
        </p:nvSpPr>
        <p:spPr bwMode="black">
          <a:xfrm>
            <a:off x="251526" y="70311"/>
            <a:ext cx="7888833" cy="84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第</a:t>
            </a:r>
            <a:r>
              <a:rPr lang="en-US" altLang="zh-CN" b="1" kern="0" dirty="0" smtClean="0">
                <a:latin typeface="Times New Roman" panose="02020603050405020304" pitchFamily="18" charset="0"/>
                <a:ea typeface="楷体" panose="02010609060101010101" pitchFamily="49" charset="-122"/>
                <a:cs typeface="Times New Roman" panose="02020603050405020304" pitchFamily="18" charset="0"/>
              </a:rPr>
              <a:t>5</a:t>
            </a:r>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章 投影拼接系统硬件集成</a:t>
            </a:r>
            <a:endParaRPr lang="en-US" altLang="zh-CN" b="1" kern="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0" name="矩形 9"/>
          <p:cNvSpPr/>
          <p:nvPr/>
        </p:nvSpPr>
        <p:spPr>
          <a:xfrm>
            <a:off x="493992" y="915625"/>
            <a:ext cx="3612819" cy="64807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defTabSz="914400" eaLnBrk="1" latinLnBrk="0" hangingPunct="1">
              <a:lnSpc>
                <a:spcPct val="100000"/>
              </a:lnSpc>
              <a:buClrTx/>
              <a:buSzTx/>
              <a:buFontTx/>
              <a:buNone/>
              <a:tabLst/>
              <a:defRPr/>
            </a:pPr>
            <a:r>
              <a:rPr 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 </a:t>
            </a:r>
            <a:r>
              <a:rPr lang="en-US" sz="24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      </a:t>
            </a:r>
            <a:r>
              <a:rPr lang="zh-CN" altLang="en-US" sz="24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原形展示</a:t>
            </a:r>
            <a:endParaRPr 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04405269"/>
      </p:ext>
    </p:extLst>
  </p:cSld>
  <p:clrMapOvr>
    <a:masterClrMapping/>
  </p:clrMapOvr>
  <mc:AlternateContent xmlns:mc="http://schemas.openxmlformats.org/markup-compatibility/2006" xmlns:p14="http://schemas.microsoft.com/office/powerpoint/2010/main">
    <mc:Choice Requires="p14">
      <p:transition spd="slow" p14:dur="2000" advTm="4911"/>
    </mc:Choice>
    <mc:Fallback xmlns="">
      <p:transition spd="slow" advTm="49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500"/>
                                        <p:tgtEl>
                                          <p:spTgt spid="215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07"/>
                                        </p:tgtEl>
                                        <p:attrNameLst>
                                          <p:attrName>style.visibility</p:attrName>
                                        </p:attrNameLst>
                                      </p:cBhvr>
                                      <p:to>
                                        <p:strVal val="visible"/>
                                      </p:to>
                                    </p:set>
                                    <p:animEffect transition="in" filter="fade">
                                      <p:cBhvr>
                                        <p:cTn id="12" dur="5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black">
          <a:xfrm>
            <a:off x="268694" y="188643"/>
            <a:ext cx="7888833" cy="84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第</a:t>
            </a:r>
            <a:r>
              <a:rPr lang="en-US" altLang="zh-CN" b="1" kern="0" dirty="0" smtClean="0">
                <a:latin typeface="Times New Roman" panose="02020603050405020304" pitchFamily="18" charset="0"/>
                <a:ea typeface="楷体" panose="02010609060101010101" pitchFamily="49" charset="-122"/>
                <a:cs typeface="Times New Roman" panose="02020603050405020304" pitchFamily="18" charset="0"/>
              </a:rPr>
              <a:t>6</a:t>
            </a:r>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章 投影拼接软件系统设计</a:t>
            </a:r>
            <a:endParaRPr lang="en-US" altLang="zh-CN" b="1" kern="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5" name="矩形 4"/>
          <p:cNvSpPr/>
          <p:nvPr/>
        </p:nvSpPr>
        <p:spPr>
          <a:xfrm>
            <a:off x="493992" y="915625"/>
            <a:ext cx="3612819" cy="64807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defTabSz="914400" eaLnBrk="1" latinLnBrk="0" hangingPunct="1">
              <a:lnSpc>
                <a:spcPct val="100000"/>
              </a:lnSpc>
              <a:buClrTx/>
              <a:buSzTx/>
              <a:buFontTx/>
              <a:buNone/>
              <a:tabLst/>
              <a:defRPr/>
            </a:pPr>
            <a:r>
              <a:rPr 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 </a:t>
            </a:r>
            <a:r>
              <a:rPr lang="en-US" sz="24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      </a:t>
            </a:r>
            <a:r>
              <a:rPr lang="zh-CN" altLang="en-US" sz="24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软件设计基本原则</a:t>
            </a:r>
            <a:endParaRPr 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grpSp>
        <p:nvGrpSpPr>
          <p:cNvPr id="9" name="组合 8"/>
          <p:cNvGrpSpPr/>
          <p:nvPr/>
        </p:nvGrpSpPr>
        <p:grpSpPr>
          <a:xfrm>
            <a:off x="701566" y="1725957"/>
            <a:ext cx="7064097" cy="1111328"/>
            <a:chOff x="820271" y="1813616"/>
            <a:chExt cx="7064097" cy="1111328"/>
          </a:xfrm>
        </p:grpSpPr>
        <p:grpSp>
          <p:nvGrpSpPr>
            <p:cNvPr id="10" name="组合 9"/>
            <p:cNvGrpSpPr/>
            <p:nvPr/>
          </p:nvGrpSpPr>
          <p:grpSpPr>
            <a:xfrm>
              <a:off x="820271" y="1813616"/>
              <a:ext cx="7064097" cy="1111328"/>
              <a:chOff x="617111" y="783505"/>
              <a:chExt cx="6835209" cy="1243003"/>
            </a:xfrm>
          </p:grpSpPr>
          <p:sp>
            <p:nvSpPr>
              <p:cNvPr id="12" name="圆角矩形 11"/>
              <p:cNvSpPr/>
              <p:nvPr/>
            </p:nvSpPr>
            <p:spPr>
              <a:xfrm>
                <a:off x="617111" y="804240"/>
                <a:ext cx="6835209" cy="1175656"/>
              </a:xfrm>
              <a:prstGeom prst="roundRect">
                <a:avLst>
                  <a:gd name="adj" fmla="val 11699"/>
                </a:avLst>
              </a:prstGeom>
              <a:solidFill>
                <a:sysClr val="window" lastClr="FFFFFF">
                  <a:lumMod val="85000"/>
                </a:sysClr>
              </a:solidFill>
              <a:ln w="57150" cap="flat" cmpd="sng" algn="ctr">
                <a:solidFill>
                  <a:sysClr val="window" lastClr="FFFFFF"/>
                </a:solidFill>
                <a:prstDash val="solid"/>
              </a:ln>
              <a:effectLst>
                <a:outerShdw blurRad="50800" dist="38100" algn="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13" name="圆角矩形 12"/>
              <p:cNvSpPr/>
              <p:nvPr/>
            </p:nvSpPr>
            <p:spPr>
              <a:xfrm>
                <a:off x="668712" y="845695"/>
                <a:ext cx="6696585" cy="1105116"/>
              </a:xfrm>
              <a:prstGeom prst="roundRect">
                <a:avLst>
                  <a:gd name="adj" fmla="val 11699"/>
                </a:avLst>
              </a:prstGeom>
              <a:gradFill flip="none" rotWithShape="1">
                <a:gsLst>
                  <a:gs pos="0">
                    <a:sysClr val="window" lastClr="FFFFFF"/>
                  </a:gs>
                  <a:gs pos="100000">
                    <a:sysClr val="window" lastClr="FFFFFF">
                      <a:lumMod val="95000"/>
                      <a:shade val="100000"/>
                      <a:satMod val="115000"/>
                    </a:sysClr>
                  </a:gs>
                </a:gsLst>
                <a:path path="circle">
                  <a:fillToRect l="50000" t="50000" r="50000" b="50000"/>
                </a:path>
                <a:tileRect/>
              </a:gradFill>
              <a:ln w="25400" cap="flat" cmpd="sng" algn="ctr">
                <a:noFill/>
                <a:prstDash val="solid"/>
              </a:ln>
              <a:effectLst>
                <a:outerShdw blurRad="50800" dist="38100" algn="l" rotWithShape="0">
                  <a:prstClr val="black">
                    <a:alpha val="33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14" name="燕尾形 13"/>
              <p:cNvSpPr/>
              <p:nvPr/>
            </p:nvSpPr>
            <p:spPr>
              <a:xfrm>
                <a:off x="1443806" y="881804"/>
                <a:ext cx="326692" cy="458339"/>
              </a:xfrm>
              <a:prstGeom prst="chevron">
                <a:avLst>
                  <a:gd name="adj" fmla="val 73506"/>
                </a:avLst>
              </a:prstGeom>
              <a:gradFill flip="none" rotWithShape="1">
                <a:gsLst>
                  <a:gs pos="13000">
                    <a:srgbClr val="0070C0">
                      <a:shade val="30000"/>
                      <a:satMod val="115000"/>
                    </a:srgbClr>
                  </a:gs>
                  <a:gs pos="43000">
                    <a:srgbClr val="0070C0">
                      <a:shade val="67500"/>
                      <a:satMod val="115000"/>
                    </a:srgbClr>
                  </a:gs>
                  <a:gs pos="77000">
                    <a:srgbClr val="0089FA"/>
                  </a:gs>
                </a:gsLst>
                <a:lin ang="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5" name="圆角矩形 14"/>
              <p:cNvSpPr/>
              <p:nvPr/>
            </p:nvSpPr>
            <p:spPr>
              <a:xfrm>
                <a:off x="668712" y="830117"/>
                <a:ext cx="897058" cy="1149778"/>
              </a:xfrm>
              <a:prstGeom prst="roundRect">
                <a:avLst/>
              </a:prstGeom>
              <a:gradFill flip="none" rotWithShape="1">
                <a:gsLst>
                  <a:gs pos="38000">
                    <a:srgbClr val="0070C0"/>
                  </a:gs>
                  <a:gs pos="89000">
                    <a:srgbClr val="0062AC"/>
                  </a:gs>
                  <a:gs pos="100000">
                    <a:srgbClr val="0070C0">
                      <a:shade val="100000"/>
                      <a:satMod val="115000"/>
                    </a:srgbClr>
                  </a:gs>
                </a:gsLst>
                <a:path path="shape">
                  <a:fillToRect l="50000" t="50000" r="50000" b="50000"/>
                </a:path>
                <a:tileRect/>
              </a:gradFill>
              <a:ln w="25400" cap="flat" cmpd="sng" algn="ctr">
                <a:solidFill>
                  <a:sysClr val="window" lastClr="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16" name="椭圆 15"/>
              <p:cNvSpPr/>
              <p:nvPr/>
            </p:nvSpPr>
            <p:spPr>
              <a:xfrm>
                <a:off x="736375" y="783505"/>
                <a:ext cx="764160" cy="1243003"/>
              </a:xfrm>
              <a:prstGeom prst="ellipse">
                <a:avLst/>
              </a:prstGeom>
              <a:gradFill flip="none" rotWithShape="1">
                <a:gsLst>
                  <a:gs pos="0">
                    <a:srgbClr val="00ADEA"/>
                  </a:gs>
                  <a:gs pos="53000">
                    <a:srgbClr val="0070C0">
                      <a:alpha val="0"/>
                    </a:srgbClr>
                  </a:gs>
                </a:gsLst>
                <a:path path="circle">
                  <a:fillToRect l="50000" t="50000" r="50000" b="50000"/>
                </a:path>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17" name="圆角矩形 16"/>
              <p:cNvSpPr/>
              <p:nvPr/>
            </p:nvSpPr>
            <p:spPr>
              <a:xfrm>
                <a:off x="708616" y="850888"/>
                <a:ext cx="813907" cy="1103166"/>
              </a:xfrm>
              <a:prstGeom prst="roundRect">
                <a:avLst/>
              </a:prstGeom>
              <a:noFill/>
              <a:ln w="57150" cap="flat" cmpd="sng" algn="ctr">
                <a:solidFill>
                  <a:srgbClr val="009AD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18" name="等腰三角形 17"/>
              <p:cNvSpPr/>
              <p:nvPr/>
            </p:nvSpPr>
            <p:spPr>
              <a:xfrm rot="5400000">
                <a:off x="1477447" y="1051650"/>
                <a:ext cx="248602" cy="116286"/>
              </a:xfrm>
              <a:prstGeom prst="triangle">
                <a:avLst/>
              </a:prstGeom>
              <a:solidFill>
                <a:srgbClr val="009AD0"/>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19" name="TextBox 18"/>
              <p:cNvSpPr txBox="1"/>
              <p:nvPr/>
            </p:nvSpPr>
            <p:spPr>
              <a:xfrm>
                <a:off x="780961" y="1167396"/>
                <a:ext cx="823855" cy="654062"/>
              </a:xfrm>
              <a:prstGeom prst="rect">
                <a:avLst/>
              </a:prstGeom>
              <a:noFill/>
            </p:spPr>
            <p:txBody>
              <a:bodyPr wrap="square" rtlCol="0">
                <a:spAutoFit/>
              </a:bodyPr>
              <a:lstStyle/>
              <a:p>
                <a:pPr marL="0" marR="0" lvl="0" indent="0" defTabSz="914400" eaLnBrk="1" fontAlgn="auto" latinLnBrk="0" hangingPunct="1">
                  <a:lnSpc>
                    <a:spcPct val="80000"/>
                  </a:lnSpc>
                  <a:spcBef>
                    <a:spcPts val="0"/>
                  </a:spcBef>
                  <a:spcAft>
                    <a:spcPts val="0"/>
                  </a:spcAft>
                  <a:buClrTx/>
                  <a:buSzTx/>
                  <a:buFontTx/>
                  <a:buNone/>
                  <a:tabLst/>
                  <a:defRPr/>
                </a:pPr>
                <a:r>
                  <a:rPr kumimoji="0" lang="en-US" altLang="zh-CN" sz="4000" b="0" i="0" u="none" strike="noStrike" kern="0" cap="none" spc="0" normalizeH="0" baseline="0" noProof="0" dirty="0" smtClean="0">
                    <a:ln>
                      <a:noFill/>
                    </a:ln>
                    <a:solidFill>
                      <a:sysClr val="window" lastClr="FFFFFF"/>
                    </a:solidFill>
                    <a:effectLst/>
                    <a:uLnTx/>
                    <a:uFillTx/>
                    <a:latin typeface="Times New Roman" panose="02020603050405020304" pitchFamily="18" charset="0"/>
                    <a:ea typeface="Gungsuh" pitchFamily="18" charset="-127"/>
                    <a:cs typeface="Times New Roman" panose="02020603050405020304" pitchFamily="18" charset="0"/>
                  </a:rPr>
                  <a:t>01</a:t>
                </a:r>
                <a:endParaRPr kumimoji="0" lang="zh-CN" altLang="en-US" sz="4000" b="0" i="0" u="none" strike="noStrike" kern="0" cap="none" spc="0" normalizeH="0" baseline="0" noProof="0" dirty="0">
                  <a:ln>
                    <a:noFill/>
                  </a:ln>
                  <a:solidFill>
                    <a:sysClr val="window" lastClr="FFFFFF"/>
                  </a:solidFill>
                  <a:effectLst/>
                  <a:uLnTx/>
                  <a:uFillTx/>
                  <a:latin typeface="Times New Roman" panose="02020603050405020304" pitchFamily="18" charset="0"/>
                  <a:ea typeface="Gungsuh" pitchFamily="18" charset="-127"/>
                  <a:cs typeface="Times New Roman" panose="02020603050405020304" pitchFamily="18" charset="0"/>
                </a:endParaRPr>
              </a:p>
            </p:txBody>
          </p:sp>
        </p:grpSp>
        <p:sp>
          <p:nvSpPr>
            <p:cNvPr id="11" name="TextBox 10"/>
            <p:cNvSpPr txBox="1"/>
            <p:nvPr/>
          </p:nvSpPr>
          <p:spPr>
            <a:xfrm>
              <a:off x="2118943" y="2016463"/>
              <a:ext cx="5586928" cy="707886"/>
            </a:xfrm>
            <a:prstGeom prst="rect">
              <a:avLst/>
            </a:prstGeom>
            <a:noFill/>
          </p:spPr>
          <p:txBody>
            <a:bodyPr wrap="square" rtlCol="0">
              <a:spAutoFit/>
            </a:bodyPr>
            <a:lstStyle/>
            <a:p>
              <a:pPr algn="just"/>
              <a:r>
                <a:rPr lang="zh-CN" altLang="en-US" sz="20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模块化。模块化是指把将要开发的软件系统进行</a:t>
              </a:r>
              <a:r>
                <a:rPr lang="zh-CN" altLang="en-US"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功能分解，划分为多个模块。</a:t>
              </a:r>
              <a:endParaRPr lang="zh-CN" altLang="en-US" sz="20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grpSp>
      <p:grpSp>
        <p:nvGrpSpPr>
          <p:cNvPr id="31" name="组合 30"/>
          <p:cNvGrpSpPr/>
          <p:nvPr/>
        </p:nvGrpSpPr>
        <p:grpSpPr>
          <a:xfrm>
            <a:off x="712150" y="4797153"/>
            <a:ext cx="7064097" cy="1111328"/>
            <a:chOff x="820271" y="1813616"/>
            <a:chExt cx="7064097" cy="1111328"/>
          </a:xfrm>
        </p:grpSpPr>
        <p:grpSp>
          <p:nvGrpSpPr>
            <p:cNvPr id="32" name="组合 31"/>
            <p:cNvGrpSpPr/>
            <p:nvPr/>
          </p:nvGrpSpPr>
          <p:grpSpPr>
            <a:xfrm>
              <a:off x="820271" y="1813616"/>
              <a:ext cx="7064097" cy="1111328"/>
              <a:chOff x="617111" y="783505"/>
              <a:chExt cx="6835209" cy="1243003"/>
            </a:xfrm>
          </p:grpSpPr>
          <p:sp>
            <p:nvSpPr>
              <p:cNvPr id="34" name="圆角矩形 33"/>
              <p:cNvSpPr/>
              <p:nvPr/>
            </p:nvSpPr>
            <p:spPr>
              <a:xfrm>
                <a:off x="617111" y="804240"/>
                <a:ext cx="6835209" cy="1175656"/>
              </a:xfrm>
              <a:prstGeom prst="roundRect">
                <a:avLst>
                  <a:gd name="adj" fmla="val 11699"/>
                </a:avLst>
              </a:prstGeom>
              <a:solidFill>
                <a:sysClr val="window" lastClr="FFFFFF">
                  <a:lumMod val="85000"/>
                </a:sysClr>
              </a:solidFill>
              <a:ln w="57150" cap="flat" cmpd="sng" algn="ctr">
                <a:solidFill>
                  <a:sysClr val="window" lastClr="FFFFFF"/>
                </a:solidFill>
                <a:prstDash val="solid"/>
              </a:ln>
              <a:effectLst>
                <a:outerShdw blurRad="50800" dist="38100" algn="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35" name="圆角矩形 34"/>
              <p:cNvSpPr/>
              <p:nvPr/>
            </p:nvSpPr>
            <p:spPr>
              <a:xfrm>
                <a:off x="668712" y="845695"/>
                <a:ext cx="6696585" cy="1105116"/>
              </a:xfrm>
              <a:prstGeom prst="roundRect">
                <a:avLst>
                  <a:gd name="adj" fmla="val 11699"/>
                </a:avLst>
              </a:prstGeom>
              <a:gradFill flip="none" rotWithShape="1">
                <a:gsLst>
                  <a:gs pos="0">
                    <a:sysClr val="window" lastClr="FFFFFF"/>
                  </a:gs>
                  <a:gs pos="100000">
                    <a:sysClr val="window" lastClr="FFFFFF">
                      <a:lumMod val="95000"/>
                      <a:shade val="100000"/>
                      <a:satMod val="115000"/>
                    </a:sysClr>
                  </a:gs>
                </a:gsLst>
                <a:path path="circle">
                  <a:fillToRect l="50000" t="50000" r="50000" b="50000"/>
                </a:path>
                <a:tileRect/>
              </a:gradFill>
              <a:ln w="25400" cap="flat" cmpd="sng" algn="ctr">
                <a:noFill/>
                <a:prstDash val="solid"/>
              </a:ln>
              <a:effectLst>
                <a:outerShdw blurRad="50800" dist="38100" algn="l" rotWithShape="0">
                  <a:prstClr val="black">
                    <a:alpha val="33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36" name="燕尾形 35"/>
              <p:cNvSpPr/>
              <p:nvPr/>
            </p:nvSpPr>
            <p:spPr>
              <a:xfrm>
                <a:off x="1443806" y="881804"/>
                <a:ext cx="326692" cy="458339"/>
              </a:xfrm>
              <a:prstGeom prst="chevron">
                <a:avLst>
                  <a:gd name="adj" fmla="val 73506"/>
                </a:avLst>
              </a:prstGeom>
              <a:gradFill flip="none" rotWithShape="1">
                <a:gsLst>
                  <a:gs pos="13000">
                    <a:srgbClr val="0070C0">
                      <a:shade val="30000"/>
                      <a:satMod val="115000"/>
                    </a:srgbClr>
                  </a:gs>
                  <a:gs pos="43000">
                    <a:srgbClr val="0070C0">
                      <a:shade val="67500"/>
                      <a:satMod val="115000"/>
                    </a:srgbClr>
                  </a:gs>
                  <a:gs pos="77000">
                    <a:srgbClr val="0089FA"/>
                  </a:gs>
                </a:gsLst>
                <a:lin ang="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37" name="圆角矩形 36"/>
              <p:cNvSpPr/>
              <p:nvPr/>
            </p:nvSpPr>
            <p:spPr>
              <a:xfrm>
                <a:off x="668712" y="830117"/>
                <a:ext cx="897058" cy="1149778"/>
              </a:xfrm>
              <a:prstGeom prst="roundRect">
                <a:avLst/>
              </a:prstGeom>
              <a:gradFill flip="none" rotWithShape="1">
                <a:gsLst>
                  <a:gs pos="38000">
                    <a:srgbClr val="0070C0"/>
                  </a:gs>
                  <a:gs pos="89000">
                    <a:srgbClr val="0062AC"/>
                  </a:gs>
                  <a:gs pos="100000">
                    <a:srgbClr val="0070C0">
                      <a:shade val="100000"/>
                      <a:satMod val="115000"/>
                    </a:srgbClr>
                  </a:gs>
                </a:gsLst>
                <a:path path="shape">
                  <a:fillToRect l="50000" t="50000" r="50000" b="50000"/>
                </a:path>
                <a:tileRect/>
              </a:gradFill>
              <a:ln w="25400" cap="flat" cmpd="sng" algn="ctr">
                <a:solidFill>
                  <a:sysClr val="window" lastClr="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38" name="椭圆 37"/>
              <p:cNvSpPr/>
              <p:nvPr/>
            </p:nvSpPr>
            <p:spPr>
              <a:xfrm>
                <a:off x="736375" y="783505"/>
                <a:ext cx="764160" cy="1243003"/>
              </a:xfrm>
              <a:prstGeom prst="ellipse">
                <a:avLst/>
              </a:prstGeom>
              <a:gradFill flip="none" rotWithShape="1">
                <a:gsLst>
                  <a:gs pos="0">
                    <a:srgbClr val="00ADEA"/>
                  </a:gs>
                  <a:gs pos="53000">
                    <a:srgbClr val="0070C0">
                      <a:alpha val="0"/>
                    </a:srgbClr>
                  </a:gs>
                </a:gsLst>
                <a:path path="circle">
                  <a:fillToRect l="50000" t="50000" r="50000" b="50000"/>
                </a:path>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39" name="圆角矩形 38"/>
              <p:cNvSpPr/>
              <p:nvPr/>
            </p:nvSpPr>
            <p:spPr>
              <a:xfrm>
                <a:off x="708616" y="850888"/>
                <a:ext cx="813907" cy="1103166"/>
              </a:xfrm>
              <a:prstGeom prst="roundRect">
                <a:avLst/>
              </a:prstGeom>
              <a:noFill/>
              <a:ln w="57150" cap="flat" cmpd="sng" algn="ctr">
                <a:solidFill>
                  <a:srgbClr val="009AD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40" name="等腰三角形 39"/>
              <p:cNvSpPr/>
              <p:nvPr/>
            </p:nvSpPr>
            <p:spPr>
              <a:xfrm rot="5400000">
                <a:off x="1477447" y="1051650"/>
                <a:ext cx="248602" cy="116286"/>
              </a:xfrm>
              <a:prstGeom prst="triangle">
                <a:avLst/>
              </a:prstGeom>
              <a:solidFill>
                <a:srgbClr val="009AD0"/>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41" name="TextBox 40"/>
              <p:cNvSpPr txBox="1"/>
              <p:nvPr/>
            </p:nvSpPr>
            <p:spPr>
              <a:xfrm>
                <a:off x="780961" y="1167396"/>
                <a:ext cx="823855" cy="654062"/>
              </a:xfrm>
              <a:prstGeom prst="rect">
                <a:avLst/>
              </a:prstGeom>
              <a:noFill/>
            </p:spPr>
            <p:txBody>
              <a:bodyPr wrap="square" rtlCol="0">
                <a:spAutoFit/>
              </a:bodyPr>
              <a:lstStyle/>
              <a:p>
                <a:pPr marL="0" marR="0" lvl="0" indent="0" defTabSz="914400" eaLnBrk="1" fontAlgn="auto" latinLnBrk="0" hangingPunct="1">
                  <a:lnSpc>
                    <a:spcPct val="80000"/>
                  </a:lnSpc>
                  <a:spcBef>
                    <a:spcPts val="0"/>
                  </a:spcBef>
                  <a:spcAft>
                    <a:spcPts val="0"/>
                  </a:spcAft>
                  <a:buClrTx/>
                  <a:buSzTx/>
                  <a:buFontTx/>
                  <a:buNone/>
                  <a:tabLst/>
                  <a:defRPr/>
                </a:pPr>
                <a:r>
                  <a:rPr kumimoji="0" lang="en-US" altLang="zh-CN" sz="4000" b="0" i="0" u="none" strike="noStrike" kern="0" cap="none" spc="0" normalizeH="0" baseline="0" noProof="0" dirty="0" smtClean="0">
                    <a:ln>
                      <a:noFill/>
                    </a:ln>
                    <a:solidFill>
                      <a:sysClr val="window" lastClr="FFFFFF"/>
                    </a:solidFill>
                    <a:effectLst/>
                    <a:uLnTx/>
                    <a:uFillTx/>
                    <a:latin typeface="Times New Roman" panose="02020603050405020304" pitchFamily="18" charset="0"/>
                    <a:ea typeface="Gungsuh" pitchFamily="18" charset="-127"/>
                    <a:cs typeface="Times New Roman" panose="02020603050405020304" pitchFamily="18" charset="0"/>
                  </a:rPr>
                  <a:t>03</a:t>
                </a:r>
                <a:endParaRPr kumimoji="0" lang="zh-CN" altLang="en-US" sz="4000" b="0" i="0" u="none" strike="noStrike" kern="0" cap="none" spc="0" normalizeH="0" baseline="0" noProof="0" dirty="0">
                  <a:ln>
                    <a:noFill/>
                  </a:ln>
                  <a:solidFill>
                    <a:sysClr val="window" lastClr="FFFFFF"/>
                  </a:solidFill>
                  <a:effectLst/>
                  <a:uLnTx/>
                  <a:uFillTx/>
                  <a:latin typeface="Times New Roman" panose="02020603050405020304" pitchFamily="18" charset="0"/>
                  <a:ea typeface="Gungsuh" pitchFamily="18" charset="-127"/>
                  <a:cs typeface="Times New Roman" panose="02020603050405020304" pitchFamily="18" charset="0"/>
                </a:endParaRPr>
              </a:p>
            </p:txBody>
          </p:sp>
        </p:grpSp>
        <p:sp>
          <p:nvSpPr>
            <p:cNvPr id="33" name="TextBox 32"/>
            <p:cNvSpPr txBox="1"/>
            <p:nvPr/>
          </p:nvSpPr>
          <p:spPr>
            <a:xfrm>
              <a:off x="2108359" y="2017100"/>
              <a:ext cx="5586928" cy="707886"/>
            </a:xfrm>
            <a:prstGeom prst="rect">
              <a:avLst/>
            </a:prstGeom>
            <a:noFill/>
          </p:spPr>
          <p:txBody>
            <a:bodyPr wrap="square" rtlCol="0">
              <a:spAutoFit/>
            </a:bodyPr>
            <a:lstStyle/>
            <a:p>
              <a:pPr algn="just"/>
              <a:r>
                <a:rPr lang="zh-CN" altLang="en-US" sz="20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模块独立。一个模块单独完成一个特定功能，并且与其他模块的联系尽可能最少</a:t>
              </a:r>
              <a:r>
                <a:rPr lang="zh-CN" altLang="en-US"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a:t>
              </a:r>
              <a:endParaRPr lang="zh-CN" altLang="en-US" sz="20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grpSp>
      <p:grpSp>
        <p:nvGrpSpPr>
          <p:cNvPr id="44" name="组合 43"/>
          <p:cNvGrpSpPr/>
          <p:nvPr/>
        </p:nvGrpSpPr>
        <p:grpSpPr>
          <a:xfrm>
            <a:off x="712151" y="3212978"/>
            <a:ext cx="7064097" cy="1111328"/>
            <a:chOff x="712145" y="3212976"/>
            <a:chExt cx="7064097" cy="1111328"/>
          </a:xfrm>
        </p:grpSpPr>
        <p:grpSp>
          <p:nvGrpSpPr>
            <p:cNvPr id="20" name="组合 19"/>
            <p:cNvGrpSpPr/>
            <p:nvPr/>
          </p:nvGrpSpPr>
          <p:grpSpPr>
            <a:xfrm>
              <a:off x="712145" y="3212976"/>
              <a:ext cx="7064097" cy="1111328"/>
              <a:chOff x="820271" y="1813616"/>
              <a:chExt cx="7064097" cy="1111328"/>
            </a:xfrm>
          </p:grpSpPr>
          <p:grpSp>
            <p:nvGrpSpPr>
              <p:cNvPr id="21" name="组合 20"/>
              <p:cNvGrpSpPr/>
              <p:nvPr/>
            </p:nvGrpSpPr>
            <p:grpSpPr>
              <a:xfrm>
                <a:off x="820271" y="1813616"/>
                <a:ext cx="7064097" cy="1111328"/>
                <a:chOff x="617111" y="783505"/>
                <a:chExt cx="6835209" cy="1243003"/>
              </a:xfrm>
            </p:grpSpPr>
            <p:sp>
              <p:nvSpPr>
                <p:cNvPr id="23" name="圆角矩形 22"/>
                <p:cNvSpPr/>
                <p:nvPr/>
              </p:nvSpPr>
              <p:spPr>
                <a:xfrm>
                  <a:off x="617111" y="804240"/>
                  <a:ext cx="6835209" cy="1175656"/>
                </a:xfrm>
                <a:prstGeom prst="roundRect">
                  <a:avLst>
                    <a:gd name="adj" fmla="val 11699"/>
                  </a:avLst>
                </a:prstGeom>
                <a:solidFill>
                  <a:sysClr val="window" lastClr="FFFFFF">
                    <a:lumMod val="85000"/>
                  </a:sysClr>
                </a:solidFill>
                <a:ln w="57150" cap="flat" cmpd="sng" algn="ctr">
                  <a:solidFill>
                    <a:sysClr val="window" lastClr="FFFFFF"/>
                  </a:solidFill>
                  <a:prstDash val="solid"/>
                </a:ln>
                <a:effectLst>
                  <a:outerShdw blurRad="50800" dist="38100" algn="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24" name="圆角矩形 23"/>
                <p:cNvSpPr/>
                <p:nvPr/>
              </p:nvSpPr>
              <p:spPr>
                <a:xfrm>
                  <a:off x="668712" y="845695"/>
                  <a:ext cx="6696585" cy="1105116"/>
                </a:xfrm>
                <a:prstGeom prst="roundRect">
                  <a:avLst>
                    <a:gd name="adj" fmla="val 11699"/>
                  </a:avLst>
                </a:prstGeom>
                <a:gradFill flip="none" rotWithShape="1">
                  <a:gsLst>
                    <a:gs pos="0">
                      <a:sysClr val="window" lastClr="FFFFFF"/>
                    </a:gs>
                    <a:gs pos="100000">
                      <a:sysClr val="window" lastClr="FFFFFF">
                        <a:lumMod val="95000"/>
                        <a:shade val="100000"/>
                        <a:satMod val="115000"/>
                      </a:sysClr>
                    </a:gs>
                  </a:gsLst>
                  <a:path path="circle">
                    <a:fillToRect l="50000" t="50000" r="50000" b="50000"/>
                  </a:path>
                  <a:tileRect/>
                </a:gradFill>
                <a:ln w="25400" cap="flat" cmpd="sng" algn="ctr">
                  <a:noFill/>
                  <a:prstDash val="solid"/>
                </a:ln>
                <a:effectLst>
                  <a:outerShdw blurRad="50800" dist="38100" algn="l" rotWithShape="0">
                    <a:prstClr val="black">
                      <a:alpha val="33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25" name="燕尾形 24"/>
                <p:cNvSpPr/>
                <p:nvPr/>
              </p:nvSpPr>
              <p:spPr>
                <a:xfrm>
                  <a:off x="1443806" y="881804"/>
                  <a:ext cx="326692" cy="458339"/>
                </a:xfrm>
                <a:prstGeom prst="chevron">
                  <a:avLst>
                    <a:gd name="adj" fmla="val 73506"/>
                  </a:avLst>
                </a:prstGeom>
                <a:gradFill flip="none" rotWithShape="1">
                  <a:gsLst>
                    <a:gs pos="13000">
                      <a:srgbClr val="0070C0">
                        <a:shade val="30000"/>
                        <a:satMod val="115000"/>
                      </a:srgbClr>
                    </a:gs>
                    <a:gs pos="43000">
                      <a:srgbClr val="0070C0">
                        <a:shade val="67500"/>
                        <a:satMod val="115000"/>
                      </a:srgbClr>
                    </a:gs>
                    <a:gs pos="77000">
                      <a:srgbClr val="0089FA"/>
                    </a:gs>
                  </a:gsLst>
                  <a:lin ang="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26" name="圆角矩形 25"/>
                <p:cNvSpPr/>
                <p:nvPr/>
              </p:nvSpPr>
              <p:spPr>
                <a:xfrm>
                  <a:off x="668712" y="830117"/>
                  <a:ext cx="897058" cy="1149778"/>
                </a:xfrm>
                <a:prstGeom prst="roundRect">
                  <a:avLst/>
                </a:prstGeom>
                <a:gradFill flip="none" rotWithShape="1">
                  <a:gsLst>
                    <a:gs pos="38000">
                      <a:srgbClr val="0070C0"/>
                    </a:gs>
                    <a:gs pos="89000">
                      <a:srgbClr val="0062AC"/>
                    </a:gs>
                    <a:gs pos="100000">
                      <a:srgbClr val="0070C0">
                        <a:shade val="100000"/>
                        <a:satMod val="115000"/>
                      </a:srgbClr>
                    </a:gs>
                  </a:gsLst>
                  <a:path path="shape">
                    <a:fillToRect l="50000" t="50000" r="50000" b="50000"/>
                  </a:path>
                  <a:tileRect/>
                </a:gradFill>
                <a:ln w="25400" cap="flat" cmpd="sng" algn="ctr">
                  <a:solidFill>
                    <a:sysClr val="window" lastClr="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27" name="椭圆 26"/>
                <p:cNvSpPr/>
                <p:nvPr/>
              </p:nvSpPr>
              <p:spPr>
                <a:xfrm>
                  <a:off x="736375" y="783505"/>
                  <a:ext cx="764160" cy="1243003"/>
                </a:xfrm>
                <a:prstGeom prst="ellipse">
                  <a:avLst/>
                </a:prstGeom>
                <a:gradFill flip="none" rotWithShape="1">
                  <a:gsLst>
                    <a:gs pos="0">
                      <a:srgbClr val="00ADEA"/>
                    </a:gs>
                    <a:gs pos="53000">
                      <a:srgbClr val="0070C0">
                        <a:alpha val="0"/>
                      </a:srgbClr>
                    </a:gs>
                  </a:gsLst>
                  <a:path path="circle">
                    <a:fillToRect l="50000" t="50000" r="50000" b="50000"/>
                  </a:path>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28" name="圆角矩形 27"/>
                <p:cNvSpPr/>
                <p:nvPr/>
              </p:nvSpPr>
              <p:spPr>
                <a:xfrm>
                  <a:off x="708616" y="850888"/>
                  <a:ext cx="813907" cy="1103166"/>
                </a:xfrm>
                <a:prstGeom prst="roundRect">
                  <a:avLst/>
                </a:prstGeom>
                <a:noFill/>
                <a:ln w="57150" cap="flat" cmpd="sng" algn="ctr">
                  <a:solidFill>
                    <a:srgbClr val="009AD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29" name="等腰三角形 28"/>
                <p:cNvSpPr/>
                <p:nvPr/>
              </p:nvSpPr>
              <p:spPr>
                <a:xfrm rot="5400000">
                  <a:off x="1477447" y="1051650"/>
                  <a:ext cx="248602" cy="116286"/>
                </a:xfrm>
                <a:prstGeom prst="triangle">
                  <a:avLst/>
                </a:prstGeom>
                <a:solidFill>
                  <a:srgbClr val="009AD0"/>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imes New Roman" panose="02020603050405020304" pitchFamily="18" charset="0"/>
                    <a:cs typeface="Times New Roman" panose="02020603050405020304" pitchFamily="18" charset="0"/>
                  </a:endParaRPr>
                </a:p>
              </p:txBody>
            </p:sp>
            <p:sp>
              <p:nvSpPr>
                <p:cNvPr id="30" name="TextBox 29"/>
                <p:cNvSpPr txBox="1"/>
                <p:nvPr/>
              </p:nvSpPr>
              <p:spPr>
                <a:xfrm>
                  <a:off x="780961" y="1167396"/>
                  <a:ext cx="823855" cy="654062"/>
                </a:xfrm>
                <a:prstGeom prst="rect">
                  <a:avLst/>
                </a:prstGeom>
                <a:noFill/>
              </p:spPr>
              <p:txBody>
                <a:bodyPr wrap="square" rtlCol="0">
                  <a:spAutoFit/>
                </a:bodyPr>
                <a:lstStyle/>
                <a:p>
                  <a:pPr marL="0" marR="0" lvl="0" indent="0" defTabSz="914400" eaLnBrk="1" fontAlgn="auto" latinLnBrk="0" hangingPunct="1">
                    <a:lnSpc>
                      <a:spcPct val="80000"/>
                    </a:lnSpc>
                    <a:spcBef>
                      <a:spcPts val="0"/>
                    </a:spcBef>
                    <a:spcAft>
                      <a:spcPts val="0"/>
                    </a:spcAft>
                    <a:buClrTx/>
                    <a:buSzTx/>
                    <a:buFontTx/>
                    <a:buNone/>
                    <a:tabLst/>
                    <a:defRPr/>
                  </a:pPr>
                  <a:r>
                    <a:rPr kumimoji="0" lang="en-US" altLang="zh-CN" sz="4000" b="0" i="0" u="none" strike="noStrike" kern="0" cap="none" spc="0" normalizeH="0" baseline="0" noProof="0" dirty="0" smtClean="0">
                      <a:ln>
                        <a:noFill/>
                      </a:ln>
                      <a:solidFill>
                        <a:sysClr val="window" lastClr="FFFFFF"/>
                      </a:solidFill>
                      <a:effectLst/>
                      <a:uLnTx/>
                      <a:uFillTx/>
                      <a:latin typeface="Times New Roman" panose="02020603050405020304" pitchFamily="18" charset="0"/>
                      <a:ea typeface="Gungsuh" pitchFamily="18" charset="-127"/>
                      <a:cs typeface="Times New Roman" panose="02020603050405020304" pitchFamily="18" charset="0"/>
                    </a:rPr>
                    <a:t>02</a:t>
                  </a:r>
                  <a:endParaRPr kumimoji="0" lang="zh-CN" altLang="en-US" sz="4000" b="0" i="0" u="none" strike="noStrike" kern="0" cap="none" spc="0" normalizeH="0" baseline="0" noProof="0" dirty="0">
                    <a:ln>
                      <a:noFill/>
                    </a:ln>
                    <a:solidFill>
                      <a:sysClr val="window" lastClr="FFFFFF"/>
                    </a:solidFill>
                    <a:effectLst/>
                    <a:uLnTx/>
                    <a:uFillTx/>
                    <a:latin typeface="Times New Roman" panose="02020603050405020304" pitchFamily="18" charset="0"/>
                    <a:ea typeface="Gungsuh" pitchFamily="18" charset="-127"/>
                    <a:cs typeface="Times New Roman" panose="02020603050405020304" pitchFamily="18" charset="0"/>
                  </a:endParaRPr>
                </a:p>
              </p:txBody>
            </p:sp>
          </p:grpSp>
          <p:sp>
            <p:nvSpPr>
              <p:cNvPr id="22" name="TextBox 21"/>
              <p:cNvSpPr txBox="1"/>
              <p:nvPr/>
            </p:nvSpPr>
            <p:spPr>
              <a:xfrm>
                <a:off x="2052130" y="1909281"/>
                <a:ext cx="5586928" cy="400110"/>
              </a:xfrm>
              <a:prstGeom prst="rect">
                <a:avLst/>
              </a:prstGeom>
              <a:noFill/>
            </p:spPr>
            <p:txBody>
              <a:bodyPr wrap="square" rtlCol="0">
                <a:spAutoFit/>
              </a:bodyPr>
              <a:lstStyle/>
              <a:p>
                <a:endParaRPr lang="zh-CN" altLang="en-US" sz="20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43" name="矩形 42"/>
            <p:cNvSpPr/>
            <p:nvPr/>
          </p:nvSpPr>
          <p:spPr>
            <a:xfrm>
              <a:off x="1928794" y="3429000"/>
              <a:ext cx="5586928" cy="707886"/>
            </a:xfrm>
            <a:prstGeom prst="rect">
              <a:avLst/>
            </a:prstGeom>
          </p:spPr>
          <p:txBody>
            <a:bodyPr wrap="square">
              <a:spAutoFit/>
            </a:bodyPr>
            <a:lstStyle/>
            <a:p>
              <a:pPr algn="just"/>
              <a:r>
                <a:rPr lang="zh-CN" altLang="en-US" sz="20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信息隐藏</a:t>
              </a:r>
              <a:r>
                <a:rPr lang="zh-CN" altLang="en-US"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。把</a:t>
              </a:r>
              <a:r>
                <a:rPr lang="zh-CN" altLang="en-US" sz="20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和模块相关的程序信息尽量隐藏在本模块内部</a:t>
              </a:r>
              <a:r>
                <a:rPr lang="zh-CN" altLang="en-US"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a:t>
              </a:r>
              <a:endParaRPr lang="zh-CN" altLang="en-US" sz="20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grpSp>
      <p:pic>
        <p:nvPicPr>
          <p:cNvPr id="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670159665"/>
      </p:ext>
    </p:extLst>
  </p:cSld>
  <p:clrMapOvr>
    <a:masterClrMapping/>
  </p:clrMapOvr>
  <mc:AlternateContent xmlns:mc="http://schemas.openxmlformats.org/markup-compatibility/2006" xmlns:p14="http://schemas.microsoft.com/office/powerpoint/2010/main">
    <mc:Choice Requires="p14">
      <p:transition spd="slow" p14:dur="1600" advTm="10768">
        <p14:conveyor dir="l"/>
      </p:transition>
    </mc:Choice>
    <mc:Fallback xmlns="">
      <p:transition spd="slow" advTm="1076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tangle 2"/>
          <p:cNvSpPr txBox="1">
            <a:spLocks noChangeArrowheads="1"/>
          </p:cNvSpPr>
          <p:nvPr/>
        </p:nvSpPr>
        <p:spPr bwMode="black">
          <a:xfrm>
            <a:off x="268694" y="188643"/>
            <a:ext cx="7888833" cy="84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第</a:t>
            </a:r>
            <a:r>
              <a:rPr lang="en-US" altLang="zh-CN" b="1" kern="0" dirty="0" smtClean="0">
                <a:latin typeface="Times New Roman" panose="02020603050405020304" pitchFamily="18" charset="0"/>
                <a:ea typeface="楷体" panose="02010609060101010101" pitchFamily="49" charset="-122"/>
                <a:cs typeface="Times New Roman" panose="02020603050405020304" pitchFamily="18" charset="0"/>
              </a:rPr>
              <a:t>6</a:t>
            </a:r>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章 投影拼接软件系统设计</a:t>
            </a:r>
            <a:endParaRPr lang="en-US" altLang="zh-CN" b="1" kern="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07" name="矩形 106"/>
          <p:cNvSpPr/>
          <p:nvPr/>
        </p:nvSpPr>
        <p:spPr>
          <a:xfrm>
            <a:off x="493992" y="915625"/>
            <a:ext cx="3612819" cy="64807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defTabSz="914400" eaLnBrk="1" latinLnBrk="0" hangingPunct="1">
              <a:lnSpc>
                <a:spcPct val="100000"/>
              </a:lnSpc>
              <a:buClrTx/>
              <a:buSzTx/>
              <a:buFontTx/>
              <a:buNone/>
              <a:tabLst/>
              <a:defRPr/>
            </a:pPr>
            <a:r>
              <a:rPr 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 </a:t>
            </a:r>
            <a:r>
              <a:rPr lang="en-US" sz="24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           </a:t>
            </a:r>
            <a:r>
              <a:rPr lang="zh-CN" altLang="en-US" sz="24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软件流程</a:t>
            </a:r>
            <a:endParaRPr 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54" name="矩形 53"/>
          <p:cNvSpPr/>
          <p:nvPr/>
        </p:nvSpPr>
        <p:spPr>
          <a:xfrm>
            <a:off x="429558" y="1700808"/>
            <a:ext cx="4572000" cy="4801314"/>
          </a:xfrm>
          <a:prstGeom prst="rect">
            <a:avLst/>
          </a:prstGeom>
        </p:spPr>
        <p:txBody>
          <a:bodyPr>
            <a:spAutoFit/>
          </a:bodyPr>
          <a:lstStyle/>
          <a:p>
            <a:r>
              <a:rPr lang="zh-CN" altLang="en-US"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主控</a:t>
            </a:r>
            <a:r>
              <a:rPr lang="zh-CN" altLang="en-US"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计算机部分：</a:t>
            </a:r>
            <a:endParaRPr lang="zh-CN" altLang="en-US"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endParaRPr>
          </a:p>
          <a:p>
            <a:pPr algn="just"/>
            <a:r>
              <a:rPr lang="en-US" altLang="zh-CN"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(1)</a:t>
            </a:r>
            <a:r>
              <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配置信息读取模块：读取投影仪数目、分辨率等配置信息； </a:t>
            </a:r>
          </a:p>
          <a:p>
            <a:pPr algn="just"/>
            <a:r>
              <a:rPr lang="en-US" altLang="zh-CN"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(2)</a:t>
            </a:r>
            <a:r>
              <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摄像头驱动拍照模块：驱动摄像头拍照并进行处理；</a:t>
            </a:r>
          </a:p>
          <a:p>
            <a:r>
              <a:rPr lang="en-US" altLang="zh-CN"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(3)</a:t>
            </a:r>
            <a:r>
              <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几何校正模块：实施几何校正，生成校正文件；</a:t>
            </a:r>
          </a:p>
          <a:p>
            <a:r>
              <a:rPr lang="en-US" altLang="zh-CN"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(4)</a:t>
            </a:r>
            <a:r>
              <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亮度校正模块：实施亮度校正，生成蒙版图像；</a:t>
            </a:r>
          </a:p>
          <a:p>
            <a:r>
              <a:rPr lang="en-US" altLang="zh-CN"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(5)</a:t>
            </a:r>
            <a:r>
              <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通信模块：负责和显示计算机通信、传递文件。</a:t>
            </a:r>
          </a:p>
          <a:p>
            <a:r>
              <a:rPr lang="zh-CN" altLang="en-US"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显示</a:t>
            </a:r>
            <a:r>
              <a:rPr lang="zh-CN" altLang="en-US" dirty="0" smtClean="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计算机部分：</a:t>
            </a:r>
            <a:endParaRPr lang="zh-CN" altLang="en-US"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endParaRPr>
          </a:p>
          <a:p>
            <a:r>
              <a:rPr lang="en-US" altLang="zh-CN"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(1)</a:t>
            </a:r>
            <a:r>
              <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特征点图像显示模块：编辑特征点图像并显示；</a:t>
            </a:r>
          </a:p>
          <a:p>
            <a:r>
              <a:rPr lang="en-US" altLang="zh-CN"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(2)</a:t>
            </a:r>
            <a:r>
              <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通信模块：与主机进行通讯、传递文件；</a:t>
            </a:r>
          </a:p>
          <a:p>
            <a:r>
              <a:rPr lang="en-US" altLang="zh-CN"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(3)</a:t>
            </a:r>
            <a:r>
              <a:rPr lang="zh-CN" altLang="en-US"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图像显示模块：读取校正拼接信息文件，处理将要显示的图像，然后显示。</a:t>
            </a:r>
          </a:p>
        </p:txBody>
      </p:sp>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1519" y="947409"/>
            <a:ext cx="3984947" cy="5805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001535181"/>
      </p:ext>
    </p:extLst>
  </p:cSld>
  <p:clrMapOvr>
    <a:masterClrMapping/>
  </p:clrMapOvr>
  <mc:AlternateContent xmlns:mc="http://schemas.openxmlformats.org/markup-compatibility/2006" xmlns:p14="http://schemas.microsoft.com/office/powerpoint/2010/main">
    <mc:Choice Requires="p14">
      <p:transition spd="med" p14:dur="700" advTm="23247">
        <p:fade/>
      </p:transition>
    </mc:Choice>
    <mc:Fallback xmlns="">
      <p:transition spd="med" advTm="232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black">
          <a:xfrm>
            <a:off x="268694" y="188643"/>
            <a:ext cx="7888833" cy="84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第</a:t>
            </a:r>
            <a:r>
              <a:rPr lang="en-US" altLang="zh-CN" b="1" kern="0" dirty="0" smtClean="0">
                <a:latin typeface="Times New Roman" panose="02020603050405020304" pitchFamily="18" charset="0"/>
                <a:ea typeface="楷体" panose="02010609060101010101" pitchFamily="49" charset="-122"/>
                <a:cs typeface="Times New Roman" panose="02020603050405020304" pitchFamily="18" charset="0"/>
              </a:rPr>
              <a:t>6</a:t>
            </a:r>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章 投影拼接软件系统设计</a:t>
            </a:r>
            <a:endParaRPr lang="en-US" altLang="zh-CN" b="1" kern="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5" name="矩形 4"/>
          <p:cNvSpPr/>
          <p:nvPr/>
        </p:nvSpPr>
        <p:spPr>
          <a:xfrm>
            <a:off x="493992" y="915625"/>
            <a:ext cx="3612819" cy="64807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defTabSz="914400" eaLnBrk="1" latinLnBrk="0" hangingPunct="1">
              <a:lnSpc>
                <a:spcPct val="100000"/>
              </a:lnSpc>
              <a:buClrTx/>
              <a:buSzTx/>
              <a:buFontTx/>
              <a:buNone/>
              <a:tabLst/>
              <a:defRPr/>
            </a:pPr>
            <a:r>
              <a:rPr 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 </a:t>
            </a:r>
            <a:r>
              <a:rPr lang="en-US" sz="24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           </a:t>
            </a:r>
            <a:r>
              <a:rPr lang="zh-CN" altLang="en-US" sz="24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程序实现 </a:t>
            </a:r>
            <a:endParaRPr 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6" name="TextBox 5"/>
          <p:cNvSpPr txBox="1"/>
          <p:nvPr/>
        </p:nvSpPr>
        <p:spPr>
          <a:xfrm>
            <a:off x="625925" y="1635396"/>
            <a:ext cx="7174358" cy="1015663"/>
          </a:xfrm>
          <a:prstGeom prst="rect">
            <a:avLst/>
          </a:prstGeom>
          <a:noFill/>
        </p:spPr>
        <p:txBody>
          <a:bodyPr wrap="square" rtlCol="0">
            <a:spAutoFit/>
          </a:bodyPr>
          <a:lstStyle/>
          <a:p>
            <a:pPr algn="just"/>
            <a:r>
              <a:rPr lang="en-US" altLang="zh-CN"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Windows</a:t>
            </a:r>
            <a:r>
              <a:rPr lang="zh-CN" altLang="en-US"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下</a:t>
            </a:r>
            <a:r>
              <a:rPr lang="en-US" altLang="zh-CN"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VC++</a:t>
            </a:r>
            <a:r>
              <a:rPr lang="zh-CN" altLang="en-US"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编程实现。对前面提出的相关算法进行编程实现，必要时调用</a:t>
            </a:r>
            <a:r>
              <a:rPr lang="en-US" altLang="zh-CN" sz="2000" dirty="0" err="1"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OpenCV</a:t>
            </a:r>
            <a:r>
              <a:rPr lang="zh-CN" altLang="en-US"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a:t>
            </a:r>
            <a:r>
              <a:rPr lang="en-US" altLang="zh-CN"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OpenGL</a:t>
            </a:r>
            <a:r>
              <a:rPr lang="zh-CN" altLang="en-US"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等相关函数。构建出多投影拼接实验程序。</a:t>
            </a:r>
            <a:endParaRPr lang="zh-CN" altLang="en-US" sz="20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6634231"/>
      </p:ext>
    </p:extLst>
  </p:cSld>
  <p:clrMapOvr>
    <a:masterClrMapping/>
  </p:clrMapOvr>
  <mc:AlternateContent xmlns:mc="http://schemas.openxmlformats.org/markup-compatibility/2006" xmlns:p14="http://schemas.microsoft.com/office/powerpoint/2010/main">
    <mc:Choice Requires="p14">
      <p:transition spd="slow" p14:dur="2000" advTm="10056"/>
    </mc:Choice>
    <mc:Fallback xmlns="">
      <p:transition spd="slow" advTm="10056"/>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black">
          <a:xfrm>
            <a:off x="268694" y="188643"/>
            <a:ext cx="7888833" cy="84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工作总结与展望</a:t>
            </a:r>
            <a:endParaRPr lang="en-US" altLang="zh-CN" b="1" kern="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5" name="矩形 4"/>
          <p:cNvSpPr/>
          <p:nvPr/>
        </p:nvSpPr>
        <p:spPr>
          <a:xfrm>
            <a:off x="755575" y="1700808"/>
            <a:ext cx="7401946" cy="1938992"/>
          </a:xfrm>
          <a:prstGeom prst="rect">
            <a:avLst/>
          </a:prstGeom>
          <a:ln w="38100">
            <a:solidFill>
              <a:srgbClr val="3ABCCA"/>
            </a:solidFill>
          </a:ln>
        </p:spPr>
        <p:txBody>
          <a:bodyPr wrap="square">
            <a:spAutoFit/>
          </a:bodyPr>
          <a:lstStyle/>
          <a:p>
            <a:pPr algn="just"/>
            <a:r>
              <a:rPr lang="en-US" altLang="zh-CN"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1</a:t>
            </a:r>
            <a:r>
              <a:rPr lang="zh-CN" altLang="en-US"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、对平面投影拼接进行研究，并提出相关改进方法；</a:t>
            </a:r>
            <a:endParaRPr lang="en-US" altLang="zh-CN"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a:p>
            <a:pPr algn="just"/>
            <a:r>
              <a:rPr lang="en-US" altLang="zh-CN"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2</a:t>
            </a:r>
            <a:r>
              <a:rPr lang="zh-CN" altLang="en-US"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、对曲面投影拼接进行研究，尝试借鉴新的算法进行实施，具</a:t>
            </a:r>
            <a:endParaRPr lang="en-US" altLang="zh-CN"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a:p>
            <a:pPr algn="just"/>
            <a:r>
              <a:rPr lang="en-US" altLang="zh-CN" sz="20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    </a:t>
            </a:r>
            <a:r>
              <a:rPr lang="zh-CN" altLang="en-US"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 体细节需要进一步优化；</a:t>
            </a:r>
            <a:endParaRPr lang="en-US" altLang="zh-CN" sz="20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a:p>
            <a:pPr algn="just"/>
            <a:r>
              <a:rPr lang="en-US" altLang="zh-CN"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3</a:t>
            </a:r>
            <a:r>
              <a:rPr lang="zh-CN" altLang="en-US"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、对投影拼接亮度校正进行研究，提出满足要求的融合函数；</a:t>
            </a:r>
            <a:endParaRPr lang="en-US" altLang="zh-CN" sz="20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a:p>
            <a:pPr algn="just"/>
            <a:r>
              <a:rPr lang="en-US" altLang="zh-CN"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4</a:t>
            </a:r>
            <a:r>
              <a:rPr lang="zh-CN" altLang="en-US"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、硬件选型与集成，独立的代码编写，代码编写论述不多，贯穿始终，十分重要。</a:t>
            </a:r>
            <a:endParaRPr lang="en-US" altLang="zh-CN"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6" name="矩形 5"/>
          <p:cNvSpPr/>
          <p:nvPr/>
        </p:nvSpPr>
        <p:spPr>
          <a:xfrm>
            <a:off x="493992" y="915625"/>
            <a:ext cx="3612819" cy="64807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defTabSz="914400" eaLnBrk="1" latinLnBrk="0" hangingPunct="1">
              <a:lnSpc>
                <a:spcPct val="100000"/>
              </a:lnSpc>
              <a:buClrTx/>
              <a:buSzTx/>
              <a:buFontTx/>
              <a:buNone/>
              <a:tabLst/>
              <a:defRPr/>
            </a:pPr>
            <a:r>
              <a:rPr 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 </a:t>
            </a:r>
            <a:r>
              <a:rPr lang="en-US" sz="24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          </a:t>
            </a:r>
            <a:r>
              <a:rPr lang="zh-CN" altLang="en-US" sz="24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工作总结</a:t>
            </a:r>
            <a:endParaRPr 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7" name="矩形 6"/>
          <p:cNvSpPr/>
          <p:nvPr/>
        </p:nvSpPr>
        <p:spPr>
          <a:xfrm>
            <a:off x="480548" y="3659512"/>
            <a:ext cx="3612819" cy="64807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defTabSz="914400" eaLnBrk="1" latinLnBrk="0" hangingPunct="1">
              <a:lnSpc>
                <a:spcPct val="100000"/>
              </a:lnSpc>
              <a:buClrTx/>
              <a:buSzTx/>
              <a:buFontTx/>
              <a:buNone/>
              <a:tabLst/>
              <a:defRPr/>
            </a:pPr>
            <a:r>
              <a:rPr 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 </a:t>
            </a:r>
            <a:r>
              <a:rPr lang="en-US" sz="24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          </a:t>
            </a:r>
            <a:r>
              <a:rPr lang="zh-CN" altLang="en-US" sz="24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创新点</a:t>
            </a:r>
            <a:endParaRPr lang="en-US" sz="24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8" name="矩形 7"/>
          <p:cNvSpPr/>
          <p:nvPr/>
        </p:nvSpPr>
        <p:spPr>
          <a:xfrm>
            <a:off x="755575" y="4334224"/>
            <a:ext cx="7401946" cy="1938992"/>
          </a:xfrm>
          <a:prstGeom prst="rect">
            <a:avLst/>
          </a:prstGeom>
          <a:ln w="38100">
            <a:solidFill>
              <a:srgbClr val="3ABCCA"/>
            </a:solidFill>
          </a:ln>
        </p:spPr>
        <p:txBody>
          <a:bodyPr wrap="square">
            <a:spAutoFit/>
          </a:bodyPr>
          <a:lstStyle/>
          <a:p>
            <a:pPr algn="just"/>
            <a:r>
              <a:rPr lang="en-US" altLang="zh-CN"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1</a:t>
            </a:r>
            <a:r>
              <a:rPr lang="zh-CN" altLang="en-US" sz="20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、基本原理的基础上进行改进，实现了一种易于实施、</a:t>
            </a:r>
            <a:r>
              <a:rPr lang="zh-CN" altLang="en-US"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计算简 </a:t>
            </a:r>
            <a:endParaRPr lang="en-US" altLang="zh-CN"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a:p>
            <a:pPr algn="just"/>
            <a:r>
              <a:rPr lang="en-US" altLang="zh-CN" sz="20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  </a:t>
            </a:r>
            <a:r>
              <a:rPr lang="zh-CN" altLang="en-US"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   单并能满足要求</a:t>
            </a:r>
            <a:r>
              <a:rPr lang="zh-CN" altLang="en-US" sz="20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的平面几何校正方法。提出</a:t>
            </a:r>
            <a:r>
              <a:rPr lang="zh-CN" altLang="en-US"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特征点扫描时的</a:t>
            </a:r>
            <a:endParaRPr lang="en-US" altLang="zh-CN"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a:p>
            <a:pPr algn="just"/>
            <a:r>
              <a:rPr lang="en-US" altLang="zh-CN" sz="20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      </a:t>
            </a:r>
            <a:r>
              <a:rPr lang="zh-CN" altLang="en-US"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四邻域扫描识别算算法，并编程实现；</a:t>
            </a:r>
            <a:endParaRPr lang="en-US" altLang="zh-CN"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a:p>
            <a:pPr algn="just"/>
            <a:r>
              <a:rPr lang="en-US" altLang="zh-CN"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2</a:t>
            </a:r>
            <a:r>
              <a:rPr lang="zh-CN" altLang="en-US"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、把格雷编码方法在曲面投影拼接上尝试应用，编程实现；</a:t>
            </a:r>
            <a:endParaRPr lang="en-US" altLang="zh-CN"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a:p>
            <a:pPr algn="just"/>
            <a:r>
              <a:rPr lang="en-US" altLang="zh-CN"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3</a:t>
            </a:r>
            <a:r>
              <a:rPr lang="zh-CN" altLang="en-US" sz="2000"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、构建新的亮度校正函数。</a:t>
            </a:r>
            <a:endParaRPr lang="en-US" altLang="zh-CN" sz="20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a:p>
            <a:endParaRPr lang="zh-CN" altLang="en-US" sz="2000"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6298070"/>
      </p:ext>
    </p:extLst>
  </p:cSld>
  <p:clrMapOvr>
    <a:masterClrMapping/>
  </p:clrMapOvr>
  <mc:AlternateContent xmlns:mc="http://schemas.openxmlformats.org/markup-compatibility/2006" xmlns:p14="http://schemas.microsoft.com/office/powerpoint/2010/main">
    <mc:Choice Requires="p14">
      <p:transition spd="slow" p14:dur="1600" advTm="46192">
        <p14:gallery dir="l"/>
      </p:transition>
    </mc:Choice>
    <mc:Fallback xmlns="">
      <p:transition spd="slow" advTm="46192">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black">
          <a:xfrm>
            <a:off x="268694" y="188643"/>
            <a:ext cx="7888833" cy="845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工作总结与展望</a:t>
            </a:r>
            <a:endParaRPr lang="en-US" altLang="zh-CN" b="1" kern="0" dirty="0">
              <a:latin typeface="Times New Roman" panose="02020603050405020304" pitchFamily="18" charset="0"/>
              <a:ea typeface="楷体" panose="02010609060101010101" pitchFamily="49" charset="-122"/>
              <a:cs typeface="Times New Roman" panose="02020603050405020304" pitchFamily="18" charset="0"/>
            </a:endParaRPr>
          </a:p>
        </p:txBody>
      </p:sp>
      <p:grpSp>
        <p:nvGrpSpPr>
          <p:cNvPr id="13" name="组合 12"/>
          <p:cNvGrpSpPr/>
          <p:nvPr/>
        </p:nvGrpSpPr>
        <p:grpSpPr>
          <a:xfrm>
            <a:off x="611560" y="1412776"/>
            <a:ext cx="8532440" cy="3730140"/>
            <a:chOff x="860213" y="2219140"/>
            <a:chExt cx="8040028" cy="3153726"/>
          </a:xfrm>
        </p:grpSpPr>
        <p:grpSp>
          <p:nvGrpSpPr>
            <p:cNvPr id="11" name="组合 10"/>
            <p:cNvGrpSpPr/>
            <p:nvPr/>
          </p:nvGrpSpPr>
          <p:grpSpPr>
            <a:xfrm>
              <a:off x="860213" y="2219140"/>
              <a:ext cx="8040028" cy="3153726"/>
              <a:chOff x="0" y="1679335"/>
              <a:chExt cx="11243876" cy="4255319"/>
            </a:xfrm>
          </p:grpSpPr>
          <p:sp>
            <p:nvSpPr>
              <p:cNvPr id="6" name="圆角矩形 5"/>
              <p:cNvSpPr/>
              <p:nvPr/>
            </p:nvSpPr>
            <p:spPr>
              <a:xfrm>
                <a:off x="0" y="1679335"/>
                <a:ext cx="9605104" cy="4255319"/>
              </a:xfrm>
              <a:prstGeom prst="roundRect">
                <a:avLst>
                  <a:gd name="adj" fmla="val 0"/>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latin typeface="Times New Roman" panose="02020603050405020304" pitchFamily="18" charset="0"/>
                  <a:ea typeface="楷体" panose="02010609060101010101" pitchFamily="49" charset="-122"/>
                  <a:cs typeface="Times New Roman" panose="02020603050405020304" pitchFamily="18" charset="0"/>
                </a:endParaRPr>
              </a:p>
            </p:txBody>
          </p:sp>
          <p:grpSp>
            <p:nvGrpSpPr>
              <p:cNvPr id="7" name="组合 6"/>
              <p:cNvGrpSpPr/>
              <p:nvPr/>
            </p:nvGrpSpPr>
            <p:grpSpPr>
              <a:xfrm>
                <a:off x="7966332" y="2184399"/>
                <a:ext cx="3277544" cy="3245184"/>
                <a:chOff x="1300233" y="1995959"/>
                <a:chExt cx="3306471" cy="3273825"/>
              </a:xfrm>
            </p:grpSpPr>
            <p:sp>
              <p:nvSpPr>
                <p:cNvPr id="8" name="圆角矩形 20"/>
                <p:cNvSpPr/>
                <p:nvPr/>
              </p:nvSpPr>
              <p:spPr>
                <a:xfrm>
                  <a:off x="1300233" y="1995959"/>
                  <a:ext cx="3306471" cy="3273825"/>
                </a:xfrm>
                <a:prstGeom prst="ellipse">
                  <a:avLst/>
                </a:prstGeom>
                <a:solidFill>
                  <a:schemeClr val="bg1"/>
                </a:solidFill>
                <a:ln w="15875">
                  <a:solidFill>
                    <a:srgbClr val="20386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9" name="圆角矩形 20"/>
                <p:cNvSpPr/>
                <p:nvPr/>
              </p:nvSpPr>
              <p:spPr>
                <a:xfrm>
                  <a:off x="1432848" y="2127265"/>
                  <a:ext cx="3041242" cy="3011214"/>
                </a:xfrm>
                <a:prstGeom prst="ellipse">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0" name="文本框 21"/>
                <p:cNvSpPr txBox="1"/>
                <p:nvPr/>
              </p:nvSpPr>
              <p:spPr>
                <a:xfrm>
                  <a:off x="2011834" y="2980836"/>
                  <a:ext cx="1686127" cy="1239729"/>
                </a:xfrm>
                <a:prstGeom prst="rect">
                  <a:avLst/>
                </a:prstGeom>
                <a:noFill/>
              </p:spPr>
              <p:txBody>
                <a:bodyPr wrap="square" rtlCol="0">
                  <a:spAutoFit/>
                </a:bodyPr>
                <a:lstStyle/>
                <a:p>
                  <a:pPr algn="ctr"/>
                  <a:r>
                    <a:rPr lang="zh-CN" altLang="en-US" sz="3200" b="1"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工作展望</a:t>
                  </a:r>
                  <a:endParaRPr lang="zh-CN" altLang="en-US" sz="3200" b="1" dirty="0">
                    <a:solidFill>
                      <a:schemeClr val="bg1"/>
                    </a:solidFill>
                    <a:latin typeface="Times New Roman" panose="02020603050405020304" pitchFamily="18" charset="0"/>
                    <a:ea typeface="楷体" panose="02010609060101010101" pitchFamily="49" charset="-122"/>
                    <a:cs typeface="Times New Roman" panose="02020603050405020304" pitchFamily="18" charset="0"/>
                  </a:endParaRPr>
                </a:p>
              </p:txBody>
            </p:sp>
          </p:grpSp>
        </p:grpSp>
        <p:sp>
          <p:nvSpPr>
            <p:cNvPr id="12" name="圆角矩形 11"/>
            <p:cNvSpPr/>
            <p:nvPr/>
          </p:nvSpPr>
          <p:spPr>
            <a:xfrm>
              <a:off x="1115616" y="2489181"/>
              <a:ext cx="6612807" cy="2664685"/>
            </a:xfrm>
            <a:prstGeom prst="roundRect">
              <a:avLst>
                <a:gd name="adj" fmla="val 0"/>
              </a:avLst>
            </a:prstGeom>
            <a:solidFill>
              <a:schemeClr val="accent5">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14" name="TextBox 13"/>
          <p:cNvSpPr txBox="1"/>
          <p:nvPr/>
        </p:nvSpPr>
        <p:spPr>
          <a:xfrm>
            <a:off x="971600" y="1969599"/>
            <a:ext cx="5616624" cy="2831544"/>
          </a:xfrm>
          <a:prstGeom prst="rect">
            <a:avLst/>
          </a:prstGeom>
          <a:noFill/>
        </p:spPr>
        <p:txBody>
          <a:bodyPr wrap="square" rtlCol="0">
            <a:spAutoFit/>
          </a:bodyPr>
          <a:lstStyle/>
          <a:p>
            <a:pPr algn="just"/>
            <a:r>
              <a:rPr lang="en-US" altLang="zh-CN" sz="20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1</a:t>
            </a:r>
            <a:r>
              <a:rPr lang="zh-CN" altLang="en-US" sz="20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、投影仪数目增加，带来的一系列问题及应对；</a:t>
            </a:r>
            <a:endParaRPr lang="en-US" altLang="zh-CN" sz="20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a:p>
            <a:pPr algn="just"/>
            <a:endParaRPr lang="en-US" altLang="zh-CN" sz="20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a:p>
            <a:pPr algn="just"/>
            <a:r>
              <a:rPr lang="en-US" altLang="zh-CN" sz="20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2</a:t>
            </a:r>
            <a:r>
              <a:rPr lang="zh-CN" altLang="en-US" sz="20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、曲面投影几何校正的进一步研究；</a:t>
            </a:r>
            <a:endParaRPr lang="en-US" altLang="zh-CN" sz="20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a:p>
            <a:pPr algn="just"/>
            <a:endParaRPr lang="en-US" altLang="zh-CN" sz="20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a:p>
            <a:pPr algn="just"/>
            <a:r>
              <a:rPr lang="en-US" altLang="zh-CN" sz="20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3</a:t>
            </a:r>
            <a:r>
              <a:rPr lang="zh-CN" altLang="en-US" sz="20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、增加系统对环境的抗干扰能力；</a:t>
            </a:r>
            <a:endParaRPr lang="en-US" altLang="zh-CN" sz="20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a:p>
            <a:pPr algn="just"/>
            <a:endParaRPr lang="en-US" altLang="zh-CN" sz="20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a:p>
            <a:pPr algn="just"/>
            <a:r>
              <a:rPr lang="en-US" altLang="zh-CN" sz="20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4</a:t>
            </a:r>
            <a:r>
              <a:rPr lang="zh-CN" altLang="en-US" sz="20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、功能的进一步丰富，</a:t>
            </a:r>
            <a:r>
              <a:rPr lang="zh-CN" altLang="en-US" sz="2000" b="1" dirty="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视频</a:t>
            </a:r>
            <a:r>
              <a:rPr lang="zh-CN" altLang="en-US" sz="20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播放亟待解决，完</a:t>
            </a:r>
            <a:endParaRPr lang="en-US" altLang="zh-CN" sz="20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a:p>
            <a:pPr algn="just"/>
            <a:r>
              <a:rPr lang="zh-CN" altLang="en-US" sz="20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rPr>
              <a:t>      整的应用软件系统的推出。</a:t>
            </a:r>
            <a:endParaRPr lang="en-US" altLang="zh-CN" sz="2000" b="1" dirty="0" smtClean="0">
              <a:solidFill>
                <a:schemeClr val="bg2">
                  <a:lumMod val="10000"/>
                </a:schemeClr>
              </a:solidFill>
              <a:latin typeface="Times New Roman" panose="02020603050405020304" pitchFamily="18" charset="0"/>
              <a:ea typeface="楷体" panose="02010609060101010101" pitchFamily="49" charset="-122"/>
              <a:cs typeface="Times New Roman" panose="02020603050405020304" pitchFamily="18" charset="0"/>
            </a:endParaRPr>
          </a:p>
          <a:p>
            <a:endParaRPr lang="en-US" altLang="zh-CN" dirty="0">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1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7672150"/>
      </p:ext>
    </p:extLst>
  </p:cSld>
  <p:clrMapOvr>
    <a:masterClrMapping/>
  </p:clrMapOvr>
  <mc:AlternateContent xmlns:mc="http://schemas.openxmlformats.org/markup-compatibility/2006" xmlns:p14="http://schemas.microsoft.com/office/powerpoint/2010/main">
    <mc:Choice Requires="p14">
      <p:transition spd="slow" p14:dur="2000" advTm="16728"/>
    </mc:Choice>
    <mc:Fallback xmlns="">
      <p:transition spd="slow" advTm="16728"/>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403934" y="1121089"/>
            <a:ext cx="2294692" cy="2016802"/>
            <a:chOff x="1517796" y="974532"/>
            <a:chExt cx="2294692" cy="2016802"/>
          </a:xfrm>
        </p:grpSpPr>
        <p:grpSp>
          <p:nvGrpSpPr>
            <p:cNvPr id="34" name="组合 33"/>
            <p:cNvGrpSpPr/>
            <p:nvPr/>
          </p:nvGrpSpPr>
          <p:grpSpPr>
            <a:xfrm rot="15717940">
              <a:off x="1787192" y="966038"/>
              <a:ext cx="1940048" cy="2110544"/>
              <a:chOff x="5163143" y="1758505"/>
              <a:chExt cx="1836090" cy="1997450"/>
            </a:xfrm>
          </p:grpSpPr>
          <p:sp>
            <p:nvSpPr>
              <p:cNvPr id="35" name="椭圆 34"/>
              <p:cNvSpPr/>
              <p:nvPr/>
            </p:nvSpPr>
            <p:spPr>
              <a:xfrm>
                <a:off x="5821106" y="1758505"/>
                <a:ext cx="1152128" cy="1152128"/>
              </a:xfrm>
              <a:prstGeom prst="ellipse">
                <a:avLst/>
              </a:prstGeom>
              <a:solidFill>
                <a:sysClr val="window" lastClr="FFFFFF">
                  <a:lumMod val="65000"/>
                </a:sysClr>
              </a:solidFill>
              <a:ln w="25400"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6" name="椭圆 9"/>
              <p:cNvSpPr/>
              <p:nvPr/>
            </p:nvSpPr>
            <p:spPr>
              <a:xfrm>
                <a:off x="5163143" y="1762175"/>
                <a:ext cx="1836090" cy="1993780"/>
              </a:xfrm>
              <a:custGeom>
                <a:avLst/>
                <a:gdLst/>
                <a:ahLst/>
                <a:cxnLst/>
                <a:rect l="l" t="t" r="r" b="b"/>
                <a:pathLst>
                  <a:path w="1836090" h="1993780">
                    <a:moveTo>
                      <a:pt x="11307" y="1982516"/>
                    </a:moveTo>
                    <a:cubicBezTo>
                      <a:pt x="11307" y="1982516"/>
                      <a:pt x="11307" y="1982516"/>
                      <a:pt x="11308" y="1982516"/>
                    </a:cubicBezTo>
                    <a:lnTo>
                      <a:pt x="11308" y="1982517"/>
                    </a:lnTo>
                    <a:close/>
                    <a:moveTo>
                      <a:pt x="1270354" y="0"/>
                    </a:moveTo>
                    <a:cubicBezTo>
                      <a:pt x="1582801" y="0"/>
                      <a:pt x="1836090" y="253289"/>
                      <a:pt x="1836090" y="565736"/>
                    </a:cubicBezTo>
                    <a:cubicBezTo>
                      <a:pt x="1836090" y="878183"/>
                      <a:pt x="1582801" y="1131472"/>
                      <a:pt x="1270354" y="1131472"/>
                    </a:cubicBezTo>
                    <a:cubicBezTo>
                      <a:pt x="1168482" y="1131472"/>
                      <a:pt x="1072898" y="1104546"/>
                      <a:pt x="991584" y="1055228"/>
                    </a:cubicBezTo>
                    <a:lnTo>
                      <a:pt x="65804" y="1982473"/>
                    </a:lnTo>
                    <a:cubicBezTo>
                      <a:pt x="50767" y="1997533"/>
                      <a:pt x="26368" y="1997553"/>
                      <a:pt x="11308" y="1982516"/>
                    </a:cubicBezTo>
                    <a:cubicBezTo>
                      <a:pt x="-3753" y="1967480"/>
                      <a:pt x="-3772" y="1943081"/>
                      <a:pt x="11265" y="1928020"/>
                    </a:cubicBezTo>
                    <a:lnTo>
                      <a:pt x="926067" y="1011769"/>
                    </a:lnTo>
                    <a:cubicBezTo>
                      <a:pt x="790809" y="910131"/>
                      <a:pt x="704618" y="747999"/>
                      <a:pt x="704618" y="565736"/>
                    </a:cubicBezTo>
                    <a:cubicBezTo>
                      <a:pt x="704618" y="253289"/>
                      <a:pt x="957907" y="0"/>
                      <a:pt x="1270354" y="0"/>
                    </a:cubicBezTo>
                    <a:close/>
                  </a:path>
                </a:pathLst>
              </a:custGeom>
              <a:gradFill flip="none" rotWithShape="1">
                <a:gsLst>
                  <a:gs pos="0">
                    <a:sysClr val="window" lastClr="FFFFFF"/>
                  </a:gs>
                  <a:gs pos="100000">
                    <a:srgbClr val="E2E2E2"/>
                  </a:gs>
                </a:gsLst>
                <a:path path="circle">
                  <a:fillToRect l="50000" t="50000" r="50000" b="50000"/>
                </a:path>
                <a:tileRect/>
              </a:gradFill>
              <a:ln w="19050" cap="flat" cmpd="sng" algn="ctr">
                <a:solidFill>
                  <a:sysClr val="window" lastClr="FFFFFF"/>
                </a:solidFill>
                <a:prstDash val="solid"/>
              </a:ln>
              <a:effectLst>
                <a:outerShdw blurRad="508000" dist="38100" dir="5400000" algn="t" rotWithShape="0">
                  <a:prstClr val="black">
                    <a:alpha val="20000"/>
                  </a:prstClr>
                </a:outerShdw>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2" name="组合 1"/>
            <p:cNvGrpSpPr/>
            <p:nvPr/>
          </p:nvGrpSpPr>
          <p:grpSpPr>
            <a:xfrm>
              <a:off x="1517796" y="974532"/>
              <a:ext cx="1466381" cy="1466381"/>
              <a:chOff x="1517796" y="974532"/>
              <a:chExt cx="1466381" cy="1466381"/>
            </a:xfrm>
          </p:grpSpPr>
          <p:sp>
            <p:nvSpPr>
              <p:cNvPr id="31" name="椭圆 30"/>
              <p:cNvSpPr/>
              <p:nvPr/>
            </p:nvSpPr>
            <p:spPr>
              <a:xfrm>
                <a:off x="1517796" y="974532"/>
                <a:ext cx="1466381" cy="1466381"/>
              </a:xfrm>
              <a:prstGeom prst="ellipse">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9" name="TextBox 48"/>
              <p:cNvSpPr txBox="1"/>
              <p:nvPr/>
            </p:nvSpPr>
            <p:spPr>
              <a:xfrm>
                <a:off x="1549682" y="1281829"/>
                <a:ext cx="1413042" cy="892552"/>
              </a:xfrm>
              <a:prstGeom prst="rect">
                <a:avLst/>
              </a:prstGeom>
              <a:noFill/>
            </p:spPr>
            <p:txBody>
              <a:bodyPr wrap="square" rtlCol="0">
                <a:spAutoFit/>
              </a:bodyPr>
              <a:lstStyle/>
              <a:p>
                <a:pPr marL="0" marR="0" lvl="0" indent="0" algn="ctr" defTabSz="914400" eaLnBrk="1" fontAlgn="auto" latinLnBrk="0" hangingPunct="1">
                  <a:lnSpc>
                    <a:spcPct val="130000"/>
                  </a:lnSpc>
                  <a:spcBef>
                    <a:spcPts val="0"/>
                  </a:spcBef>
                  <a:spcAft>
                    <a:spcPts val="0"/>
                  </a:spcAft>
                  <a:buClrTx/>
                  <a:buSzTx/>
                  <a:buFontTx/>
                  <a:buNone/>
                  <a:tabLst/>
                  <a:defRPr/>
                </a:pPr>
                <a:r>
                  <a:rPr lang="en-US" altLang="zh-CN" sz="2000" b="1" kern="0" dirty="0" smtClean="0">
                    <a:solidFill>
                      <a:sysClr val="windowText" lastClr="000000">
                        <a:lumMod val="65000"/>
                        <a:lumOff val="35000"/>
                      </a:sysClr>
                    </a:solidFill>
                    <a:latin typeface="楷体" panose="02010609060101010101" pitchFamily="49" charset="-122"/>
                    <a:ea typeface="楷体" panose="02010609060101010101" pitchFamily="49" charset="-122"/>
                    <a:cs typeface="Calibri" pitchFamily="34" charset="0"/>
                  </a:rPr>
                  <a:t>08</a:t>
                </a:r>
                <a:r>
                  <a:rPr lang="zh-CN" altLang="en-US" sz="2000" b="1" kern="0" dirty="0" smtClean="0">
                    <a:solidFill>
                      <a:sysClr val="windowText" lastClr="000000">
                        <a:lumMod val="65000"/>
                        <a:lumOff val="35000"/>
                      </a:sysClr>
                    </a:solidFill>
                    <a:latin typeface="楷体" panose="02010609060101010101" pitchFamily="49" charset="-122"/>
                    <a:ea typeface="楷体" panose="02010609060101010101" pitchFamily="49" charset="-122"/>
                    <a:cs typeface="Calibri" pitchFamily="34" charset="0"/>
                  </a:rPr>
                  <a:t>奥运会</a:t>
                </a:r>
                <a:endParaRPr lang="en-US" altLang="zh-CN" sz="2000" b="1" kern="0" dirty="0" smtClean="0">
                  <a:solidFill>
                    <a:sysClr val="windowText" lastClr="000000">
                      <a:lumMod val="65000"/>
                      <a:lumOff val="35000"/>
                    </a:sysClr>
                  </a:solidFill>
                  <a:latin typeface="楷体" panose="02010609060101010101" pitchFamily="49" charset="-122"/>
                  <a:ea typeface="楷体" panose="02010609060101010101" pitchFamily="49" charset="-122"/>
                  <a:cs typeface="Calibri" pitchFamily="34" charset="0"/>
                </a:endParaRPr>
              </a:p>
              <a:p>
                <a:pPr marL="0" marR="0" lvl="0" indent="0" algn="ctr" defTabSz="914400" eaLnBrk="1" fontAlgn="auto" latinLnBrk="0" hangingPunct="1">
                  <a:lnSpc>
                    <a:spcPct val="130000"/>
                  </a:lnSpc>
                  <a:spcBef>
                    <a:spcPts val="0"/>
                  </a:spcBef>
                  <a:spcAft>
                    <a:spcPts val="0"/>
                  </a:spcAft>
                  <a:buClrTx/>
                  <a:buSzTx/>
                  <a:buFontTx/>
                  <a:buNone/>
                  <a:tabLst/>
                  <a:defRPr/>
                </a:pPr>
                <a:r>
                  <a:rPr lang="zh-CN" altLang="en-US" sz="2000" b="1" kern="0" dirty="0" smtClean="0">
                    <a:solidFill>
                      <a:sysClr val="windowText" lastClr="000000">
                        <a:lumMod val="65000"/>
                        <a:lumOff val="35000"/>
                      </a:sysClr>
                    </a:solidFill>
                    <a:latin typeface="楷体" panose="02010609060101010101" pitchFamily="49" charset="-122"/>
                    <a:ea typeface="楷体" panose="02010609060101010101" pitchFamily="49" charset="-122"/>
                    <a:cs typeface="Calibri" pitchFamily="34" charset="0"/>
                  </a:rPr>
                  <a:t>开幕式</a:t>
                </a:r>
                <a:endParaRPr kumimoji="0" lang="en-US" altLang="zh-CN" sz="2000" b="1" i="0" u="none" strike="noStrike" kern="0" cap="none" spc="0" normalizeH="0" baseline="0" noProof="0" dirty="0" smtClean="0">
                  <a:ln>
                    <a:noFill/>
                  </a:ln>
                  <a:solidFill>
                    <a:sysClr val="windowText" lastClr="000000">
                      <a:lumMod val="65000"/>
                      <a:lumOff val="35000"/>
                    </a:sysClr>
                  </a:solidFill>
                  <a:effectLst/>
                  <a:uLnTx/>
                  <a:uFillTx/>
                  <a:latin typeface="楷体" panose="02010609060101010101" pitchFamily="49" charset="-122"/>
                  <a:ea typeface="楷体" panose="02010609060101010101" pitchFamily="49" charset="-122"/>
                  <a:cs typeface="Calibri" pitchFamily="34" charset="0"/>
                </a:endParaRPr>
              </a:p>
            </p:txBody>
          </p:sp>
        </p:grpSp>
      </p:grpSp>
      <p:grpSp>
        <p:nvGrpSpPr>
          <p:cNvPr id="6" name="组合 5"/>
          <p:cNvGrpSpPr/>
          <p:nvPr/>
        </p:nvGrpSpPr>
        <p:grpSpPr>
          <a:xfrm>
            <a:off x="5780057" y="1622905"/>
            <a:ext cx="1837728" cy="1829585"/>
            <a:chOff x="5780057" y="1622902"/>
            <a:chExt cx="1837728" cy="1829585"/>
          </a:xfrm>
        </p:grpSpPr>
        <p:grpSp>
          <p:nvGrpSpPr>
            <p:cNvPr id="43" name="组合 42"/>
            <p:cNvGrpSpPr/>
            <p:nvPr/>
          </p:nvGrpSpPr>
          <p:grpSpPr>
            <a:xfrm>
              <a:off x="5780057" y="1688142"/>
              <a:ext cx="1633515" cy="1764345"/>
              <a:chOff x="5421548" y="666562"/>
              <a:chExt cx="1851133" cy="1999393"/>
            </a:xfrm>
          </p:grpSpPr>
          <p:sp>
            <p:nvSpPr>
              <p:cNvPr id="44" name="椭圆 43"/>
              <p:cNvSpPr/>
              <p:nvPr/>
            </p:nvSpPr>
            <p:spPr>
              <a:xfrm>
                <a:off x="6120553" y="666562"/>
                <a:ext cx="1152128" cy="1152128"/>
              </a:xfrm>
              <a:prstGeom prst="ellipse">
                <a:avLst/>
              </a:prstGeom>
              <a:solidFill>
                <a:sysClr val="window" lastClr="FFFFFF">
                  <a:lumMod val="65000"/>
                </a:sysClr>
              </a:solidFill>
              <a:ln w="25400"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5" name="椭圆 9"/>
              <p:cNvSpPr/>
              <p:nvPr/>
            </p:nvSpPr>
            <p:spPr>
              <a:xfrm>
                <a:off x="5421548" y="672175"/>
                <a:ext cx="1836090" cy="1993780"/>
              </a:xfrm>
              <a:custGeom>
                <a:avLst/>
                <a:gdLst/>
                <a:ahLst/>
                <a:cxnLst/>
                <a:rect l="l" t="t" r="r" b="b"/>
                <a:pathLst>
                  <a:path w="1836090" h="1993780">
                    <a:moveTo>
                      <a:pt x="11307" y="1982516"/>
                    </a:moveTo>
                    <a:cubicBezTo>
                      <a:pt x="11307" y="1982516"/>
                      <a:pt x="11307" y="1982516"/>
                      <a:pt x="11308" y="1982516"/>
                    </a:cubicBezTo>
                    <a:lnTo>
                      <a:pt x="11308" y="1982517"/>
                    </a:lnTo>
                    <a:close/>
                    <a:moveTo>
                      <a:pt x="1270354" y="0"/>
                    </a:moveTo>
                    <a:cubicBezTo>
                      <a:pt x="1582801" y="0"/>
                      <a:pt x="1836090" y="253289"/>
                      <a:pt x="1836090" y="565736"/>
                    </a:cubicBezTo>
                    <a:cubicBezTo>
                      <a:pt x="1836090" y="878183"/>
                      <a:pt x="1582801" y="1131472"/>
                      <a:pt x="1270354" y="1131472"/>
                    </a:cubicBezTo>
                    <a:cubicBezTo>
                      <a:pt x="1168482" y="1131472"/>
                      <a:pt x="1072898" y="1104546"/>
                      <a:pt x="991584" y="1055228"/>
                    </a:cubicBezTo>
                    <a:lnTo>
                      <a:pt x="65804" y="1982473"/>
                    </a:lnTo>
                    <a:cubicBezTo>
                      <a:pt x="50767" y="1997533"/>
                      <a:pt x="26368" y="1997553"/>
                      <a:pt x="11308" y="1982516"/>
                    </a:cubicBezTo>
                    <a:cubicBezTo>
                      <a:pt x="-3753" y="1967480"/>
                      <a:pt x="-3772" y="1943081"/>
                      <a:pt x="11265" y="1928020"/>
                    </a:cubicBezTo>
                    <a:lnTo>
                      <a:pt x="926067" y="1011769"/>
                    </a:lnTo>
                    <a:cubicBezTo>
                      <a:pt x="790809" y="910131"/>
                      <a:pt x="704618" y="747999"/>
                      <a:pt x="704618" y="565736"/>
                    </a:cubicBezTo>
                    <a:cubicBezTo>
                      <a:pt x="704618" y="253289"/>
                      <a:pt x="957907" y="0"/>
                      <a:pt x="1270354" y="0"/>
                    </a:cubicBezTo>
                    <a:close/>
                  </a:path>
                </a:pathLst>
              </a:custGeom>
              <a:gradFill flip="none" rotWithShape="1">
                <a:gsLst>
                  <a:gs pos="0">
                    <a:sysClr val="window" lastClr="FFFFFF"/>
                  </a:gs>
                  <a:gs pos="100000">
                    <a:srgbClr val="E2E2E2"/>
                  </a:gs>
                </a:gsLst>
                <a:path path="circle">
                  <a:fillToRect l="50000" t="50000" r="50000" b="50000"/>
                </a:path>
                <a:tileRect/>
              </a:gradFill>
              <a:ln w="19050" cap="flat" cmpd="sng" algn="ctr">
                <a:solidFill>
                  <a:sysClr val="window" lastClr="FFFFFF"/>
                </a:solidFill>
                <a:prstDash val="solid"/>
              </a:ln>
              <a:effectLst>
                <a:outerShdw blurRad="508000" dist="38100" dir="5400000" algn="t" rotWithShape="0">
                  <a:prstClr val="black">
                    <a:alpha val="20000"/>
                  </a:prstClr>
                </a:outerShdw>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3" name="组合 2"/>
            <p:cNvGrpSpPr/>
            <p:nvPr/>
          </p:nvGrpSpPr>
          <p:grpSpPr>
            <a:xfrm>
              <a:off x="6229878" y="1622902"/>
              <a:ext cx="1387907" cy="1276781"/>
              <a:chOff x="6229878" y="1622902"/>
              <a:chExt cx="1387907" cy="1276781"/>
            </a:xfrm>
          </p:grpSpPr>
          <p:sp>
            <p:nvSpPr>
              <p:cNvPr id="33" name="椭圆 32"/>
              <p:cNvSpPr/>
              <p:nvPr/>
            </p:nvSpPr>
            <p:spPr>
              <a:xfrm>
                <a:off x="6285442" y="1622902"/>
                <a:ext cx="1276781" cy="1276781"/>
              </a:xfrm>
              <a:prstGeom prst="ellipse">
                <a:avLst/>
              </a:prstGeom>
              <a:solidFill>
                <a:sysClr val="window" lastClr="FFFFFF"/>
              </a:solidFill>
              <a:ln w="254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1" name="TextBox 50"/>
              <p:cNvSpPr txBox="1"/>
              <p:nvPr/>
            </p:nvSpPr>
            <p:spPr>
              <a:xfrm>
                <a:off x="6229878" y="1720326"/>
                <a:ext cx="1387907" cy="1052596"/>
              </a:xfrm>
              <a:prstGeom prst="rect">
                <a:avLst/>
              </a:prstGeom>
              <a:noFill/>
            </p:spPr>
            <p:txBody>
              <a:bodyPr wrap="square" rtlCol="0">
                <a:spAutoFit/>
              </a:bodyPr>
              <a:lstStyle/>
              <a:p>
                <a:pPr marL="0" marR="0" lvl="0" indent="0" algn="ctr" defTabSz="914400" eaLnBrk="1" fontAlgn="auto" latinLnBrk="0" hangingPunct="1">
                  <a:lnSpc>
                    <a:spcPct val="130000"/>
                  </a:lnSpc>
                  <a:spcBef>
                    <a:spcPts val="0"/>
                  </a:spcBef>
                  <a:spcAft>
                    <a:spcPts val="0"/>
                  </a:spcAft>
                  <a:buClrTx/>
                  <a:buSzTx/>
                  <a:buFontTx/>
                  <a:buNone/>
                  <a:tabLst/>
                  <a:defRPr/>
                </a:pPr>
                <a:r>
                  <a:rPr kumimoji="0" lang="zh-CN" altLang="en-US" sz="2400" b="1" i="0" u="none" strike="noStrike" kern="0" cap="none" spc="0" normalizeH="0" baseline="0" noProof="0" dirty="0" smtClean="0">
                    <a:ln>
                      <a:noFill/>
                    </a:ln>
                    <a:solidFill>
                      <a:sysClr val="windowText" lastClr="000000">
                        <a:lumMod val="65000"/>
                        <a:lumOff val="35000"/>
                      </a:sysClr>
                    </a:solidFill>
                    <a:effectLst/>
                    <a:uLnTx/>
                    <a:uFillTx/>
                    <a:latin typeface="楷体" panose="02010609060101010101" pitchFamily="49" charset="-122"/>
                    <a:ea typeface="楷体" panose="02010609060101010101" pitchFamily="49" charset="-122"/>
                    <a:cs typeface="Calibri" pitchFamily="34" charset="0"/>
                  </a:rPr>
                  <a:t>中国科技馆</a:t>
                </a:r>
                <a:endParaRPr kumimoji="0" lang="en-US" altLang="zh-CN" sz="2400" b="1" i="0" u="none" strike="noStrike" kern="0" cap="none" spc="0" normalizeH="0" baseline="0" noProof="0" dirty="0" smtClean="0">
                  <a:ln>
                    <a:noFill/>
                  </a:ln>
                  <a:solidFill>
                    <a:sysClr val="windowText" lastClr="000000">
                      <a:lumMod val="65000"/>
                      <a:lumOff val="35000"/>
                    </a:sysClr>
                  </a:solidFill>
                  <a:effectLst/>
                  <a:uLnTx/>
                  <a:uFillTx/>
                  <a:latin typeface="楷体" panose="02010609060101010101" pitchFamily="49" charset="-122"/>
                  <a:ea typeface="楷体" panose="02010609060101010101" pitchFamily="49" charset="-122"/>
                  <a:cs typeface="Calibri" pitchFamily="34" charset="0"/>
                </a:endParaRPr>
              </a:p>
            </p:txBody>
          </p:sp>
        </p:grpSp>
      </p:grpSp>
      <p:grpSp>
        <p:nvGrpSpPr>
          <p:cNvPr id="4" name="组合 3"/>
          <p:cNvGrpSpPr/>
          <p:nvPr/>
        </p:nvGrpSpPr>
        <p:grpSpPr>
          <a:xfrm>
            <a:off x="3152057" y="2369472"/>
            <a:ext cx="2628000" cy="2628000"/>
            <a:chOff x="3152057" y="2369472"/>
            <a:chExt cx="2628000" cy="2628000"/>
          </a:xfrm>
        </p:grpSpPr>
        <p:grpSp>
          <p:nvGrpSpPr>
            <p:cNvPr id="46" name="组合 45"/>
            <p:cNvGrpSpPr/>
            <p:nvPr/>
          </p:nvGrpSpPr>
          <p:grpSpPr>
            <a:xfrm>
              <a:off x="3152057" y="2369472"/>
              <a:ext cx="2628000" cy="2628000"/>
              <a:chOff x="3013161" y="2120465"/>
              <a:chExt cx="2978105" cy="2978105"/>
            </a:xfrm>
            <a:effectLst>
              <a:outerShdw blurRad="266700" dist="139700" dir="5400000" algn="t" rotWithShape="0">
                <a:prstClr val="black">
                  <a:alpha val="23000"/>
                </a:prstClr>
              </a:outerShdw>
            </a:effectLst>
          </p:grpSpPr>
          <p:sp>
            <p:nvSpPr>
              <p:cNvPr id="47" name="椭圆 46"/>
              <p:cNvSpPr/>
              <p:nvPr/>
            </p:nvSpPr>
            <p:spPr>
              <a:xfrm>
                <a:off x="3013161" y="2120465"/>
                <a:ext cx="2978105" cy="2978105"/>
              </a:xfrm>
              <a:prstGeom prst="ellipse">
                <a:avLst/>
              </a:prstGeom>
              <a:solidFill>
                <a:sysClr val="window" lastClr="FFFFFF">
                  <a:lumMod val="6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8" name="椭圆 47"/>
              <p:cNvSpPr/>
              <p:nvPr/>
            </p:nvSpPr>
            <p:spPr>
              <a:xfrm>
                <a:off x="3059832" y="2152848"/>
                <a:ext cx="2880320" cy="2880320"/>
              </a:xfrm>
              <a:prstGeom prst="ellipse">
                <a:avLst/>
              </a:prstGeom>
              <a:gradFill flip="none" rotWithShape="1">
                <a:gsLst>
                  <a:gs pos="0">
                    <a:sysClr val="window" lastClr="FFFFFF"/>
                  </a:gs>
                  <a:gs pos="100000">
                    <a:srgbClr val="E2E2E2"/>
                  </a:gs>
                </a:gsLst>
                <a:path path="circle">
                  <a:fillToRect l="50000" t="50000" r="50000" b="50000"/>
                </a:path>
                <a:tileRect/>
              </a:gradFill>
              <a:ln w="19050" cap="flat" cmpd="sng" algn="ctr">
                <a:solidFill>
                  <a:sysClr val="window" lastClr="FFFFFF"/>
                </a:solidFill>
                <a:prstDash val="solid"/>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53" name="TextBox 52"/>
            <p:cNvSpPr txBox="1"/>
            <p:nvPr/>
          </p:nvSpPr>
          <p:spPr>
            <a:xfrm>
              <a:off x="3441014" y="3007183"/>
              <a:ext cx="2050086" cy="1569660"/>
            </a:xfrm>
            <a:prstGeom prst="rect">
              <a:avLst/>
            </a:prstGeom>
            <a:noFill/>
          </p:spPr>
          <p:txBody>
            <a:bodyPr wrap="square" rtlCol="0">
              <a:spAutoFit/>
            </a:bodyPr>
            <a:lstStyle>
              <a:defPPr>
                <a:defRPr lang="en-US"/>
              </a:defPPr>
              <a:lvl1pPr algn="ctr">
                <a:lnSpc>
                  <a:spcPct val="130000"/>
                </a:lnSpc>
                <a:defRPr sz="4400" b="1">
                  <a:solidFill>
                    <a:schemeClr val="tx1">
                      <a:lumMod val="65000"/>
                      <a:lumOff val="35000"/>
                    </a:schemeClr>
                  </a:solidFill>
                  <a:latin typeface="Agency FB" pitchFamily="34" charset="0"/>
                  <a:ea typeface="微软雅黑" pitchFamily="34" charset="-122"/>
                  <a:cs typeface="Calibri"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3200" b="1" i="0" u="none" strike="noStrike" kern="0" cap="none" spc="0" normalizeH="0" baseline="0" noProof="0" dirty="0" smtClean="0">
                  <a:ln>
                    <a:noFill/>
                  </a:ln>
                  <a:solidFill>
                    <a:sysClr val="windowText" lastClr="000000">
                      <a:lumMod val="65000"/>
                      <a:lumOff val="35000"/>
                    </a:sysClr>
                  </a:solidFill>
                  <a:effectLst/>
                  <a:uLnTx/>
                  <a:uFillTx/>
                  <a:latin typeface="楷体" panose="02010609060101010101" pitchFamily="49" charset="-122"/>
                  <a:ea typeface="楷体" panose="02010609060101010101" pitchFamily="49" charset="-122"/>
                </a:rPr>
                <a:t>投影显示系统应用案例</a:t>
              </a:r>
              <a:endParaRPr kumimoji="0" lang="zh-CN" altLang="en-US" sz="3200" b="1" i="0" u="none" strike="noStrike" kern="0" cap="none" spc="0" normalizeH="0" baseline="0" noProof="0" dirty="0">
                <a:ln>
                  <a:noFill/>
                </a:ln>
                <a:solidFill>
                  <a:sysClr val="windowText" lastClr="000000">
                    <a:lumMod val="65000"/>
                    <a:lumOff val="35000"/>
                  </a:sysClr>
                </a:solidFill>
                <a:effectLst/>
                <a:uLnTx/>
                <a:uFillTx/>
                <a:latin typeface="楷体" panose="02010609060101010101" pitchFamily="49" charset="-122"/>
                <a:ea typeface="楷体" panose="02010609060101010101" pitchFamily="49" charset="-122"/>
              </a:endParaRPr>
            </a:p>
          </p:txBody>
        </p:sp>
      </p:gr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 y="2899683"/>
            <a:ext cx="3658791" cy="2689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 y="3452488"/>
            <a:ext cx="3658791"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7934" y="3989479"/>
            <a:ext cx="428625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Rectangle 2"/>
          <p:cNvSpPr txBox="1">
            <a:spLocks noChangeArrowheads="1"/>
          </p:cNvSpPr>
          <p:nvPr/>
        </p:nvSpPr>
        <p:spPr bwMode="black">
          <a:xfrm>
            <a:off x="0" y="260650"/>
            <a:ext cx="5874792" cy="56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sz="4400" b="1" kern="0" dirty="0" smtClean="0">
                <a:latin typeface="楷体" panose="02010609060101010101" pitchFamily="49" charset="-122"/>
                <a:ea typeface="楷体" panose="02010609060101010101" pitchFamily="49" charset="-122"/>
              </a:rPr>
              <a:t>第</a:t>
            </a:r>
            <a:r>
              <a:rPr lang="en-US" altLang="zh-CN" sz="4400" b="1" kern="0" dirty="0" smtClean="0">
                <a:latin typeface="Times New Roman" panose="02020603050405020304" pitchFamily="18" charset="0"/>
                <a:ea typeface="楷体" panose="02010609060101010101" pitchFamily="49" charset="-122"/>
                <a:cs typeface="Times New Roman" panose="02020603050405020304" pitchFamily="18" charset="0"/>
              </a:rPr>
              <a:t>1</a:t>
            </a:r>
            <a:r>
              <a:rPr lang="zh-CN" altLang="en-US" sz="4400" b="1" kern="0" dirty="0" smtClean="0">
                <a:latin typeface="楷体" panose="02010609060101010101" pitchFamily="49" charset="-122"/>
                <a:ea typeface="楷体" panose="02010609060101010101" pitchFamily="49" charset="-122"/>
              </a:rPr>
              <a:t>章  绪论</a:t>
            </a:r>
            <a:endParaRPr lang="en-US" altLang="zh-CN" sz="4400" b="1" kern="0" dirty="0">
              <a:latin typeface="楷体" panose="02010609060101010101" pitchFamily="49" charset="-122"/>
              <a:ea typeface="楷体" panose="02010609060101010101" pitchFamily="49" charset="-122"/>
            </a:endParaRPr>
          </a:p>
        </p:txBody>
      </p:sp>
      <p:sp>
        <p:nvSpPr>
          <p:cNvPr id="55" name="圆角矩形 54"/>
          <p:cNvSpPr/>
          <p:nvPr/>
        </p:nvSpPr>
        <p:spPr>
          <a:xfrm>
            <a:off x="3918598" y="915628"/>
            <a:ext cx="4078611" cy="436105"/>
          </a:xfrm>
          <a:prstGeom prst="roundRect">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latin typeface="楷体" panose="02010609060101010101" pitchFamily="49" charset="-122"/>
                <a:ea typeface="楷体" panose="02010609060101010101" pitchFamily="49" charset="-122"/>
              </a:rPr>
              <a:t>研究背景与研究意义</a:t>
            </a:r>
            <a:endParaRPr lang="zh-CN" altLang="en-US" sz="2400" b="1" dirty="0">
              <a:latin typeface="楷体" panose="02010609060101010101" pitchFamily="49" charset="-122"/>
              <a:ea typeface="楷体" panose="02010609060101010101" pitchFamily="49" charset="-122"/>
            </a:endParaRPr>
          </a:p>
        </p:txBody>
      </p:sp>
      <p:pic>
        <p:nvPicPr>
          <p:cNvPr id="2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86211323"/>
      </p:ext>
    </p:extLst>
  </p:cSld>
  <p:clrMapOvr>
    <a:masterClrMapping/>
  </p:clrMapOvr>
  <p:transition spd="med" advTm="2555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9"/>
                                        </p:tgtEl>
                                        <p:attrNameLst>
                                          <p:attrName>style.visibility</p:attrName>
                                        </p:attrNameLst>
                                      </p:cBhvr>
                                      <p:to>
                                        <p:strVal val="visible"/>
                                      </p:to>
                                    </p:set>
                                    <p:animEffect transition="in" filter="fade">
                                      <p:cBhvr>
                                        <p:cTn id="17" dur="500"/>
                                        <p:tgtEl>
                                          <p:spTgt spid="409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00"/>
                                        </p:tgtEl>
                                        <p:attrNameLst>
                                          <p:attrName>style.visibility</p:attrName>
                                        </p:attrNameLst>
                                      </p:cBhvr>
                                      <p:to>
                                        <p:strVal val="visible"/>
                                      </p:to>
                                    </p:set>
                                    <p:animEffect transition="in" filter="fade">
                                      <p:cBhvr>
                                        <p:cTn id="27"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267230" y="332657"/>
            <a:ext cx="1832553" cy="584775"/>
          </a:xfrm>
          <a:prstGeom prst="rect">
            <a:avLst/>
          </a:prstGeom>
        </p:spPr>
        <p:txBody>
          <a:bodyPr wrap="none">
            <a:spAutoFit/>
          </a:bodyPr>
          <a:lstStyle/>
          <a:p>
            <a:r>
              <a:rPr lang="zh-CN" altLang="zh-CN" sz="3200" b="1" dirty="0">
                <a:solidFill>
                  <a:schemeClr val="bg1"/>
                </a:solidFill>
                <a:latin typeface="楷体" panose="02010609060101010101" pitchFamily="49" charset="-122"/>
                <a:ea typeface="楷体" panose="02010609060101010101" pitchFamily="49" charset="-122"/>
              </a:rPr>
              <a:t>参考文献</a:t>
            </a:r>
          </a:p>
        </p:txBody>
      </p:sp>
      <p:sp>
        <p:nvSpPr>
          <p:cNvPr id="5" name="矩形 4"/>
          <p:cNvSpPr/>
          <p:nvPr/>
        </p:nvSpPr>
        <p:spPr>
          <a:xfrm>
            <a:off x="354956" y="980728"/>
            <a:ext cx="8640960" cy="5755422"/>
          </a:xfrm>
          <a:prstGeom prst="rect">
            <a:avLst/>
          </a:prstGeom>
        </p:spPr>
        <p:txBody>
          <a:bodyPr wrap="square">
            <a:spAutoFit/>
          </a:bodyPr>
          <a:lstStyle/>
          <a:p>
            <a:pPr algn="just"/>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[1] </a:t>
            </a:r>
            <a:r>
              <a:rPr lang="en-US" altLang="zh-CN" sz="1600" dirty="0" err="1">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M.Hereld</a:t>
            </a:r>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 I. Judson, and R. Stevens. Instruction to Building Projection-based Tiled </a:t>
            </a:r>
            <a:r>
              <a:rPr lang="en-US" altLang="zh-CN" sz="1600" dirty="0" smtClean="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Display           Systems[J]. IEEE </a:t>
            </a:r>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Computer Graphics and  Applications</a:t>
            </a:r>
            <a:r>
              <a:rPr lang="zh-CN" altLang="en-US"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July/August 2000</a:t>
            </a:r>
            <a:r>
              <a:rPr lang="zh-CN" altLang="en-US"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22-28</a:t>
            </a:r>
            <a:r>
              <a:rPr lang="en-US" altLang="zh-CN" sz="1600" dirty="0" smtClean="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a:t>
            </a:r>
          </a:p>
          <a:p>
            <a:pPr algn="just"/>
            <a:r>
              <a:rPr lang="en-US" altLang="zh-CN" sz="1600" dirty="0" smtClean="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2] </a:t>
            </a:r>
            <a:r>
              <a:rPr lang="zh-CN" altLang="en-US"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张军</a:t>
            </a:r>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王邦平</a:t>
            </a:r>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李晓峰</a:t>
            </a:r>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多投影仪显示系统异形重叠区域的边缘融合方法</a:t>
            </a:r>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[J]. </a:t>
            </a:r>
            <a:r>
              <a:rPr lang="zh-CN" altLang="en-US"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四川大学学报</a:t>
            </a:r>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1600" dirty="0" smtClean="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工程   科学</a:t>
            </a:r>
            <a:r>
              <a:rPr lang="zh-CN" altLang="en-US"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版</a:t>
            </a:r>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 2010(01).</a:t>
            </a:r>
          </a:p>
          <a:p>
            <a:pPr algn="just"/>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[3] Brown M, </a:t>
            </a:r>
            <a:r>
              <a:rPr lang="en-US" altLang="zh-CN" sz="1600" dirty="0" err="1">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Majumder</a:t>
            </a:r>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 A, Yang R. Camera-based calibration techniques for seamless multi-projector displays[J]</a:t>
            </a:r>
            <a:r>
              <a:rPr lang="zh-CN" altLang="en-US"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IEEE Transactions on Visualization and Computer Graphics</a:t>
            </a:r>
            <a:r>
              <a:rPr lang="zh-CN" altLang="en-US"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2005</a:t>
            </a:r>
            <a:r>
              <a:rPr lang="zh-CN" altLang="en-US"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11 (2)</a:t>
            </a:r>
            <a:r>
              <a:rPr lang="zh-CN" altLang="en-US"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193-206</a:t>
            </a:r>
            <a:r>
              <a:rPr lang="zh-CN" altLang="en-US"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a:t>
            </a:r>
          </a:p>
          <a:p>
            <a:pPr algn="just"/>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[4] Wang </a:t>
            </a:r>
            <a:r>
              <a:rPr lang="en-US" altLang="zh-CN" sz="1600" dirty="0" err="1">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Xiu</a:t>
            </a:r>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-hui. Research on the collaboration of multi-projector display wall and the three-dimensional interactions techniques[D]. Hangzhou: Zhejiang University</a:t>
            </a:r>
            <a:r>
              <a:rPr lang="zh-CN" altLang="en-US"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2007</a:t>
            </a:r>
            <a:r>
              <a:rPr lang="zh-CN" altLang="en-US"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a:t>
            </a:r>
          </a:p>
          <a:p>
            <a:pPr algn="just"/>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[5] Li Chao, Lin Hai, Shi Jiao-</a:t>
            </a:r>
            <a:r>
              <a:rPr lang="en-US" altLang="zh-CN" sz="1600" dirty="0" err="1">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ying</a:t>
            </a:r>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 A survey of multi-projector tiled display wall construction[C].Third International Conference on Image and Graphics</a:t>
            </a:r>
            <a:r>
              <a:rPr lang="zh-CN" altLang="en-US"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2004: 452-455</a:t>
            </a:r>
            <a:r>
              <a:rPr lang="zh-CN" altLang="en-US"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a:t>
            </a:r>
          </a:p>
          <a:p>
            <a:pPr algn="just"/>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[6] Huang Miao. Multi-projector display system[D].Hangzhou</a:t>
            </a:r>
            <a:r>
              <a:rPr lang="zh-CN" altLang="en-US"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Zhejiang University</a:t>
            </a:r>
            <a:r>
              <a:rPr lang="zh-CN" altLang="en-US"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2010</a:t>
            </a:r>
            <a:r>
              <a:rPr lang="zh-CN" altLang="en-US"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a:t>
            </a:r>
          </a:p>
          <a:p>
            <a:pPr algn="just"/>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[7] Leigh J, Johnson A, </a:t>
            </a:r>
            <a:r>
              <a:rPr lang="en-US" altLang="zh-CN" sz="1600" dirty="0" err="1">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Renambot</a:t>
            </a:r>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 L. Scalable resolution display walls [C]. IEEE Proceedings.2013,101 (1):115-129</a:t>
            </a:r>
            <a:r>
              <a:rPr lang="zh-CN" altLang="en-US"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a:t>
            </a:r>
          </a:p>
          <a:p>
            <a:pPr algn="just"/>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[8] </a:t>
            </a:r>
            <a:r>
              <a:rPr lang="en-US" altLang="zh-CN" sz="1600" dirty="0" err="1">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Majumder</a:t>
            </a:r>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  A, </a:t>
            </a:r>
            <a:r>
              <a:rPr lang="en-US" altLang="zh-CN" sz="1600" dirty="0" err="1">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Sajadi</a:t>
            </a:r>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 B. Large area displays</a:t>
            </a:r>
            <a:r>
              <a:rPr lang="zh-CN" altLang="en-US"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the changing face of visualization [C]. IEEE Computer, 2013,46(5)</a:t>
            </a:r>
            <a:r>
              <a:rPr lang="zh-CN" altLang="en-US"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26-33</a:t>
            </a:r>
            <a:r>
              <a:rPr lang="zh-CN" altLang="en-US" sz="1600" dirty="0" smtClean="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a:t>
            </a:r>
            <a:endParaRPr lang="en-US" altLang="zh-CN" sz="1600" dirty="0" smtClean="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endParaRPr>
          </a:p>
          <a:p>
            <a:pPr algn="just"/>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[9] Ebert A, </a:t>
            </a:r>
            <a:r>
              <a:rPr lang="en-US" altLang="zh-CN" sz="1600" dirty="0" err="1">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Thelen</a:t>
            </a:r>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 S, </a:t>
            </a:r>
            <a:r>
              <a:rPr lang="en-US" altLang="zh-CN" sz="1600" dirty="0" err="1">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Olech</a:t>
            </a:r>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 P, et al</a:t>
            </a:r>
            <a:r>
              <a:rPr lang="zh-CN" altLang="en-US"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Tiled++:an enhanced tiled hires display wall [J]</a:t>
            </a:r>
            <a:r>
              <a:rPr lang="zh-CN" altLang="en-US"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IEEE Transactions on Visualization and Computer Graphics,2010,16(1 ) </a:t>
            </a:r>
            <a:r>
              <a:rPr lang="zh-CN" altLang="en-US"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120-132</a:t>
            </a:r>
            <a:r>
              <a:rPr lang="zh-CN" altLang="en-US"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a:t>
            </a:r>
          </a:p>
          <a:p>
            <a:pPr algn="just"/>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[10] Roman P, </a:t>
            </a:r>
            <a:r>
              <a:rPr lang="en-US" altLang="zh-CN" sz="1600" dirty="0" err="1">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Lazarov</a:t>
            </a:r>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 M, </a:t>
            </a:r>
            <a:r>
              <a:rPr lang="en-US" altLang="zh-CN" sz="1600" dirty="0" err="1">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Majumder</a:t>
            </a:r>
            <a:r>
              <a:rPr lang="zh-CN" altLang="en-US"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A Scalable distributed paradigm for multi-user interaction with tiled rear projection display walls[J].IEEE Transactions on Visualization and Computer Graphics,2010,16(6)</a:t>
            </a:r>
            <a:r>
              <a:rPr lang="zh-CN" altLang="en-US"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1623-1632</a:t>
            </a:r>
            <a:r>
              <a:rPr lang="zh-CN" altLang="en-US"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a:t>
            </a:r>
          </a:p>
          <a:p>
            <a:pPr algn="just"/>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[11] </a:t>
            </a:r>
            <a:r>
              <a:rPr lang="en-US" altLang="zh-CN" sz="1600" dirty="0" err="1">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Sajadi</a:t>
            </a:r>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 B, </a:t>
            </a:r>
            <a:r>
              <a:rPr lang="en-US" altLang="zh-CN" sz="1600" dirty="0" err="1">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Majumder</a:t>
            </a:r>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 A</a:t>
            </a:r>
            <a:r>
              <a:rPr lang="zh-CN" altLang="en-US"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Auto calibration of multi-projector CAVE-like immersive environments[J]. IEEE Transactions on Visualization and Computer Graphics</a:t>
            </a:r>
            <a:r>
              <a:rPr lang="zh-CN" altLang="en-US"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2012,18(3 )</a:t>
            </a:r>
            <a:r>
              <a:rPr lang="zh-CN" altLang="en-US"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381 -393.</a:t>
            </a:r>
          </a:p>
          <a:p>
            <a:pPr algn="just"/>
            <a:endParaRPr lang="zh-CN" altLang="en-US" sz="1600"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7130561"/>
      </p:ext>
    </p:extLst>
  </p:cSld>
  <p:clrMapOvr>
    <a:masterClrMapping/>
  </p:clrMapOvr>
  <mc:AlternateContent xmlns:mc="http://schemas.openxmlformats.org/markup-compatibility/2006" xmlns:p14="http://schemas.microsoft.com/office/powerpoint/2010/main">
    <mc:Choice Requires="p14">
      <p:transition spd="slow" p14:dur="2000" advTm="1964"/>
    </mc:Choice>
    <mc:Fallback xmlns="">
      <p:transition spd="slow" advTm="1964"/>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a:spLocks/>
          </p:cNvSpPr>
          <p:nvPr/>
        </p:nvSpPr>
        <p:spPr>
          <a:xfrm>
            <a:off x="323528" y="260648"/>
            <a:ext cx="8229600" cy="1066800"/>
          </a:xfrm>
          <a:prstGeom prst="rect">
            <a:avLst/>
          </a:prstGeom>
        </p:spPr>
        <p:txBody>
          <a:bodyPr>
            <a:normAutofit fontScale="97500"/>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pPr fontAlgn="auto">
              <a:spcAft>
                <a:spcPts val="0"/>
              </a:spcAft>
              <a:defRPr/>
            </a:pPr>
            <a:r>
              <a:rPr lang="zh-CN" altLang="zh-CN" b="1" kern="0" dirty="0" smtClean="0">
                <a:latin typeface="Times New Roman" panose="02020603050405020304" pitchFamily="18" charset="0"/>
                <a:ea typeface="楷体" panose="02010609060101010101" pitchFamily="49" charset="-122"/>
                <a:cs typeface="Times New Roman" panose="02020603050405020304" pitchFamily="18" charset="0"/>
              </a:rPr>
              <a:t>攻读硕士学位期间</a:t>
            </a:r>
            <a:r>
              <a:rPr lang="zh-CN" altLang="en-US" b="1" kern="0" dirty="0" smtClean="0">
                <a:latin typeface="Times New Roman" panose="02020603050405020304" pitchFamily="18" charset="0"/>
                <a:ea typeface="楷体" panose="02010609060101010101" pitchFamily="49" charset="-122"/>
                <a:cs typeface="Times New Roman" panose="02020603050405020304" pitchFamily="18" charset="0"/>
              </a:rPr>
              <a:t>的学术成果</a:t>
            </a:r>
            <a:endParaRPr lang="zh-CN" altLang="en-US" kern="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5" name="矩形 4"/>
          <p:cNvSpPr/>
          <p:nvPr/>
        </p:nvSpPr>
        <p:spPr>
          <a:xfrm>
            <a:off x="899592" y="1484788"/>
            <a:ext cx="7560840" cy="646331"/>
          </a:xfrm>
          <a:prstGeom prst="rect">
            <a:avLst/>
          </a:prstGeom>
        </p:spPr>
        <p:txBody>
          <a:bodyPr wrap="square">
            <a:spAutoFit/>
          </a:bodyPr>
          <a:lstStyle/>
          <a:p>
            <a:pPr algn="just"/>
            <a:r>
              <a:rPr lang="en-US" altLang="zh-CN"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dirty="0" smtClean="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1]</a:t>
            </a:r>
            <a:r>
              <a:rPr lang="zh-CN" altLang="en-US" dirty="0" smtClean="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张亚</a:t>
            </a:r>
            <a:r>
              <a:rPr lang="zh-CN" altLang="en-US"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，樊东卫，苏丽颖，徐鹏飞，崔辰州等</a:t>
            </a:r>
            <a:r>
              <a:rPr lang="en-US" altLang="zh-CN"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球幕数字天象厅多投影拼接技术究</a:t>
            </a:r>
            <a:r>
              <a:rPr lang="en-US" altLang="zh-CN" dirty="0" smtClean="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dirty="0" smtClean="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天文</a:t>
            </a:r>
            <a:r>
              <a:rPr lang="zh-CN" altLang="en-US"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研究与技术</a:t>
            </a:r>
            <a:r>
              <a:rPr lang="en-US" altLang="zh-CN"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已录用</a:t>
            </a:r>
            <a:r>
              <a:rPr lang="en-US" altLang="zh-CN" dirty="0" smtClean="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a:t>
            </a:r>
            <a:endParaRPr lang="en-US" altLang="zh-CN"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矩形 5"/>
          <p:cNvSpPr/>
          <p:nvPr/>
        </p:nvSpPr>
        <p:spPr>
          <a:xfrm>
            <a:off x="911548" y="2329046"/>
            <a:ext cx="7332860" cy="646331"/>
          </a:xfrm>
          <a:prstGeom prst="rect">
            <a:avLst/>
          </a:prstGeom>
        </p:spPr>
        <p:txBody>
          <a:bodyPr wrap="square">
            <a:spAutoFit/>
          </a:bodyPr>
          <a:lstStyle/>
          <a:p>
            <a:pPr algn="just"/>
            <a:r>
              <a:rPr lang="en-US" altLang="zh-CN" dirty="0" smtClean="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[2]</a:t>
            </a:r>
            <a:r>
              <a:rPr lang="zh-CN" altLang="en-US" dirty="0" smtClean="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苏丽颖</a:t>
            </a:r>
            <a:r>
              <a:rPr lang="zh-CN" altLang="en-US"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，张亚，崔辰州，樊东卫等</a:t>
            </a:r>
            <a:r>
              <a:rPr lang="en-US" altLang="zh-CN"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基于</a:t>
            </a:r>
            <a:r>
              <a:rPr lang="en-US" altLang="zh-CN" dirty="0" err="1">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Qt</a:t>
            </a:r>
            <a:r>
              <a:rPr lang="zh-CN" altLang="en-US"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面向不规则投影面的投影校正系统</a:t>
            </a:r>
            <a:r>
              <a:rPr lang="en-US" altLang="zh-CN"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软件著作权，</a:t>
            </a:r>
            <a:r>
              <a:rPr lang="en-US" altLang="zh-CN" dirty="0">
                <a:solidFill>
                  <a:schemeClr val="bg2">
                    <a:lumMod val="10000"/>
                  </a:schemeClr>
                </a:solidFill>
                <a:latin typeface="Times New Roman" panose="02020603050405020304" pitchFamily="18" charset="0"/>
                <a:ea typeface="宋体" panose="02010600030101010101" pitchFamily="2" charset="-122"/>
                <a:cs typeface="Times New Roman" panose="02020603050405020304" pitchFamily="18" charset="0"/>
              </a:rPr>
              <a:t>2015SR080069.</a:t>
            </a:r>
          </a:p>
        </p:txBody>
      </p:sp>
      <p:sp>
        <p:nvSpPr>
          <p:cNvPr id="8" name="Freeform 14"/>
          <p:cNvSpPr>
            <a:spLocks noChangeArrowheads="1"/>
          </p:cNvSpPr>
          <p:nvPr/>
        </p:nvSpPr>
        <p:spPr bwMode="auto">
          <a:xfrm>
            <a:off x="648132" y="1672034"/>
            <a:ext cx="263416" cy="228248"/>
          </a:xfrm>
          <a:custGeom>
            <a:avLst/>
            <a:gdLst>
              <a:gd name="T0" fmla="*/ 2147483646 w 609"/>
              <a:gd name="T1" fmla="*/ 2147483646 h 609"/>
              <a:gd name="T2" fmla="*/ 2147483646 w 609"/>
              <a:gd name="T3" fmla="*/ 2147483646 h 609"/>
              <a:gd name="T4" fmla="*/ 977520778 w 609"/>
              <a:gd name="T5" fmla="*/ 2147483646 h 609"/>
              <a:gd name="T6" fmla="*/ 0 w 609"/>
              <a:gd name="T7" fmla="*/ 1349946938 h 609"/>
              <a:gd name="T8" fmla="*/ 1955171059 w 609"/>
              <a:gd name="T9" fmla="*/ 372425800 h 609"/>
              <a:gd name="T10" fmla="*/ 1955171059 w 609"/>
              <a:gd name="T11" fmla="*/ 372425800 h 609"/>
              <a:gd name="T12" fmla="*/ 2147483646 w 609"/>
              <a:gd name="T13" fmla="*/ 2147483646 h 609"/>
              <a:gd name="T14" fmla="*/ 2147483646 w 609"/>
              <a:gd name="T15" fmla="*/ 372425800 h 609"/>
              <a:gd name="T16" fmla="*/ 2147483646 w 609"/>
              <a:gd name="T17" fmla="*/ 372425800 h 609"/>
              <a:gd name="T18" fmla="*/ 2147483646 w 609"/>
              <a:gd name="T19" fmla="*/ 1349946938 h 609"/>
              <a:gd name="T20" fmla="*/ 2147483646 w 609"/>
              <a:gd name="T21" fmla="*/ 2147483646 h 609"/>
              <a:gd name="T22" fmla="*/ 2147483646 w 609"/>
              <a:gd name="T23" fmla="*/ 2147483646 h 609"/>
              <a:gd name="T24" fmla="*/ 2147483646 w 609"/>
              <a:gd name="T25" fmla="*/ 2147483646 h 609"/>
              <a:gd name="T26" fmla="*/ 2147483646 w 609"/>
              <a:gd name="T27" fmla="*/ 2147483646 h 609"/>
              <a:gd name="T28" fmla="*/ 2147483646 w 609"/>
              <a:gd name="T29" fmla="*/ 2147483646 h 609"/>
              <a:gd name="T30" fmla="*/ 2147483646 w 609"/>
              <a:gd name="T31" fmla="*/ 2147483646 h 609"/>
              <a:gd name="T32" fmla="*/ 2147483646 w 609"/>
              <a:gd name="T33" fmla="*/ 2147483646 h 609"/>
              <a:gd name="T34" fmla="*/ 2147483646 w 609"/>
              <a:gd name="T35" fmla="*/ 2147483646 h 609"/>
              <a:gd name="T36" fmla="*/ 2147483646 w 609"/>
              <a:gd name="T37" fmla="*/ 2147483646 h 609"/>
              <a:gd name="T38" fmla="*/ 2147483646 w 609"/>
              <a:gd name="T39" fmla="*/ 2147483646 h 609"/>
              <a:gd name="T40" fmla="*/ 2147483646 w 609"/>
              <a:gd name="T41" fmla="*/ 2147483646 h 609"/>
              <a:gd name="T42" fmla="*/ 2147483646 w 609"/>
              <a:gd name="T43" fmla="*/ 2147483646 h 609"/>
              <a:gd name="T44" fmla="*/ 2147483646 w 609"/>
              <a:gd name="T45" fmla="*/ 2147483646 h 609"/>
              <a:gd name="T46" fmla="*/ 2147483646 w 609"/>
              <a:gd name="T47" fmla="*/ 2147483646 h 609"/>
              <a:gd name="T48" fmla="*/ 2147483646 w 609"/>
              <a:gd name="T49" fmla="*/ 2147483646 h 609"/>
              <a:gd name="T50" fmla="*/ 2147483646 w 609"/>
              <a:gd name="T51" fmla="*/ 2147483646 h 609"/>
              <a:gd name="T52" fmla="*/ 2147483646 w 609"/>
              <a:gd name="T53" fmla="*/ 2147483646 h 609"/>
              <a:gd name="T54" fmla="*/ 2147483646 w 609"/>
              <a:gd name="T55" fmla="*/ 2147483646 h 609"/>
              <a:gd name="T56" fmla="*/ 2147483646 w 609"/>
              <a:gd name="T57" fmla="*/ 2147483646 h 609"/>
              <a:gd name="T58" fmla="*/ 2147483646 w 609"/>
              <a:gd name="T59" fmla="*/ 2147483646 h 609"/>
              <a:gd name="T60" fmla="*/ 2147483646 w 609"/>
              <a:gd name="T61" fmla="*/ 2147483646 h 609"/>
              <a:gd name="T62" fmla="*/ 2147483646 w 609"/>
              <a:gd name="T63" fmla="*/ 2147483646 h 609"/>
              <a:gd name="T64" fmla="*/ 2147483646 w 609"/>
              <a:gd name="T65" fmla="*/ 2147483646 h 609"/>
              <a:gd name="T66" fmla="*/ 2147483646 w 609"/>
              <a:gd name="T67" fmla="*/ 2147483646 h 609"/>
              <a:gd name="T68" fmla="*/ 2147483646 w 609"/>
              <a:gd name="T69" fmla="*/ 2147483646 h 609"/>
              <a:gd name="T70" fmla="*/ 2147483646 w 609"/>
              <a:gd name="T71" fmla="*/ 2147483646 h 609"/>
              <a:gd name="T72" fmla="*/ 2147483646 w 609"/>
              <a:gd name="T73" fmla="*/ 2147483646 h 609"/>
              <a:gd name="T74" fmla="*/ 2147483646 w 609"/>
              <a:gd name="T75" fmla="*/ 2147483646 h 609"/>
              <a:gd name="T76" fmla="*/ 2147483646 w 609"/>
              <a:gd name="T77" fmla="*/ 2147483646 h 609"/>
              <a:gd name="T78" fmla="*/ 2147483646 w 609"/>
              <a:gd name="T79" fmla="*/ 2147483646 h 609"/>
              <a:gd name="T80" fmla="*/ 2147483646 w 609"/>
              <a:gd name="T81" fmla="*/ 2147483646 h 609"/>
              <a:gd name="T82" fmla="*/ 2147483646 w 609"/>
              <a:gd name="T83" fmla="*/ 2147483646 h 609"/>
              <a:gd name="T84" fmla="*/ 2147483646 w 609"/>
              <a:gd name="T85" fmla="*/ 2147483646 h 609"/>
              <a:gd name="T86" fmla="*/ 2147483646 w 609"/>
              <a:gd name="T87" fmla="*/ 2147483646 h 609"/>
              <a:gd name="T88" fmla="*/ 2147483646 w 609"/>
              <a:gd name="T89" fmla="*/ 2147483646 h 609"/>
              <a:gd name="T90" fmla="*/ 2147483646 w 609"/>
              <a:gd name="T91" fmla="*/ 2147483646 h 609"/>
              <a:gd name="T92" fmla="*/ 2147483646 w 609"/>
              <a:gd name="T93" fmla="*/ 2147483646 h 609"/>
              <a:gd name="T94" fmla="*/ 2147483646 w 609"/>
              <a:gd name="T95" fmla="*/ 2147483646 h 609"/>
              <a:gd name="T96" fmla="*/ 2147483646 w 609"/>
              <a:gd name="T97" fmla="*/ 2147483646 h 609"/>
              <a:gd name="T98" fmla="*/ 2147483646 w 609"/>
              <a:gd name="T99" fmla="*/ 2147483646 h 609"/>
              <a:gd name="T100" fmla="*/ 2147483646 w 609"/>
              <a:gd name="T101" fmla="*/ 2147483646 h 609"/>
              <a:gd name="T102" fmla="*/ 2147483646 w 609"/>
              <a:gd name="T103" fmla="*/ 2147483646 h 609"/>
              <a:gd name="T104" fmla="*/ 2147483646 w 609"/>
              <a:gd name="T105" fmla="*/ 2147483646 h 609"/>
              <a:gd name="T106" fmla="*/ 2147483646 w 609"/>
              <a:gd name="T107" fmla="*/ 2147483646 h 609"/>
              <a:gd name="T108" fmla="*/ 2147483646 w 609"/>
              <a:gd name="T109" fmla="*/ 2147483646 h 609"/>
              <a:gd name="T110" fmla="*/ 2147483646 w 609"/>
              <a:gd name="T111" fmla="*/ 2147483646 h 609"/>
              <a:gd name="T112" fmla="*/ 2147483646 w 609"/>
              <a:gd name="T113" fmla="*/ 2147483646 h 609"/>
              <a:gd name="T114" fmla="*/ 2147483646 w 609"/>
              <a:gd name="T115" fmla="*/ 2147483646 h 60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09" h="609">
                <a:moveTo>
                  <a:pt x="587" y="488"/>
                </a:moveTo>
                <a:lnTo>
                  <a:pt x="587" y="488"/>
                </a:lnTo>
                <a:cubicBezTo>
                  <a:pt x="318" y="601"/>
                  <a:pt x="318" y="601"/>
                  <a:pt x="318" y="601"/>
                </a:cubicBezTo>
                <a:cubicBezTo>
                  <a:pt x="311" y="608"/>
                  <a:pt x="311" y="608"/>
                  <a:pt x="304" y="608"/>
                </a:cubicBezTo>
                <a:cubicBezTo>
                  <a:pt x="297" y="608"/>
                  <a:pt x="297" y="608"/>
                  <a:pt x="290" y="601"/>
                </a:cubicBezTo>
                <a:cubicBezTo>
                  <a:pt x="21" y="488"/>
                  <a:pt x="21" y="488"/>
                  <a:pt x="21" y="488"/>
                </a:cubicBezTo>
                <a:cubicBezTo>
                  <a:pt x="7" y="488"/>
                  <a:pt x="0" y="474"/>
                  <a:pt x="0" y="467"/>
                </a:cubicBezTo>
                <a:cubicBezTo>
                  <a:pt x="0" y="29"/>
                  <a:pt x="0" y="29"/>
                  <a:pt x="0" y="29"/>
                </a:cubicBezTo>
                <a:cubicBezTo>
                  <a:pt x="0" y="15"/>
                  <a:pt x="14" y="0"/>
                  <a:pt x="28" y="0"/>
                </a:cubicBezTo>
                <a:cubicBezTo>
                  <a:pt x="35" y="0"/>
                  <a:pt x="35" y="0"/>
                  <a:pt x="42" y="8"/>
                </a:cubicBezTo>
                <a:cubicBezTo>
                  <a:pt x="304" y="114"/>
                  <a:pt x="304" y="114"/>
                  <a:pt x="304" y="114"/>
                </a:cubicBezTo>
                <a:cubicBezTo>
                  <a:pt x="565" y="8"/>
                  <a:pt x="565" y="8"/>
                  <a:pt x="565" y="8"/>
                </a:cubicBezTo>
                <a:cubicBezTo>
                  <a:pt x="572" y="0"/>
                  <a:pt x="572" y="0"/>
                  <a:pt x="579" y="0"/>
                </a:cubicBezTo>
                <a:cubicBezTo>
                  <a:pt x="594" y="0"/>
                  <a:pt x="608" y="15"/>
                  <a:pt x="608" y="29"/>
                </a:cubicBezTo>
                <a:cubicBezTo>
                  <a:pt x="608" y="467"/>
                  <a:pt x="608" y="467"/>
                  <a:pt x="608" y="467"/>
                </a:cubicBezTo>
                <a:cubicBezTo>
                  <a:pt x="608" y="474"/>
                  <a:pt x="601" y="488"/>
                  <a:pt x="587" y="488"/>
                </a:cubicBezTo>
                <a:close/>
                <a:moveTo>
                  <a:pt x="276" y="163"/>
                </a:moveTo>
                <a:lnTo>
                  <a:pt x="276" y="163"/>
                </a:lnTo>
                <a:cubicBezTo>
                  <a:pt x="56" y="71"/>
                  <a:pt x="56" y="71"/>
                  <a:pt x="56" y="71"/>
                </a:cubicBezTo>
                <a:cubicBezTo>
                  <a:pt x="56" y="446"/>
                  <a:pt x="56" y="446"/>
                  <a:pt x="56" y="446"/>
                </a:cubicBezTo>
                <a:cubicBezTo>
                  <a:pt x="276" y="538"/>
                  <a:pt x="276" y="538"/>
                  <a:pt x="276" y="538"/>
                </a:cubicBezTo>
                <a:lnTo>
                  <a:pt x="276" y="163"/>
                </a:lnTo>
                <a:close/>
                <a:moveTo>
                  <a:pt x="551" y="71"/>
                </a:moveTo>
                <a:lnTo>
                  <a:pt x="551" y="71"/>
                </a:lnTo>
                <a:cubicBezTo>
                  <a:pt x="332" y="163"/>
                  <a:pt x="332" y="163"/>
                  <a:pt x="332" y="163"/>
                </a:cubicBezTo>
                <a:cubicBezTo>
                  <a:pt x="332" y="538"/>
                  <a:pt x="332" y="538"/>
                  <a:pt x="332" y="538"/>
                </a:cubicBezTo>
                <a:cubicBezTo>
                  <a:pt x="551" y="446"/>
                  <a:pt x="551" y="446"/>
                  <a:pt x="551" y="446"/>
                </a:cubicBezTo>
                <a:lnTo>
                  <a:pt x="551" y="71"/>
                </a:lnTo>
                <a:close/>
                <a:moveTo>
                  <a:pt x="375" y="206"/>
                </a:moveTo>
                <a:lnTo>
                  <a:pt x="375" y="206"/>
                </a:lnTo>
                <a:cubicBezTo>
                  <a:pt x="480" y="156"/>
                  <a:pt x="480" y="156"/>
                  <a:pt x="480" y="156"/>
                </a:cubicBezTo>
                <a:cubicBezTo>
                  <a:pt x="488" y="156"/>
                  <a:pt x="488" y="156"/>
                  <a:pt x="495" y="156"/>
                </a:cubicBezTo>
                <a:cubicBezTo>
                  <a:pt x="509" y="156"/>
                  <a:pt x="523" y="163"/>
                  <a:pt x="523" y="184"/>
                </a:cubicBezTo>
                <a:cubicBezTo>
                  <a:pt x="523" y="191"/>
                  <a:pt x="516" y="206"/>
                  <a:pt x="502" y="206"/>
                </a:cubicBezTo>
                <a:cubicBezTo>
                  <a:pt x="403" y="255"/>
                  <a:pt x="403" y="255"/>
                  <a:pt x="403" y="255"/>
                </a:cubicBezTo>
                <a:cubicBezTo>
                  <a:pt x="396" y="255"/>
                  <a:pt x="396" y="255"/>
                  <a:pt x="389" y="255"/>
                </a:cubicBezTo>
                <a:cubicBezTo>
                  <a:pt x="375" y="255"/>
                  <a:pt x="360" y="248"/>
                  <a:pt x="360" y="227"/>
                </a:cubicBezTo>
                <a:cubicBezTo>
                  <a:pt x="360" y="220"/>
                  <a:pt x="367" y="206"/>
                  <a:pt x="375" y="206"/>
                </a:cubicBezTo>
                <a:close/>
                <a:moveTo>
                  <a:pt x="375" y="304"/>
                </a:moveTo>
                <a:lnTo>
                  <a:pt x="375" y="304"/>
                </a:lnTo>
                <a:cubicBezTo>
                  <a:pt x="480" y="262"/>
                  <a:pt x="480" y="262"/>
                  <a:pt x="480" y="262"/>
                </a:cubicBezTo>
                <a:cubicBezTo>
                  <a:pt x="488" y="255"/>
                  <a:pt x="488" y="255"/>
                  <a:pt x="495" y="255"/>
                </a:cubicBezTo>
                <a:cubicBezTo>
                  <a:pt x="509" y="255"/>
                  <a:pt x="523" y="269"/>
                  <a:pt x="523" y="283"/>
                </a:cubicBezTo>
                <a:cubicBezTo>
                  <a:pt x="523" y="297"/>
                  <a:pt x="516" y="304"/>
                  <a:pt x="502" y="311"/>
                </a:cubicBezTo>
                <a:cubicBezTo>
                  <a:pt x="403" y="361"/>
                  <a:pt x="403" y="361"/>
                  <a:pt x="403" y="361"/>
                </a:cubicBezTo>
                <a:cubicBezTo>
                  <a:pt x="396" y="361"/>
                  <a:pt x="396" y="361"/>
                  <a:pt x="389" y="361"/>
                </a:cubicBezTo>
                <a:cubicBezTo>
                  <a:pt x="375" y="361"/>
                  <a:pt x="360" y="347"/>
                  <a:pt x="360" y="333"/>
                </a:cubicBezTo>
                <a:cubicBezTo>
                  <a:pt x="360" y="319"/>
                  <a:pt x="367" y="311"/>
                  <a:pt x="375" y="304"/>
                </a:cubicBezTo>
                <a:close/>
                <a:moveTo>
                  <a:pt x="375" y="410"/>
                </a:moveTo>
                <a:lnTo>
                  <a:pt x="375" y="410"/>
                </a:lnTo>
                <a:cubicBezTo>
                  <a:pt x="480" y="361"/>
                  <a:pt x="480" y="361"/>
                  <a:pt x="480" y="361"/>
                </a:cubicBezTo>
                <a:cubicBezTo>
                  <a:pt x="488" y="361"/>
                  <a:pt x="488" y="361"/>
                  <a:pt x="495" y="361"/>
                </a:cubicBezTo>
                <a:cubicBezTo>
                  <a:pt x="509" y="361"/>
                  <a:pt x="523" y="375"/>
                  <a:pt x="523" y="389"/>
                </a:cubicBezTo>
                <a:cubicBezTo>
                  <a:pt x="523" y="403"/>
                  <a:pt x="516" y="410"/>
                  <a:pt x="502" y="417"/>
                </a:cubicBezTo>
                <a:cubicBezTo>
                  <a:pt x="403" y="460"/>
                  <a:pt x="403" y="460"/>
                  <a:pt x="403" y="460"/>
                </a:cubicBezTo>
                <a:cubicBezTo>
                  <a:pt x="396" y="467"/>
                  <a:pt x="396" y="467"/>
                  <a:pt x="389" y="467"/>
                </a:cubicBezTo>
                <a:cubicBezTo>
                  <a:pt x="375" y="467"/>
                  <a:pt x="360" y="453"/>
                  <a:pt x="360" y="439"/>
                </a:cubicBezTo>
                <a:cubicBezTo>
                  <a:pt x="360" y="425"/>
                  <a:pt x="367" y="417"/>
                  <a:pt x="375" y="410"/>
                </a:cubicBezTo>
                <a:close/>
                <a:moveTo>
                  <a:pt x="113" y="156"/>
                </a:moveTo>
                <a:lnTo>
                  <a:pt x="113" y="156"/>
                </a:lnTo>
                <a:cubicBezTo>
                  <a:pt x="120" y="156"/>
                  <a:pt x="120" y="156"/>
                  <a:pt x="127" y="156"/>
                </a:cubicBezTo>
                <a:cubicBezTo>
                  <a:pt x="233" y="206"/>
                  <a:pt x="233" y="206"/>
                  <a:pt x="233" y="206"/>
                </a:cubicBezTo>
                <a:cubicBezTo>
                  <a:pt x="240" y="206"/>
                  <a:pt x="247" y="220"/>
                  <a:pt x="247" y="227"/>
                </a:cubicBezTo>
                <a:cubicBezTo>
                  <a:pt x="247" y="248"/>
                  <a:pt x="233" y="255"/>
                  <a:pt x="219" y="255"/>
                </a:cubicBezTo>
                <a:cubicBezTo>
                  <a:pt x="212" y="255"/>
                  <a:pt x="212" y="255"/>
                  <a:pt x="205" y="255"/>
                </a:cubicBezTo>
                <a:cubicBezTo>
                  <a:pt x="106" y="206"/>
                  <a:pt x="106" y="206"/>
                  <a:pt x="106" y="206"/>
                </a:cubicBezTo>
                <a:cubicBezTo>
                  <a:pt x="92" y="206"/>
                  <a:pt x="85" y="191"/>
                  <a:pt x="85" y="184"/>
                </a:cubicBezTo>
                <a:cubicBezTo>
                  <a:pt x="85" y="163"/>
                  <a:pt x="99" y="156"/>
                  <a:pt x="113" y="156"/>
                </a:cubicBezTo>
                <a:close/>
                <a:moveTo>
                  <a:pt x="113" y="255"/>
                </a:moveTo>
                <a:lnTo>
                  <a:pt x="113" y="255"/>
                </a:lnTo>
                <a:cubicBezTo>
                  <a:pt x="120" y="255"/>
                  <a:pt x="120" y="255"/>
                  <a:pt x="127" y="262"/>
                </a:cubicBezTo>
                <a:cubicBezTo>
                  <a:pt x="233" y="304"/>
                  <a:pt x="233" y="304"/>
                  <a:pt x="233" y="304"/>
                </a:cubicBezTo>
                <a:cubicBezTo>
                  <a:pt x="240" y="311"/>
                  <a:pt x="247" y="319"/>
                  <a:pt x="247" y="333"/>
                </a:cubicBezTo>
                <a:cubicBezTo>
                  <a:pt x="247" y="347"/>
                  <a:pt x="233" y="361"/>
                  <a:pt x="219" y="361"/>
                </a:cubicBezTo>
                <a:cubicBezTo>
                  <a:pt x="212" y="361"/>
                  <a:pt x="212" y="361"/>
                  <a:pt x="205" y="361"/>
                </a:cubicBezTo>
                <a:cubicBezTo>
                  <a:pt x="106" y="311"/>
                  <a:pt x="106" y="311"/>
                  <a:pt x="106" y="311"/>
                </a:cubicBezTo>
                <a:cubicBezTo>
                  <a:pt x="92" y="304"/>
                  <a:pt x="85" y="297"/>
                  <a:pt x="85" y="283"/>
                </a:cubicBezTo>
                <a:cubicBezTo>
                  <a:pt x="85" y="269"/>
                  <a:pt x="99" y="255"/>
                  <a:pt x="113" y="255"/>
                </a:cubicBezTo>
                <a:close/>
                <a:moveTo>
                  <a:pt x="113" y="361"/>
                </a:moveTo>
                <a:lnTo>
                  <a:pt x="113" y="361"/>
                </a:lnTo>
                <a:cubicBezTo>
                  <a:pt x="120" y="361"/>
                  <a:pt x="120" y="361"/>
                  <a:pt x="127" y="361"/>
                </a:cubicBezTo>
                <a:cubicBezTo>
                  <a:pt x="233" y="410"/>
                  <a:pt x="233" y="410"/>
                  <a:pt x="233" y="410"/>
                </a:cubicBezTo>
                <a:cubicBezTo>
                  <a:pt x="240" y="417"/>
                  <a:pt x="247" y="425"/>
                  <a:pt x="247" y="439"/>
                </a:cubicBezTo>
                <a:cubicBezTo>
                  <a:pt x="247" y="453"/>
                  <a:pt x="233" y="467"/>
                  <a:pt x="219" y="467"/>
                </a:cubicBezTo>
                <a:cubicBezTo>
                  <a:pt x="212" y="467"/>
                  <a:pt x="212" y="467"/>
                  <a:pt x="205" y="460"/>
                </a:cubicBezTo>
                <a:cubicBezTo>
                  <a:pt x="106" y="417"/>
                  <a:pt x="106" y="417"/>
                  <a:pt x="106" y="417"/>
                </a:cubicBezTo>
                <a:cubicBezTo>
                  <a:pt x="92" y="410"/>
                  <a:pt x="85" y="403"/>
                  <a:pt x="85" y="389"/>
                </a:cubicBezTo>
                <a:cubicBezTo>
                  <a:pt x="85" y="375"/>
                  <a:pt x="99" y="361"/>
                  <a:pt x="113" y="361"/>
                </a:cubicBezTo>
                <a:close/>
              </a:path>
            </a:pathLst>
          </a:custGeom>
          <a:solidFill>
            <a:schemeClr val="bg1"/>
          </a:solidFill>
          <a:ln w="9525">
            <a:solidFill>
              <a:srgbClr val="92D050"/>
            </a:solidFill>
            <a:round/>
            <a:headEnd/>
            <a:tailEnd/>
          </a:ln>
          <a:extLst/>
        </p:spPr>
        <p:txBody>
          <a:bodyPr wrap="none" anchor="ctr"/>
          <a:lstStyle/>
          <a:p>
            <a:endParaRPr lang="zh-CN" altLang="en-US">
              <a:latin typeface="Times New Roman" panose="02020603050405020304" pitchFamily="18" charset="0"/>
              <a:cs typeface="Times New Roman" panose="02020603050405020304" pitchFamily="18" charset="0"/>
            </a:endParaRPr>
          </a:p>
        </p:txBody>
      </p:sp>
      <p:sp>
        <p:nvSpPr>
          <p:cNvPr id="9" name="Freeform 14"/>
          <p:cNvSpPr>
            <a:spLocks noChangeArrowheads="1"/>
          </p:cNvSpPr>
          <p:nvPr/>
        </p:nvSpPr>
        <p:spPr bwMode="auto">
          <a:xfrm>
            <a:off x="648132" y="2445333"/>
            <a:ext cx="263416" cy="206876"/>
          </a:xfrm>
          <a:custGeom>
            <a:avLst/>
            <a:gdLst>
              <a:gd name="T0" fmla="*/ 2147483646 w 609"/>
              <a:gd name="T1" fmla="*/ 2147483646 h 609"/>
              <a:gd name="T2" fmla="*/ 2147483646 w 609"/>
              <a:gd name="T3" fmla="*/ 2147483646 h 609"/>
              <a:gd name="T4" fmla="*/ 977520778 w 609"/>
              <a:gd name="T5" fmla="*/ 2147483646 h 609"/>
              <a:gd name="T6" fmla="*/ 0 w 609"/>
              <a:gd name="T7" fmla="*/ 1349946938 h 609"/>
              <a:gd name="T8" fmla="*/ 1955171059 w 609"/>
              <a:gd name="T9" fmla="*/ 372425800 h 609"/>
              <a:gd name="T10" fmla="*/ 1955171059 w 609"/>
              <a:gd name="T11" fmla="*/ 372425800 h 609"/>
              <a:gd name="T12" fmla="*/ 2147483646 w 609"/>
              <a:gd name="T13" fmla="*/ 2147483646 h 609"/>
              <a:gd name="T14" fmla="*/ 2147483646 w 609"/>
              <a:gd name="T15" fmla="*/ 372425800 h 609"/>
              <a:gd name="T16" fmla="*/ 2147483646 w 609"/>
              <a:gd name="T17" fmla="*/ 372425800 h 609"/>
              <a:gd name="T18" fmla="*/ 2147483646 w 609"/>
              <a:gd name="T19" fmla="*/ 1349946938 h 609"/>
              <a:gd name="T20" fmla="*/ 2147483646 w 609"/>
              <a:gd name="T21" fmla="*/ 2147483646 h 609"/>
              <a:gd name="T22" fmla="*/ 2147483646 w 609"/>
              <a:gd name="T23" fmla="*/ 2147483646 h 609"/>
              <a:gd name="T24" fmla="*/ 2147483646 w 609"/>
              <a:gd name="T25" fmla="*/ 2147483646 h 609"/>
              <a:gd name="T26" fmla="*/ 2147483646 w 609"/>
              <a:gd name="T27" fmla="*/ 2147483646 h 609"/>
              <a:gd name="T28" fmla="*/ 2147483646 w 609"/>
              <a:gd name="T29" fmla="*/ 2147483646 h 609"/>
              <a:gd name="T30" fmla="*/ 2147483646 w 609"/>
              <a:gd name="T31" fmla="*/ 2147483646 h 609"/>
              <a:gd name="T32" fmla="*/ 2147483646 w 609"/>
              <a:gd name="T33" fmla="*/ 2147483646 h 609"/>
              <a:gd name="T34" fmla="*/ 2147483646 w 609"/>
              <a:gd name="T35" fmla="*/ 2147483646 h 609"/>
              <a:gd name="T36" fmla="*/ 2147483646 w 609"/>
              <a:gd name="T37" fmla="*/ 2147483646 h 609"/>
              <a:gd name="T38" fmla="*/ 2147483646 w 609"/>
              <a:gd name="T39" fmla="*/ 2147483646 h 609"/>
              <a:gd name="T40" fmla="*/ 2147483646 w 609"/>
              <a:gd name="T41" fmla="*/ 2147483646 h 609"/>
              <a:gd name="T42" fmla="*/ 2147483646 w 609"/>
              <a:gd name="T43" fmla="*/ 2147483646 h 609"/>
              <a:gd name="T44" fmla="*/ 2147483646 w 609"/>
              <a:gd name="T45" fmla="*/ 2147483646 h 609"/>
              <a:gd name="T46" fmla="*/ 2147483646 w 609"/>
              <a:gd name="T47" fmla="*/ 2147483646 h 609"/>
              <a:gd name="T48" fmla="*/ 2147483646 w 609"/>
              <a:gd name="T49" fmla="*/ 2147483646 h 609"/>
              <a:gd name="T50" fmla="*/ 2147483646 w 609"/>
              <a:gd name="T51" fmla="*/ 2147483646 h 609"/>
              <a:gd name="T52" fmla="*/ 2147483646 w 609"/>
              <a:gd name="T53" fmla="*/ 2147483646 h 609"/>
              <a:gd name="T54" fmla="*/ 2147483646 w 609"/>
              <a:gd name="T55" fmla="*/ 2147483646 h 609"/>
              <a:gd name="T56" fmla="*/ 2147483646 w 609"/>
              <a:gd name="T57" fmla="*/ 2147483646 h 609"/>
              <a:gd name="T58" fmla="*/ 2147483646 w 609"/>
              <a:gd name="T59" fmla="*/ 2147483646 h 609"/>
              <a:gd name="T60" fmla="*/ 2147483646 w 609"/>
              <a:gd name="T61" fmla="*/ 2147483646 h 609"/>
              <a:gd name="T62" fmla="*/ 2147483646 w 609"/>
              <a:gd name="T63" fmla="*/ 2147483646 h 609"/>
              <a:gd name="T64" fmla="*/ 2147483646 w 609"/>
              <a:gd name="T65" fmla="*/ 2147483646 h 609"/>
              <a:gd name="T66" fmla="*/ 2147483646 w 609"/>
              <a:gd name="T67" fmla="*/ 2147483646 h 609"/>
              <a:gd name="T68" fmla="*/ 2147483646 w 609"/>
              <a:gd name="T69" fmla="*/ 2147483646 h 609"/>
              <a:gd name="T70" fmla="*/ 2147483646 w 609"/>
              <a:gd name="T71" fmla="*/ 2147483646 h 609"/>
              <a:gd name="T72" fmla="*/ 2147483646 w 609"/>
              <a:gd name="T73" fmla="*/ 2147483646 h 609"/>
              <a:gd name="T74" fmla="*/ 2147483646 w 609"/>
              <a:gd name="T75" fmla="*/ 2147483646 h 609"/>
              <a:gd name="T76" fmla="*/ 2147483646 w 609"/>
              <a:gd name="T77" fmla="*/ 2147483646 h 609"/>
              <a:gd name="T78" fmla="*/ 2147483646 w 609"/>
              <a:gd name="T79" fmla="*/ 2147483646 h 609"/>
              <a:gd name="T80" fmla="*/ 2147483646 w 609"/>
              <a:gd name="T81" fmla="*/ 2147483646 h 609"/>
              <a:gd name="T82" fmla="*/ 2147483646 w 609"/>
              <a:gd name="T83" fmla="*/ 2147483646 h 609"/>
              <a:gd name="T84" fmla="*/ 2147483646 w 609"/>
              <a:gd name="T85" fmla="*/ 2147483646 h 609"/>
              <a:gd name="T86" fmla="*/ 2147483646 w 609"/>
              <a:gd name="T87" fmla="*/ 2147483646 h 609"/>
              <a:gd name="T88" fmla="*/ 2147483646 w 609"/>
              <a:gd name="T89" fmla="*/ 2147483646 h 609"/>
              <a:gd name="T90" fmla="*/ 2147483646 w 609"/>
              <a:gd name="T91" fmla="*/ 2147483646 h 609"/>
              <a:gd name="T92" fmla="*/ 2147483646 w 609"/>
              <a:gd name="T93" fmla="*/ 2147483646 h 609"/>
              <a:gd name="T94" fmla="*/ 2147483646 w 609"/>
              <a:gd name="T95" fmla="*/ 2147483646 h 609"/>
              <a:gd name="T96" fmla="*/ 2147483646 w 609"/>
              <a:gd name="T97" fmla="*/ 2147483646 h 609"/>
              <a:gd name="T98" fmla="*/ 2147483646 w 609"/>
              <a:gd name="T99" fmla="*/ 2147483646 h 609"/>
              <a:gd name="T100" fmla="*/ 2147483646 w 609"/>
              <a:gd name="T101" fmla="*/ 2147483646 h 609"/>
              <a:gd name="T102" fmla="*/ 2147483646 w 609"/>
              <a:gd name="T103" fmla="*/ 2147483646 h 609"/>
              <a:gd name="T104" fmla="*/ 2147483646 w 609"/>
              <a:gd name="T105" fmla="*/ 2147483646 h 609"/>
              <a:gd name="T106" fmla="*/ 2147483646 w 609"/>
              <a:gd name="T107" fmla="*/ 2147483646 h 609"/>
              <a:gd name="T108" fmla="*/ 2147483646 w 609"/>
              <a:gd name="T109" fmla="*/ 2147483646 h 609"/>
              <a:gd name="T110" fmla="*/ 2147483646 w 609"/>
              <a:gd name="T111" fmla="*/ 2147483646 h 609"/>
              <a:gd name="T112" fmla="*/ 2147483646 w 609"/>
              <a:gd name="T113" fmla="*/ 2147483646 h 609"/>
              <a:gd name="T114" fmla="*/ 2147483646 w 609"/>
              <a:gd name="T115" fmla="*/ 2147483646 h 60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09" h="609">
                <a:moveTo>
                  <a:pt x="587" y="488"/>
                </a:moveTo>
                <a:lnTo>
                  <a:pt x="587" y="488"/>
                </a:lnTo>
                <a:cubicBezTo>
                  <a:pt x="318" y="601"/>
                  <a:pt x="318" y="601"/>
                  <a:pt x="318" y="601"/>
                </a:cubicBezTo>
                <a:cubicBezTo>
                  <a:pt x="311" y="608"/>
                  <a:pt x="311" y="608"/>
                  <a:pt x="304" y="608"/>
                </a:cubicBezTo>
                <a:cubicBezTo>
                  <a:pt x="297" y="608"/>
                  <a:pt x="297" y="608"/>
                  <a:pt x="290" y="601"/>
                </a:cubicBezTo>
                <a:cubicBezTo>
                  <a:pt x="21" y="488"/>
                  <a:pt x="21" y="488"/>
                  <a:pt x="21" y="488"/>
                </a:cubicBezTo>
                <a:cubicBezTo>
                  <a:pt x="7" y="488"/>
                  <a:pt x="0" y="474"/>
                  <a:pt x="0" y="467"/>
                </a:cubicBezTo>
                <a:cubicBezTo>
                  <a:pt x="0" y="29"/>
                  <a:pt x="0" y="29"/>
                  <a:pt x="0" y="29"/>
                </a:cubicBezTo>
                <a:cubicBezTo>
                  <a:pt x="0" y="15"/>
                  <a:pt x="14" y="0"/>
                  <a:pt x="28" y="0"/>
                </a:cubicBezTo>
                <a:cubicBezTo>
                  <a:pt x="35" y="0"/>
                  <a:pt x="35" y="0"/>
                  <a:pt x="42" y="8"/>
                </a:cubicBezTo>
                <a:cubicBezTo>
                  <a:pt x="304" y="114"/>
                  <a:pt x="304" y="114"/>
                  <a:pt x="304" y="114"/>
                </a:cubicBezTo>
                <a:cubicBezTo>
                  <a:pt x="565" y="8"/>
                  <a:pt x="565" y="8"/>
                  <a:pt x="565" y="8"/>
                </a:cubicBezTo>
                <a:cubicBezTo>
                  <a:pt x="572" y="0"/>
                  <a:pt x="572" y="0"/>
                  <a:pt x="579" y="0"/>
                </a:cubicBezTo>
                <a:cubicBezTo>
                  <a:pt x="594" y="0"/>
                  <a:pt x="608" y="15"/>
                  <a:pt x="608" y="29"/>
                </a:cubicBezTo>
                <a:cubicBezTo>
                  <a:pt x="608" y="467"/>
                  <a:pt x="608" y="467"/>
                  <a:pt x="608" y="467"/>
                </a:cubicBezTo>
                <a:cubicBezTo>
                  <a:pt x="608" y="474"/>
                  <a:pt x="601" y="488"/>
                  <a:pt x="587" y="488"/>
                </a:cubicBezTo>
                <a:close/>
                <a:moveTo>
                  <a:pt x="276" y="163"/>
                </a:moveTo>
                <a:lnTo>
                  <a:pt x="276" y="163"/>
                </a:lnTo>
                <a:cubicBezTo>
                  <a:pt x="56" y="71"/>
                  <a:pt x="56" y="71"/>
                  <a:pt x="56" y="71"/>
                </a:cubicBezTo>
                <a:cubicBezTo>
                  <a:pt x="56" y="446"/>
                  <a:pt x="56" y="446"/>
                  <a:pt x="56" y="446"/>
                </a:cubicBezTo>
                <a:cubicBezTo>
                  <a:pt x="276" y="538"/>
                  <a:pt x="276" y="538"/>
                  <a:pt x="276" y="538"/>
                </a:cubicBezTo>
                <a:lnTo>
                  <a:pt x="276" y="163"/>
                </a:lnTo>
                <a:close/>
                <a:moveTo>
                  <a:pt x="551" y="71"/>
                </a:moveTo>
                <a:lnTo>
                  <a:pt x="551" y="71"/>
                </a:lnTo>
                <a:cubicBezTo>
                  <a:pt x="332" y="163"/>
                  <a:pt x="332" y="163"/>
                  <a:pt x="332" y="163"/>
                </a:cubicBezTo>
                <a:cubicBezTo>
                  <a:pt x="332" y="538"/>
                  <a:pt x="332" y="538"/>
                  <a:pt x="332" y="538"/>
                </a:cubicBezTo>
                <a:cubicBezTo>
                  <a:pt x="551" y="446"/>
                  <a:pt x="551" y="446"/>
                  <a:pt x="551" y="446"/>
                </a:cubicBezTo>
                <a:lnTo>
                  <a:pt x="551" y="71"/>
                </a:lnTo>
                <a:close/>
                <a:moveTo>
                  <a:pt x="375" y="206"/>
                </a:moveTo>
                <a:lnTo>
                  <a:pt x="375" y="206"/>
                </a:lnTo>
                <a:cubicBezTo>
                  <a:pt x="480" y="156"/>
                  <a:pt x="480" y="156"/>
                  <a:pt x="480" y="156"/>
                </a:cubicBezTo>
                <a:cubicBezTo>
                  <a:pt x="488" y="156"/>
                  <a:pt x="488" y="156"/>
                  <a:pt x="495" y="156"/>
                </a:cubicBezTo>
                <a:cubicBezTo>
                  <a:pt x="509" y="156"/>
                  <a:pt x="523" y="163"/>
                  <a:pt x="523" y="184"/>
                </a:cubicBezTo>
                <a:cubicBezTo>
                  <a:pt x="523" y="191"/>
                  <a:pt x="516" y="206"/>
                  <a:pt x="502" y="206"/>
                </a:cubicBezTo>
                <a:cubicBezTo>
                  <a:pt x="403" y="255"/>
                  <a:pt x="403" y="255"/>
                  <a:pt x="403" y="255"/>
                </a:cubicBezTo>
                <a:cubicBezTo>
                  <a:pt x="396" y="255"/>
                  <a:pt x="396" y="255"/>
                  <a:pt x="389" y="255"/>
                </a:cubicBezTo>
                <a:cubicBezTo>
                  <a:pt x="375" y="255"/>
                  <a:pt x="360" y="248"/>
                  <a:pt x="360" y="227"/>
                </a:cubicBezTo>
                <a:cubicBezTo>
                  <a:pt x="360" y="220"/>
                  <a:pt x="367" y="206"/>
                  <a:pt x="375" y="206"/>
                </a:cubicBezTo>
                <a:close/>
                <a:moveTo>
                  <a:pt x="375" y="304"/>
                </a:moveTo>
                <a:lnTo>
                  <a:pt x="375" y="304"/>
                </a:lnTo>
                <a:cubicBezTo>
                  <a:pt x="480" y="262"/>
                  <a:pt x="480" y="262"/>
                  <a:pt x="480" y="262"/>
                </a:cubicBezTo>
                <a:cubicBezTo>
                  <a:pt x="488" y="255"/>
                  <a:pt x="488" y="255"/>
                  <a:pt x="495" y="255"/>
                </a:cubicBezTo>
                <a:cubicBezTo>
                  <a:pt x="509" y="255"/>
                  <a:pt x="523" y="269"/>
                  <a:pt x="523" y="283"/>
                </a:cubicBezTo>
                <a:cubicBezTo>
                  <a:pt x="523" y="297"/>
                  <a:pt x="516" y="304"/>
                  <a:pt x="502" y="311"/>
                </a:cubicBezTo>
                <a:cubicBezTo>
                  <a:pt x="403" y="361"/>
                  <a:pt x="403" y="361"/>
                  <a:pt x="403" y="361"/>
                </a:cubicBezTo>
                <a:cubicBezTo>
                  <a:pt x="396" y="361"/>
                  <a:pt x="396" y="361"/>
                  <a:pt x="389" y="361"/>
                </a:cubicBezTo>
                <a:cubicBezTo>
                  <a:pt x="375" y="361"/>
                  <a:pt x="360" y="347"/>
                  <a:pt x="360" y="333"/>
                </a:cubicBezTo>
                <a:cubicBezTo>
                  <a:pt x="360" y="319"/>
                  <a:pt x="367" y="311"/>
                  <a:pt x="375" y="304"/>
                </a:cubicBezTo>
                <a:close/>
                <a:moveTo>
                  <a:pt x="375" y="410"/>
                </a:moveTo>
                <a:lnTo>
                  <a:pt x="375" y="410"/>
                </a:lnTo>
                <a:cubicBezTo>
                  <a:pt x="480" y="361"/>
                  <a:pt x="480" y="361"/>
                  <a:pt x="480" y="361"/>
                </a:cubicBezTo>
                <a:cubicBezTo>
                  <a:pt x="488" y="361"/>
                  <a:pt x="488" y="361"/>
                  <a:pt x="495" y="361"/>
                </a:cubicBezTo>
                <a:cubicBezTo>
                  <a:pt x="509" y="361"/>
                  <a:pt x="523" y="375"/>
                  <a:pt x="523" y="389"/>
                </a:cubicBezTo>
                <a:cubicBezTo>
                  <a:pt x="523" y="403"/>
                  <a:pt x="516" y="410"/>
                  <a:pt x="502" y="417"/>
                </a:cubicBezTo>
                <a:cubicBezTo>
                  <a:pt x="403" y="460"/>
                  <a:pt x="403" y="460"/>
                  <a:pt x="403" y="460"/>
                </a:cubicBezTo>
                <a:cubicBezTo>
                  <a:pt x="396" y="467"/>
                  <a:pt x="396" y="467"/>
                  <a:pt x="389" y="467"/>
                </a:cubicBezTo>
                <a:cubicBezTo>
                  <a:pt x="375" y="467"/>
                  <a:pt x="360" y="453"/>
                  <a:pt x="360" y="439"/>
                </a:cubicBezTo>
                <a:cubicBezTo>
                  <a:pt x="360" y="425"/>
                  <a:pt x="367" y="417"/>
                  <a:pt x="375" y="410"/>
                </a:cubicBezTo>
                <a:close/>
                <a:moveTo>
                  <a:pt x="113" y="156"/>
                </a:moveTo>
                <a:lnTo>
                  <a:pt x="113" y="156"/>
                </a:lnTo>
                <a:cubicBezTo>
                  <a:pt x="120" y="156"/>
                  <a:pt x="120" y="156"/>
                  <a:pt x="127" y="156"/>
                </a:cubicBezTo>
                <a:cubicBezTo>
                  <a:pt x="233" y="206"/>
                  <a:pt x="233" y="206"/>
                  <a:pt x="233" y="206"/>
                </a:cubicBezTo>
                <a:cubicBezTo>
                  <a:pt x="240" y="206"/>
                  <a:pt x="247" y="220"/>
                  <a:pt x="247" y="227"/>
                </a:cubicBezTo>
                <a:cubicBezTo>
                  <a:pt x="247" y="248"/>
                  <a:pt x="233" y="255"/>
                  <a:pt x="219" y="255"/>
                </a:cubicBezTo>
                <a:cubicBezTo>
                  <a:pt x="212" y="255"/>
                  <a:pt x="212" y="255"/>
                  <a:pt x="205" y="255"/>
                </a:cubicBezTo>
                <a:cubicBezTo>
                  <a:pt x="106" y="206"/>
                  <a:pt x="106" y="206"/>
                  <a:pt x="106" y="206"/>
                </a:cubicBezTo>
                <a:cubicBezTo>
                  <a:pt x="92" y="206"/>
                  <a:pt x="85" y="191"/>
                  <a:pt x="85" y="184"/>
                </a:cubicBezTo>
                <a:cubicBezTo>
                  <a:pt x="85" y="163"/>
                  <a:pt x="99" y="156"/>
                  <a:pt x="113" y="156"/>
                </a:cubicBezTo>
                <a:close/>
                <a:moveTo>
                  <a:pt x="113" y="255"/>
                </a:moveTo>
                <a:lnTo>
                  <a:pt x="113" y="255"/>
                </a:lnTo>
                <a:cubicBezTo>
                  <a:pt x="120" y="255"/>
                  <a:pt x="120" y="255"/>
                  <a:pt x="127" y="262"/>
                </a:cubicBezTo>
                <a:cubicBezTo>
                  <a:pt x="233" y="304"/>
                  <a:pt x="233" y="304"/>
                  <a:pt x="233" y="304"/>
                </a:cubicBezTo>
                <a:cubicBezTo>
                  <a:pt x="240" y="311"/>
                  <a:pt x="247" y="319"/>
                  <a:pt x="247" y="333"/>
                </a:cubicBezTo>
                <a:cubicBezTo>
                  <a:pt x="247" y="347"/>
                  <a:pt x="233" y="361"/>
                  <a:pt x="219" y="361"/>
                </a:cubicBezTo>
                <a:cubicBezTo>
                  <a:pt x="212" y="361"/>
                  <a:pt x="212" y="361"/>
                  <a:pt x="205" y="361"/>
                </a:cubicBezTo>
                <a:cubicBezTo>
                  <a:pt x="106" y="311"/>
                  <a:pt x="106" y="311"/>
                  <a:pt x="106" y="311"/>
                </a:cubicBezTo>
                <a:cubicBezTo>
                  <a:pt x="92" y="304"/>
                  <a:pt x="85" y="297"/>
                  <a:pt x="85" y="283"/>
                </a:cubicBezTo>
                <a:cubicBezTo>
                  <a:pt x="85" y="269"/>
                  <a:pt x="99" y="255"/>
                  <a:pt x="113" y="255"/>
                </a:cubicBezTo>
                <a:close/>
                <a:moveTo>
                  <a:pt x="113" y="361"/>
                </a:moveTo>
                <a:lnTo>
                  <a:pt x="113" y="361"/>
                </a:lnTo>
                <a:cubicBezTo>
                  <a:pt x="120" y="361"/>
                  <a:pt x="120" y="361"/>
                  <a:pt x="127" y="361"/>
                </a:cubicBezTo>
                <a:cubicBezTo>
                  <a:pt x="233" y="410"/>
                  <a:pt x="233" y="410"/>
                  <a:pt x="233" y="410"/>
                </a:cubicBezTo>
                <a:cubicBezTo>
                  <a:pt x="240" y="417"/>
                  <a:pt x="247" y="425"/>
                  <a:pt x="247" y="439"/>
                </a:cubicBezTo>
                <a:cubicBezTo>
                  <a:pt x="247" y="453"/>
                  <a:pt x="233" y="467"/>
                  <a:pt x="219" y="467"/>
                </a:cubicBezTo>
                <a:cubicBezTo>
                  <a:pt x="212" y="467"/>
                  <a:pt x="212" y="467"/>
                  <a:pt x="205" y="460"/>
                </a:cubicBezTo>
                <a:cubicBezTo>
                  <a:pt x="106" y="417"/>
                  <a:pt x="106" y="417"/>
                  <a:pt x="106" y="417"/>
                </a:cubicBezTo>
                <a:cubicBezTo>
                  <a:pt x="92" y="410"/>
                  <a:pt x="85" y="403"/>
                  <a:pt x="85" y="389"/>
                </a:cubicBezTo>
                <a:cubicBezTo>
                  <a:pt x="85" y="375"/>
                  <a:pt x="99" y="361"/>
                  <a:pt x="113" y="361"/>
                </a:cubicBezTo>
                <a:close/>
              </a:path>
            </a:pathLst>
          </a:custGeom>
          <a:solidFill>
            <a:schemeClr val="bg1"/>
          </a:solidFill>
          <a:ln w="9525">
            <a:solidFill>
              <a:srgbClr val="92D050"/>
            </a:solidFill>
            <a:round/>
            <a:headEnd/>
            <a:tailEnd/>
          </a:ln>
          <a:extLst/>
        </p:spPr>
        <p:txBody>
          <a:bodyPr wrap="none" anchor="ctr"/>
          <a:lstStyle/>
          <a:p>
            <a:endParaRPr lang="zh-CN" altLang="en-US">
              <a:latin typeface="Times New Roman" panose="02020603050405020304" pitchFamily="18" charset="0"/>
              <a:cs typeface="Times New Roman" panose="02020603050405020304" pitchFamily="18" charset="0"/>
            </a:endParaRPr>
          </a:p>
        </p:txBody>
      </p:sp>
      <p:pic>
        <p:nvPicPr>
          <p:cNvPr id="1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676610"/>
      </p:ext>
    </p:extLst>
  </p:cSld>
  <p:clrMapOvr>
    <a:masterClrMapping/>
  </p:clrMapOvr>
  <mc:AlternateContent xmlns:mc="http://schemas.openxmlformats.org/markup-compatibility/2006" xmlns:p14="http://schemas.microsoft.com/office/powerpoint/2010/main">
    <mc:Choice Requires="p14">
      <p:transition spd="slow" p14:dur="2000" advTm="2327"/>
    </mc:Choice>
    <mc:Fallback xmlns="">
      <p:transition spd="slow" advTm="2327"/>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19"/>
          <p:cNvSpPr/>
          <p:nvPr/>
        </p:nvSpPr>
        <p:spPr>
          <a:xfrm>
            <a:off x="6190705" y="428608"/>
            <a:ext cx="1042987" cy="1042986"/>
          </a:xfrm>
          <a:prstGeom prst="ellipse">
            <a:avLst/>
          </a:prstGeom>
          <a:solidFill>
            <a:srgbClr val="0174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altLang="zh-HK" sz="2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LOGO</a:t>
            </a:r>
            <a:endParaRPr lang="zh-HK" altLang="en-US" sz="24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文本框 20"/>
          <p:cNvSpPr txBox="1"/>
          <p:nvPr/>
        </p:nvSpPr>
        <p:spPr>
          <a:xfrm>
            <a:off x="7275746" y="811601"/>
            <a:ext cx="1614488" cy="276999"/>
          </a:xfrm>
          <a:prstGeom prst="rect">
            <a:avLst/>
          </a:prstGeom>
          <a:noFill/>
        </p:spPr>
        <p:txBody>
          <a:bodyPr wrap="square" rtlCol="0">
            <a:spAutoFit/>
          </a:bodyPr>
          <a:lstStyle/>
          <a:p>
            <a:pPr fontAlgn="auto">
              <a:spcBef>
                <a:spcPts val="0"/>
              </a:spcBef>
              <a:spcAft>
                <a:spcPts val="0"/>
              </a:spcAft>
            </a:pPr>
            <a:r>
              <a:rPr lang="zh-CN" altLang="en-US" sz="1200" b="1" spc="300" dirty="0" smtClean="0">
                <a:solidFill>
                  <a:srgbClr val="5B9BD5">
                    <a:lumMod val="75000"/>
                  </a:srgbClr>
                </a:solidFill>
                <a:latin typeface="楷体" panose="02010609060101010101" pitchFamily="49" charset="-122"/>
                <a:ea typeface="楷体" panose="02010609060101010101" pitchFamily="49" charset="-122"/>
                <a:cs typeface="Times New Roman" panose="02020603050405020304" pitchFamily="18" charset="0"/>
              </a:rPr>
              <a:t>北京工业大学</a:t>
            </a:r>
            <a:endParaRPr lang="zh-HK" altLang="en-US" sz="1200" b="1" spc="300" dirty="0">
              <a:solidFill>
                <a:srgbClr val="5B9BD5">
                  <a:lumMod val="75000"/>
                </a:srgbClr>
              </a:solidFill>
              <a:latin typeface="楷体" panose="02010609060101010101" pitchFamily="49" charset="-122"/>
              <a:ea typeface="楷体" panose="02010609060101010101" pitchFamily="49" charset="-122"/>
              <a:cs typeface="Times New Roman" panose="02020603050405020304" pitchFamily="18" charset="0"/>
            </a:endParaRPr>
          </a:p>
        </p:txBody>
      </p:sp>
      <p:sp>
        <p:nvSpPr>
          <p:cNvPr id="7" name="文本框 6"/>
          <p:cNvSpPr txBox="1"/>
          <p:nvPr/>
        </p:nvSpPr>
        <p:spPr>
          <a:xfrm>
            <a:off x="1846275" y="2705726"/>
            <a:ext cx="5451475" cy="1446550"/>
          </a:xfrm>
          <a:prstGeom prst="rect">
            <a:avLst/>
          </a:prstGeom>
          <a:noFill/>
        </p:spPr>
        <p:txBody>
          <a:bodyPr wrap="square" rtlCol="0">
            <a:spAutoFit/>
          </a:bodyPr>
          <a:lstStyle/>
          <a:p>
            <a:pPr algn="ctr" fontAlgn="auto">
              <a:spcBef>
                <a:spcPts val="0"/>
              </a:spcBef>
              <a:spcAft>
                <a:spcPts val="0"/>
              </a:spcAft>
            </a:pPr>
            <a:r>
              <a:rPr lang="zh-CN" altLang="en-US" sz="7200" b="1" spc="3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我们毕业啦</a:t>
            </a:r>
            <a:endParaRPr lang="en-US" altLang="zh-CN" sz="7200" b="1" spc="3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a:p>
            <a:pPr algn="ctr" fontAlgn="auto">
              <a:spcBef>
                <a:spcPts val="0"/>
              </a:spcBef>
              <a:spcAft>
                <a:spcPts val="0"/>
              </a:spcAft>
            </a:pPr>
            <a:r>
              <a:rPr lang="zh-CN" altLang="en-US" sz="1600" b="1" spc="3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其实是答辩的标题地方</a:t>
            </a:r>
            <a:endParaRPr lang="en-US" altLang="zh-CN" sz="1600" b="1" spc="3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8" name="文本框 17"/>
          <p:cNvSpPr txBox="1"/>
          <p:nvPr/>
        </p:nvSpPr>
        <p:spPr>
          <a:xfrm>
            <a:off x="755582" y="2690051"/>
            <a:ext cx="7527623" cy="1446550"/>
          </a:xfrm>
          <a:prstGeom prst="rect">
            <a:avLst/>
          </a:prstGeom>
          <a:noFill/>
        </p:spPr>
        <p:txBody>
          <a:bodyPr wrap="square" rtlCol="0">
            <a:spAutoFit/>
          </a:bodyPr>
          <a:lstStyle/>
          <a:p>
            <a:pPr algn="ctr" fontAlgn="auto">
              <a:spcBef>
                <a:spcPts val="0"/>
              </a:spcBef>
              <a:spcAft>
                <a:spcPts val="0"/>
              </a:spcAft>
            </a:pPr>
            <a:r>
              <a:rPr lang="zh-CN" altLang="en-US" sz="4400" b="1" spc="3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基于相机反馈的多投影拼接系统研究</a:t>
            </a:r>
            <a:endParaRPr lang="en-US" altLang="zh-CN" sz="4400" b="1" spc="30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7170" name="Picture 2" descr="C:\Users\zhangya\Desktop\135644A5333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6969" y="417292"/>
            <a:ext cx="1054302" cy="1054302"/>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组合 15"/>
          <p:cNvGrpSpPr/>
          <p:nvPr/>
        </p:nvGrpSpPr>
        <p:grpSpPr>
          <a:xfrm>
            <a:off x="-1" y="2716812"/>
            <a:ext cx="8564451" cy="2512390"/>
            <a:chOff x="0" y="2716812"/>
            <a:chExt cx="5991142" cy="1534499"/>
          </a:xfrm>
        </p:grpSpPr>
        <p:sp>
          <p:nvSpPr>
            <p:cNvPr id="19" name="矩形 18"/>
            <p:cNvSpPr/>
            <p:nvPr/>
          </p:nvSpPr>
          <p:spPr>
            <a:xfrm>
              <a:off x="0" y="3805061"/>
              <a:ext cx="5991141" cy="446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0" y="2716812"/>
              <a:ext cx="5991142" cy="9934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6"/>
            <p:cNvSpPr txBox="1"/>
            <p:nvPr/>
          </p:nvSpPr>
          <p:spPr>
            <a:xfrm>
              <a:off x="1183392" y="2918709"/>
              <a:ext cx="3294091" cy="620339"/>
            </a:xfrm>
            <a:prstGeom prst="rect">
              <a:avLst/>
            </a:prstGeom>
            <a:noFill/>
          </p:spPr>
          <p:txBody>
            <a:bodyPr wrap="square" rtlCol="0">
              <a:spAutoFit/>
            </a:bodyPr>
            <a:lstStyle/>
            <a:p>
              <a:pPr algn="r">
                <a:lnSpc>
                  <a:spcPct val="125000"/>
                </a:lnSpc>
              </a:pPr>
              <a:r>
                <a:rPr lang="zh-CN" altLang="en-US" sz="4800" b="1" dirty="0" smtClean="0">
                  <a:solidFill>
                    <a:schemeClr val="bg1"/>
                  </a:solidFill>
                  <a:latin typeface="微软雅黑" panose="020B0503020204020204" pitchFamily="34" charset="-122"/>
                  <a:ea typeface="微软雅黑" panose="020B0503020204020204" pitchFamily="34" charset="-122"/>
                </a:rPr>
                <a:t>感谢各位老师</a:t>
              </a:r>
            </a:p>
          </p:txBody>
        </p:sp>
        <p:sp>
          <p:nvSpPr>
            <p:cNvPr id="28" name="文本框 32"/>
            <p:cNvSpPr txBox="1"/>
            <p:nvPr/>
          </p:nvSpPr>
          <p:spPr>
            <a:xfrm>
              <a:off x="1533679" y="3835505"/>
              <a:ext cx="2593515" cy="385362"/>
            </a:xfrm>
            <a:prstGeom prst="rect">
              <a:avLst/>
            </a:prstGeom>
            <a:noFill/>
          </p:spPr>
          <p:txBody>
            <a:bodyPr wrap="square" rtlCol="0">
              <a:spAutoFit/>
            </a:bodyPr>
            <a:lstStyle/>
            <a:p>
              <a:pPr algn="r">
                <a:lnSpc>
                  <a:spcPct val="125000"/>
                </a:lnSpc>
              </a:pPr>
              <a:r>
                <a:rPr lang="zh-CN" altLang="en-US" sz="2800" b="1"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张亚    </a:t>
              </a:r>
              <a:r>
                <a:rPr lang="en-US" altLang="zh-CN" sz="2800" b="1"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S201301104 </a:t>
              </a:r>
              <a:r>
                <a:rPr lang="zh-CN" altLang="en-US" sz="2800" b="1" dirty="0" smtClean="0">
                  <a:solidFill>
                    <a:schemeClr val="bg1"/>
                  </a:solidFill>
                  <a:latin typeface="Times New Roman" panose="02020603050405020304" pitchFamily="18" charset="0"/>
                  <a:ea typeface="楷体" panose="02010609060101010101" pitchFamily="49" charset="-122"/>
                  <a:cs typeface="Times New Roman" panose="02020603050405020304" pitchFamily="18" charset="0"/>
                </a:rPr>
                <a:t>     </a:t>
              </a:r>
              <a:endParaRPr lang="zh-CN" altLang="en-US" sz="2800" b="1" dirty="0">
                <a:solidFill>
                  <a:schemeClr val="bg1"/>
                </a:solidFill>
                <a:latin typeface="Times New Roman" panose="02020603050405020304" pitchFamily="18" charset="0"/>
                <a:ea typeface="楷体" panose="02010609060101010101" pitchFamily="49" charset="-122"/>
                <a:cs typeface="Times New Roman" panose="02020603050405020304" pitchFamily="18" charset="0"/>
              </a:endParaRPr>
            </a:p>
          </p:txBody>
        </p:sp>
      </p:grpSp>
      <p:grpSp>
        <p:nvGrpSpPr>
          <p:cNvPr id="29" name="组合 28"/>
          <p:cNvGrpSpPr/>
          <p:nvPr/>
        </p:nvGrpSpPr>
        <p:grpSpPr>
          <a:xfrm>
            <a:off x="8564457" y="2716815"/>
            <a:ext cx="579549" cy="2512388"/>
            <a:chOff x="8564451" y="2716812"/>
            <a:chExt cx="579549" cy="1534498"/>
          </a:xfrm>
        </p:grpSpPr>
        <p:sp>
          <p:nvSpPr>
            <p:cNvPr id="30" name="矩形 29"/>
            <p:cNvSpPr/>
            <p:nvPr/>
          </p:nvSpPr>
          <p:spPr>
            <a:xfrm>
              <a:off x="8564451" y="2716812"/>
              <a:ext cx="579549" cy="9934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8564451" y="3805061"/>
              <a:ext cx="579549" cy="4462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257218033"/>
      </p:ext>
    </p:extLst>
  </p:cSld>
  <p:clrMapOvr>
    <a:masterClrMapping/>
  </p:clrMapOvr>
  <mc:AlternateContent xmlns:mc="http://schemas.openxmlformats.org/markup-compatibility/2006" xmlns:p14="http://schemas.microsoft.com/office/powerpoint/2010/main">
    <mc:Choice Requires="p14">
      <p:transition spd="slow" p14:dur="2000" advTm="2777">
        <p14:gallery dir="l"/>
      </p:transition>
    </mc:Choice>
    <mc:Fallback xmlns="">
      <p:transition spd="slow" advTm="2777">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10831" y="1556791"/>
            <a:ext cx="4634086" cy="3986911"/>
            <a:chOff x="510831" y="1327165"/>
            <a:chExt cx="4634086" cy="4216538"/>
          </a:xfrm>
        </p:grpSpPr>
        <p:sp>
          <p:nvSpPr>
            <p:cNvPr id="20" name="椭圆 7"/>
            <p:cNvSpPr/>
            <p:nvPr/>
          </p:nvSpPr>
          <p:spPr>
            <a:xfrm rot="20051606">
              <a:off x="1766896" y="1429315"/>
              <a:ext cx="3378021" cy="3862016"/>
            </a:xfrm>
            <a:custGeom>
              <a:avLst/>
              <a:gdLst/>
              <a:ahLst/>
              <a:cxnLst/>
              <a:rect l="l" t="t" r="r" b="b"/>
              <a:pathLst>
                <a:path w="3356326" h="3837212">
                  <a:moveTo>
                    <a:pt x="2407028" y="0"/>
                  </a:moveTo>
                  <a:cubicBezTo>
                    <a:pt x="2978865" y="371534"/>
                    <a:pt x="3356326" y="1016176"/>
                    <a:pt x="3356326" y="1748980"/>
                  </a:cubicBezTo>
                  <a:cubicBezTo>
                    <a:pt x="3356326" y="2902279"/>
                    <a:pt x="2421393" y="3837212"/>
                    <a:pt x="1268094" y="3837212"/>
                  </a:cubicBezTo>
                  <a:cubicBezTo>
                    <a:pt x="790540" y="3837212"/>
                    <a:pt x="350427" y="3676909"/>
                    <a:pt x="0" y="3405390"/>
                  </a:cubicBezTo>
                  <a:cubicBezTo>
                    <a:pt x="326972" y="3620357"/>
                    <a:pt x="718439" y="3744642"/>
                    <a:pt x="1138934" y="3744642"/>
                  </a:cubicBezTo>
                  <a:cubicBezTo>
                    <a:pt x="2292233" y="3744642"/>
                    <a:pt x="3227166" y="2809709"/>
                    <a:pt x="3227166" y="1656410"/>
                  </a:cubicBezTo>
                  <a:cubicBezTo>
                    <a:pt x="3227166" y="980665"/>
                    <a:pt x="2906198" y="379886"/>
                    <a:pt x="2407028" y="0"/>
                  </a:cubicBezTo>
                  <a:close/>
                </a:path>
              </a:pathLst>
            </a:custGeom>
            <a:solidFill>
              <a:srgbClr val="0070C0"/>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bri"/>
                <a:ea typeface="+mn-ea"/>
                <a:cs typeface="+mn-cs"/>
              </a:endParaRPr>
            </a:p>
          </p:txBody>
        </p:sp>
        <p:grpSp>
          <p:nvGrpSpPr>
            <p:cNvPr id="2" name="组合 1"/>
            <p:cNvGrpSpPr/>
            <p:nvPr/>
          </p:nvGrpSpPr>
          <p:grpSpPr>
            <a:xfrm>
              <a:off x="510831" y="1327165"/>
              <a:ext cx="4107017" cy="4216538"/>
              <a:chOff x="366758" y="1243355"/>
              <a:chExt cx="4107017" cy="4216538"/>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758" y="1243355"/>
                <a:ext cx="4107017" cy="4216538"/>
              </a:xfrm>
              <a:prstGeom prst="rect">
                <a:avLst/>
              </a:prstGeom>
              <a:effectLst>
                <a:outerShdw blurRad="63500" sx="102000" sy="102000" algn="ctr" rotWithShape="0">
                  <a:prstClr val="black">
                    <a:alpha val="40000"/>
                  </a:prstClr>
                </a:outerShdw>
              </a:effectLst>
            </p:spPr>
          </p:pic>
          <p:sp>
            <p:nvSpPr>
              <p:cNvPr id="19" name="椭圆 18"/>
              <p:cNvSpPr/>
              <p:nvPr/>
            </p:nvSpPr>
            <p:spPr>
              <a:xfrm>
                <a:off x="847113" y="1826120"/>
                <a:ext cx="2997900" cy="2997900"/>
              </a:xfrm>
              <a:prstGeom prst="ellipse">
                <a:avLst/>
              </a:prstGeom>
              <a:solidFill>
                <a:sysClr val="window" lastClr="FFFFFF"/>
              </a:solidFill>
              <a:ln w="25400" cap="flat" cmpd="sng" algn="ctr">
                <a:solidFill>
                  <a:sysClr val="window" lastClr="FFFFFF">
                    <a:lumMod val="95000"/>
                  </a:sysClr>
                </a:solidFill>
                <a:prstDash val="solid"/>
              </a:ln>
              <a:effectLst>
                <a:innerShdw blurRad="469900">
                  <a:prstClr val="black">
                    <a:alpha val="68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bri"/>
                  <a:ea typeface="+mn-ea"/>
                  <a:cs typeface="+mn-cs"/>
                </a:endParaRPr>
              </a:p>
            </p:txBody>
          </p:sp>
          <p:sp>
            <p:nvSpPr>
              <p:cNvPr id="25" name="TextBox 24"/>
              <p:cNvSpPr txBox="1"/>
              <p:nvPr/>
            </p:nvSpPr>
            <p:spPr>
              <a:xfrm>
                <a:off x="1289295" y="2566794"/>
                <a:ext cx="2261941" cy="1660065"/>
              </a:xfrm>
              <a:prstGeom prst="rect">
                <a:avLst/>
              </a:prstGeom>
              <a:noFill/>
            </p:spPr>
            <p:txBody>
              <a:bodyPr wrap="square" rtlCol="0">
                <a:spAutoFit/>
              </a:bodyPr>
              <a:lstStyle>
                <a:defPPr>
                  <a:defRPr lang="en-US"/>
                </a:defPPr>
                <a:lvl1pPr marR="0" lvl="0" indent="0" fontAlgn="auto">
                  <a:lnSpc>
                    <a:spcPct val="80000"/>
                  </a:lnSpc>
                  <a:spcBef>
                    <a:spcPts val="0"/>
                  </a:spcBef>
                  <a:spcAft>
                    <a:spcPts val="0"/>
                  </a:spcAft>
                  <a:buClrTx/>
                  <a:buSzTx/>
                  <a:buFontTx/>
                  <a:buNone/>
                  <a:tabLst/>
                  <a:defRPr kumimoji="0" sz="2800" b="1" i="0" u="none" strike="noStrike" kern="0" cap="none" spc="0" normalizeH="0" baseline="0">
                    <a:ln w="18415" cmpd="sng">
                      <a:noFill/>
                      <a:prstDash val="solid"/>
                    </a:ln>
                    <a:solidFill>
                      <a:srgbClr val="C0504D">
                        <a:lumMod val="75000"/>
                      </a:srgbClr>
                    </a:solidFill>
                    <a:effectLst/>
                    <a:uLnTx/>
                    <a:uFillTx/>
                    <a:latin typeface="Arial Rounded MT Bold" pitchFamily="34" charset="0"/>
                    <a:ea typeface="微软雅黑" pitchFamily="34" charset="-122"/>
                    <a:cs typeface="Times New Roman" pitchFamily="18"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3200" b="1" i="0" u="none" strike="noStrike" kern="0" cap="none" spc="0" normalizeH="0" baseline="0" noProof="0" dirty="0" smtClean="0">
                    <a:ln w="18415" cmpd="sng">
                      <a:noFill/>
                      <a:prstDash val="solid"/>
                    </a:ln>
                    <a:solidFill>
                      <a:srgbClr val="0070C0"/>
                    </a:solidFill>
                    <a:effectLst/>
                    <a:uLnTx/>
                    <a:uFillTx/>
                    <a:latin typeface="Arial Rounded MT Bold" pitchFamily="34" charset="0"/>
                    <a:ea typeface="微软雅黑" pitchFamily="34" charset="-122"/>
                    <a:cs typeface="Times New Roman" pitchFamily="18" charset="0"/>
                  </a:rPr>
                  <a:t>多投影显示系统的实现方式</a:t>
                </a:r>
                <a:endParaRPr kumimoji="0" lang="en-US" altLang="zh-CN" sz="3200" b="1" i="0" u="none" strike="noStrike" kern="0" cap="none" spc="0" normalizeH="0" baseline="0" noProof="0" dirty="0">
                  <a:ln w="18415" cmpd="sng">
                    <a:noFill/>
                    <a:prstDash val="solid"/>
                  </a:ln>
                  <a:solidFill>
                    <a:srgbClr val="0070C0"/>
                  </a:solidFill>
                  <a:effectLst/>
                  <a:uLnTx/>
                  <a:uFillTx/>
                  <a:latin typeface="Arial Rounded MT Bold" pitchFamily="34" charset="0"/>
                  <a:ea typeface="微软雅黑" pitchFamily="34" charset="-122"/>
                  <a:cs typeface="Times New Roman" pitchFamily="18" charset="0"/>
                </a:endParaRPr>
              </a:p>
            </p:txBody>
          </p:sp>
        </p:grpSp>
      </p:grpSp>
      <p:grpSp>
        <p:nvGrpSpPr>
          <p:cNvPr id="5" name="组合 4"/>
          <p:cNvGrpSpPr/>
          <p:nvPr/>
        </p:nvGrpSpPr>
        <p:grpSpPr>
          <a:xfrm>
            <a:off x="4413078" y="3940052"/>
            <a:ext cx="761998" cy="782317"/>
            <a:chOff x="4549752" y="3681749"/>
            <a:chExt cx="761998" cy="782317"/>
          </a:xfrm>
        </p:grpSpPr>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9752" y="3681749"/>
              <a:ext cx="761998" cy="782317"/>
            </a:xfrm>
            <a:prstGeom prst="rect">
              <a:avLst/>
            </a:prstGeom>
          </p:spPr>
        </p:pic>
        <p:sp>
          <p:nvSpPr>
            <p:cNvPr id="26" name="TextBox 25"/>
            <p:cNvSpPr txBox="1"/>
            <p:nvPr/>
          </p:nvSpPr>
          <p:spPr>
            <a:xfrm>
              <a:off x="4549752" y="3794013"/>
              <a:ext cx="759044" cy="523220"/>
            </a:xfrm>
            <a:prstGeom prst="rect">
              <a:avLst/>
            </a:prstGeom>
            <a:noFill/>
          </p:spPr>
          <p:txBody>
            <a:bodyPr wrap="square" rtlCol="0">
              <a:spAutoFit/>
            </a:bodyPr>
            <a:lstStyle>
              <a:defPPr>
                <a:defRPr lang="en-US"/>
              </a:defPPr>
              <a:lvl1pPr marR="0" lvl="0" indent="0" fontAlgn="auto">
                <a:lnSpc>
                  <a:spcPct val="80000"/>
                </a:lnSpc>
                <a:spcBef>
                  <a:spcPts val="0"/>
                </a:spcBef>
                <a:spcAft>
                  <a:spcPts val="0"/>
                </a:spcAft>
                <a:buClrTx/>
                <a:buSzTx/>
                <a:buFontTx/>
                <a:buNone/>
                <a:tabLst/>
                <a:defRPr kumimoji="0" sz="2800" b="1" i="0" u="none" strike="noStrike" kern="0" cap="none" spc="0" normalizeH="0" baseline="0">
                  <a:ln w="18415" cmpd="sng">
                    <a:noFill/>
                    <a:prstDash val="solid"/>
                  </a:ln>
                  <a:solidFill>
                    <a:srgbClr val="C0504D">
                      <a:lumMod val="75000"/>
                    </a:srgbClr>
                  </a:solidFill>
                  <a:effectLst/>
                  <a:uLnTx/>
                  <a:uFillTx/>
                  <a:latin typeface="Arial Rounded MT Bold" pitchFamily="34" charset="0"/>
                  <a:ea typeface="微软雅黑" pitchFamily="34" charset="-122"/>
                  <a:cs typeface="Times New Roman" pitchFamily="18"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smtClean="0">
                  <a:ln w="18415" cmpd="sng">
                    <a:noFill/>
                    <a:prstDash val="solid"/>
                  </a:ln>
                  <a:solidFill>
                    <a:sysClr val="window" lastClr="FFFFFF"/>
                  </a:solidFill>
                  <a:effectLst>
                    <a:glow rad="101600">
                      <a:srgbClr val="4BACC6">
                        <a:satMod val="175000"/>
                        <a:alpha val="40000"/>
                      </a:srgbClr>
                    </a:glow>
                  </a:effectLst>
                  <a:uLnTx/>
                  <a:uFillTx/>
                  <a:latin typeface="Arial Rounded MT Bold" pitchFamily="34" charset="0"/>
                  <a:ea typeface="微软雅黑" pitchFamily="34" charset="-122"/>
                  <a:cs typeface="Times New Roman" pitchFamily="18" charset="0"/>
                </a:rPr>
                <a:t>02</a:t>
              </a:r>
              <a:endParaRPr kumimoji="0" lang="en-US" altLang="zh-CN" sz="2800" b="1" i="0" u="none" strike="noStrike" kern="0" cap="none" spc="0" normalizeH="0" baseline="0" noProof="0" dirty="0">
                <a:ln w="18415" cmpd="sng">
                  <a:noFill/>
                  <a:prstDash val="solid"/>
                </a:ln>
                <a:solidFill>
                  <a:sysClr val="window" lastClr="FFFFFF"/>
                </a:solidFill>
                <a:effectLst>
                  <a:glow rad="101600">
                    <a:srgbClr val="4BACC6">
                      <a:satMod val="175000"/>
                      <a:alpha val="40000"/>
                    </a:srgbClr>
                  </a:glow>
                </a:effectLst>
                <a:uLnTx/>
                <a:uFillTx/>
                <a:latin typeface="Arial Rounded MT Bold" pitchFamily="34" charset="0"/>
                <a:ea typeface="微软雅黑" pitchFamily="34" charset="-122"/>
                <a:cs typeface="Times New Roman" pitchFamily="18" charset="0"/>
              </a:endParaRPr>
            </a:p>
          </p:txBody>
        </p:sp>
      </p:grpSp>
      <p:sp>
        <p:nvSpPr>
          <p:cNvPr id="30" name="TextBox 29"/>
          <p:cNvSpPr txBox="1"/>
          <p:nvPr/>
        </p:nvSpPr>
        <p:spPr>
          <a:xfrm>
            <a:off x="5090258" y="1280562"/>
            <a:ext cx="3434871" cy="830997"/>
          </a:xfrm>
          <a:prstGeom prst="rect">
            <a:avLst/>
          </a:prstGeom>
          <a:noFill/>
        </p:spPr>
        <p:txBody>
          <a:bodyPr wrap="square" rtlCol="0">
            <a:spAutoFit/>
          </a:bodyPr>
          <a:lstStyle/>
          <a:p>
            <a:pPr algn="ctr">
              <a:defRPr/>
            </a:pPr>
            <a:r>
              <a:rPr kumimoji="0" lang="zh-CN" altLang="en-US" sz="2400" b="1" i="0" u="none" strike="noStrike" kern="0" cap="none" spc="0" normalizeH="0" baseline="0" noProof="0" dirty="0" smtClean="0">
                <a:ln>
                  <a:noFill/>
                </a:ln>
                <a:solidFill>
                  <a:schemeClr val="tx2">
                    <a:lumMod val="60000"/>
                    <a:lumOff val="40000"/>
                  </a:schemeClr>
                </a:solidFill>
                <a:effectLst/>
                <a:uLnTx/>
                <a:uFillTx/>
                <a:latin typeface="楷体" panose="02010609060101010101" pitchFamily="49" charset="-122"/>
                <a:ea typeface="楷体" panose="02010609060101010101" pitchFamily="49" charset="-122"/>
                <a:cs typeface="Arial" pitchFamily="34" charset="0"/>
              </a:rPr>
              <a:t>基于硬件的人工操作实现拼接</a:t>
            </a:r>
            <a:endParaRPr kumimoji="0" lang="en-US" altLang="zh-CN" sz="2400" b="1" i="0" u="none" strike="noStrike" kern="0" cap="none" spc="0" normalizeH="0" baseline="0" noProof="0" dirty="0" smtClean="0">
              <a:ln>
                <a:noFill/>
              </a:ln>
              <a:solidFill>
                <a:schemeClr val="tx2">
                  <a:lumMod val="60000"/>
                  <a:lumOff val="40000"/>
                </a:schemeClr>
              </a:solidFill>
              <a:effectLst/>
              <a:uLnTx/>
              <a:uFillTx/>
              <a:latin typeface="楷体" panose="02010609060101010101" pitchFamily="49" charset="-122"/>
              <a:ea typeface="楷体" panose="02010609060101010101" pitchFamily="49" charset="-122"/>
              <a:cs typeface="Arial" pitchFamily="34" charset="0"/>
            </a:endParaRPr>
          </a:p>
        </p:txBody>
      </p:sp>
      <p:sp>
        <p:nvSpPr>
          <p:cNvPr id="31" name="TextBox 30"/>
          <p:cNvSpPr txBox="1"/>
          <p:nvPr/>
        </p:nvSpPr>
        <p:spPr>
          <a:xfrm>
            <a:off x="5148070" y="2064820"/>
            <a:ext cx="3434871" cy="1569660"/>
          </a:xfrm>
          <a:prstGeom prst="rect">
            <a:avLst/>
          </a:prstGeom>
          <a:noFill/>
        </p:spPr>
        <p:txBody>
          <a:bodyPr wrap="square" rtlCol="0">
            <a:spAutoFit/>
          </a:bodyPr>
          <a:lstStyle/>
          <a:p>
            <a:pPr>
              <a:defRPr/>
            </a:pPr>
            <a:r>
              <a:rPr kumimoji="0" lang="zh-CN" altLang="en-US" sz="1600" b="1" i="0" u="none" strike="noStrike" kern="0" cap="none" spc="0" normalizeH="0" baseline="0" noProof="0" dirty="0" smtClean="0">
                <a:ln>
                  <a:noFill/>
                </a:ln>
                <a:solidFill>
                  <a:sysClr val="windowText" lastClr="000000">
                    <a:lumMod val="65000"/>
                    <a:lumOff val="35000"/>
                  </a:sysClr>
                </a:solidFill>
                <a:effectLst/>
                <a:uLnTx/>
                <a:uFillTx/>
                <a:latin typeface="楷体" panose="02010609060101010101" pitchFamily="49" charset="-122"/>
                <a:ea typeface="楷体" panose="02010609060101010101" pitchFamily="49" charset="-122"/>
                <a:cs typeface="Arial" pitchFamily="34" charset="0"/>
              </a:rPr>
              <a:t>  通过硬件设备调节投影仪的自由度，实现各台投影仪输出画面准确对齐。</a:t>
            </a:r>
            <a:endParaRPr kumimoji="0" lang="en-US" altLang="zh-CN" sz="1600" b="1" i="0" u="none" strike="noStrike" kern="0" cap="none" spc="0" normalizeH="0" baseline="0" noProof="0" dirty="0" smtClean="0">
              <a:ln>
                <a:noFill/>
              </a:ln>
              <a:solidFill>
                <a:sysClr val="windowText" lastClr="000000">
                  <a:lumMod val="65000"/>
                  <a:lumOff val="35000"/>
                </a:sysClr>
              </a:solidFill>
              <a:effectLst/>
              <a:uLnTx/>
              <a:uFillTx/>
              <a:latin typeface="楷体" panose="02010609060101010101" pitchFamily="49" charset="-122"/>
              <a:ea typeface="楷体" panose="02010609060101010101" pitchFamily="49" charset="-122"/>
              <a:cs typeface="Arial" pitchFamily="34" charset="0"/>
            </a:endParaRPr>
          </a:p>
          <a:p>
            <a:pPr>
              <a:defRPr/>
            </a:pPr>
            <a:r>
              <a:rPr lang="en-US" altLang="zh-CN" sz="1600" b="1" kern="0" dirty="0">
                <a:solidFill>
                  <a:sysClr val="windowText" lastClr="000000">
                    <a:lumMod val="65000"/>
                    <a:lumOff val="35000"/>
                  </a:sysClr>
                </a:solidFill>
                <a:latin typeface="楷体" panose="02010609060101010101" pitchFamily="49" charset="-122"/>
                <a:ea typeface="楷体" panose="02010609060101010101" pitchFamily="49" charset="-122"/>
                <a:cs typeface="Arial" pitchFamily="34" charset="0"/>
              </a:rPr>
              <a:t> </a:t>
            </a:r>
            <a:r>
              <a:rPr lang="en-US" altLang="zh-CN" sz="1600" b="1" kern="0" dirty="0" smtClean="0">
                <a:solidFill>
                  <a:sysClr val="windowText" lastClr="000000">
                    <a:lumMod val="65000"/>
                    <a:lumOff val="35000"/>
                  </a:sysClr>
                </a:solidFill>
                <a:latin typeface="楷体" panose="02010609060101010101" pitchFamily="49" charset="-122"/>
                <a:ea typeface="楷体" panose="02010609060101010101" pitchFamily="49" charset="-122"/>
                <a:cs typeface="Arial" pitchFamily="34" charset="0"/>
              </a:rPr>
              <a:t>   </a:t>
            </a:r>
            <a:r>
              <a:rPr lang="zh-CN" altLang="en-US" sz="1600" b="1" kern="0" dirty="0" smtClean="0">
                <a:solidFill>
                  <a:sysClr val="windowText" lastClr="000000">
                    <a:lumMod val="65000"/>
                    <a:lumOff val="35000"/>
                  </a:sysClr>
                </a:solidFill>
                <a:latin typeface="楷体" panose="02010609060101010101" pitchFamily="49" charset="-122"/>
                <a:ea typeface="楷体" panose="02010609060101010101" pitchFamily="49" charset="-122"/>
                <a:cs typeface="Arial" pitchFamily="34" charset="0"/>
              </a:rPr>
              <a:t>需要专业人员进行，</a:t>
            </a:r>
            <a:r>
              <a:rPr lang="en-US" altLang="zh-CN" sz="1600" b="1" kern="0" dirty="0" smtClean="0">
                <a:solidFill>
                  <a:sysClr val="windowText" lastClr="000000">
                    <a:lumMod val="65000"/>
                    <a:lumOff val="35000"/>
                  </a:sysClr>
                </a:solidFill>
                <a:latin typeface="楷体" panose="02010609060101010101" pitchFamily="49" charset="-122"/>
                <a:ea typeface="楷体" panose="02010609060101010101" pitchFamily="49" charset="-122"/>
                <a:cs typeface="Arial" pitchFamily="34" charset="0"/>
              </a:rPr>
              <a:t> </a:t>
            </a:r>
            <a:r>
              <a:rPr lang="zh-CN" altLang="en-US" sz="1600" b="1" kern="0" dirty="0" smtClean="0">
                <a:solidFill>
                  <a:sysClr val="windowText" lastClr="000000">
                    <a:lumMod val="65000"/>
                    <a:lumOff val="35000"/>
                  </a:sysClr>
                </a:solidFill>
                <a:latin typeface="楷体" panose="02010609060101010101" pitchFamily="49" charset="-122"/>
                <a:ea typeface="楷体" panose="02010609060101010101" pitchFamily="49" charset="-122"/>
                <a:cs typeface="Arial" pitchFamily="34" charset="0"/>
              </a:rPr>
              <a:t>实施过程比较繁琐，投影仪数目较多时费时费力。</a:t>
            </a:r>
            <a:endParaRPr kumimoji="0" lang="en-US" altLang="zh-CN" sz="1600" b="1" i="0" u="none" strike="noStrike" kern="0" cap="none" spc="0" normalizeH="0" baseline="0" noProof="0" dirty="0" smtClean="0">
              <a:ln>
                <a:noFill/>
              </a:ln>
              <a:solidFill>
                <a:sysClr val="windowText" lastClr="000000">
                  <a:lumMod val="65000"/>
                  <a:lumOff val="35000"/>
                </a:sysClr>
              </a:solidFill>
              <a:effectLst/>
              <a:uLnTx/>
              <a:uFillTx/>
              <a:latin typeface="楷体" panose="02010609060101010101" pitchFamily="49" charset="-122"/>
              <a:ea typeface="楷体" panose="02010609060101010101" pitchFamily="49" charset="-122"/>
              <a:cs typeface="Arial" pitchFamily="34" charset="0"/>
            </a:endParaRPr>
          </a:p>
        </p:txBody>
      </p:sp>
      <p:sp>
        <p:nvSpPr>
          <p:cNvPr id="32" name="TextBox 31"/>
          <p:cNvSpPr txBox="1"/>
          <p:nvPr/>
        </p:nvSpPr>
        <p:spPr>
          <a:xfrm>
            <a:off x="5358074" y="3869546"/>
            <a:ext cx="3434871" cy="461665"/>
          </a:xfrm>
          <a:prstGeom prst="rect">
            <a:avLst/>
          </a:prstGeom>
          <a:noFill/>
        </p:spPr>
        <p:txBody>
          <a:bodyPr wrap="square" rtlCol="0">
            <a:spAutoFit/>
          </a:bodyPr>
          <a:lstStyle/>
          <a:p>
            <a:pPr algn="ctr">
              <a:defRPr/>
            </a:pPr>
            <a:r>
              <a:rPr lang="zh-CN" altLang="en-US" sz="2400" b="1" kern="0" dirty="0">
                <a:solidFill>
                  <a:schemeClr val="tx2">
                    <a:lumMod val="60000"/>
                    <a:lumOff val="40000"/>
                  </a:schemeClr>
                </a:solidFill>
                <a:latin typeface="楷体" panose="02010609060101010101" pitchFamily="49" charset="-122"/>
                <a:ea typeface="楷体" panose="02010609060101010101" pitchFamily="49" charset="-122"/>
                <a:cs typeface="Arial" pitchFamily="34" charset="0"/>
              </a:rPr>
              <a:t>基于软件的自动拼接</a:t>
            </a:r>
            <a:endParaRPr lang="en-US" altLang="zh-CN" sz="2400" b="1" kern="0" dirty="0">
              <a:solidFill>
                <a:schemeClr val="tx2">
                  <a:lumMod val="60000"/>
                  <a:lumOff val="40000"/>
                </a:schemeClr>
              </a:solidFill>
              <a:latin typeface="楷体" panose="02010609060101010101" pitchFamily="49" charset="-122"/>
              <a:ea typeface="楷体" panose="02010609060101010101" pitchFamily="49" charset="-122"/>
              <a:cs typeface="Arial" pitchFamily="34" charset="0"/>
            </a:endParaRPr>
          </a:p>
        </p:txBody>
      </p:sp>
      <p:sp>
        <p:nvSpPr>
          <p:cNvPr id="33" name="TextBox 32"/>
          <p:cNvSpPr txBox="1"/>
          <p:nvPr/>
        </p:nvSpPr>
        <p:spPr>
          <a:xfrm>
            <a:off x="5175082" y="4464069"/>
            <a:ext cx="3434871" cy="1323439"/>
          </a:xfrm>
          <a:prstGeom prst="rect">
            <a:avLst/>
          </a:prstGeom>
          <a:noFill/>
        </p:spPr>
        <p:txBody>
          <a:bodyPr wrap="square" rtlCol="0">
            <a:spAutoFit/>
          </a:bodyPr>
          <a:lstStyle/>
          <a:p>
            <a:pPr>
              <a:defRPr/>
            </a:pPr>
            <a:r>
              <a:rPr kumimoji="0" lang="zh-CN" altLang="en-US" sz="1600" b="1" i="0" u="none" strike="noStrike" kern="0" cap="none" spc="0" normalizeH="0" baseline="0" noProof="0" dirty="0" smtClean="0">
                <a:ln>
                  <a:noFill/>
                </a:ln>
                <a:solidFill>
                  <a:sysClr val="windowText" lastClr="000000">
                    <a:lumMod val="65000"/>
                    <a:lumOff val="35000"/>
                  </a:sysClr>
                </a:solidFill>
                <a:effectLst/>
                <a:uLnTx/>
                <a:uFillTx/>
                <a:latin typeface="楷体" panose="02010609060101010101" pitchFamily="49" charset="-122"/>
                <a:ea typeface="楷体" panose="02010609060101010101" pitchFamily="49" charset="-122"/>
                <a:cs typeface="Arial" pitchFamily="34" charset="0"/>
              </a:rPr>
              <a:t>  投影仪不需要严格对齐，通过图像处理实现画面在屏幕上的正确输出。</a:t>
            </a:r>
            <a:endParaRPr kumimoji="0" lang="en-US" altLang="zh-CN" sz="1600" b="1" i="0" u="none" strike="noStrike" kern="0" cap="none" spc="0" normalizeH="0" baseline="0" noProof="0" dirty="0" smtClean="0">
              <a:ln>
                <a:noFill/>
              </a:ln>
              <a:solidFill>
                <a:sysClr val="windowText" lastClr="000000">
                  <a:lumMod val="65000"/>
                  <a:lumOff val="35000"/>
                </a:sysClr>
              </a:solidFill>
              <a:effectLst/>
              <a:uLnTx/>
              <a:uFillTx/>
              <a:latin typeface="楷体" panose="02010609060101010101" pitchFamily="49" charset="-122"/>
              <a:ea typeface="楷体" panose="02010609060101010101" pitchFamily="49" charset="-122"/>
              <a:cs typeface="Arial" pitchFamily="34" charset="0"/>
            </a:endParaRPr>
          </a:p>
          <a:p>
            <a:pPr>
              <a:defRPr/>
            </a:pPr>
            <a:r>
              <a:rPr lang="en-US" altLang="zh-CN" sz="1600" b="1" kern="0" dirty="0">
                <a:solidFill>
                  <a:sysClr val="windowText" lastClr="000000">
                    <a:lumMod val="65000"/>
                    <a:lumOff val="35000"/>
                  </a:sysClr>
                </a:solidFill>
                <a:latin typeface="楷体" panose="02010609060101010101" pitchFamily="49" charset="-122"/>
                <a:ea typeface="楷体" panose="02010609060101010101" pitchFamily="49" charset="-122"/>
                <a:cs typeface="Arial" pitchFamily="34" charset="0"/>
              </a:rPr>
              <a:t> </a:t>
            </a:r>
            <a:r>
              <a:rPr lang="en-US" altLang="zh-CN" sz="1600" b="1" kern="0" dirty="0" smtClean="0">
                <a:solidFill>
                  <a:sysClr val="windowText" lastClr="000000">
                    <a:lumMod val="65000"/>
                    <a:lumOff val="35000"/>
                  </a:sysClr>
                </a:solidFill>
                <a:latin typeface="楷体" panose="02010609060101010101" pitchFamily="49" charset="-122"/>
                <a:ea typeface="楷体" panose="02010609060101010101" pitchFamily="49" charset="-122"/>
                <a:cs typeface="Arial" pitchFamily="34" charset="0"/>
              </a:rPr>
              <a:t> </a:t>
            </a:r>
            <a:r>
              <a:rPr lang="zh-CN" altLang="en-US" sz="1600" b="1" kern="0" dirty="0" smtClean="0">
                <a:solidFill>
                  <a:sysClr val="windowText" lastClr="000000">
                    <a:lumMod val="65000"/>
                    <a:lumOff val="35000"/>
                  </a:sysClr>
                </a:solidFill>
                <a:latin typeface="楷体" panose="02010609060101010101" pitchFamily="49" charset="-122"/>
                <a:ea typeface="楷体" panose="02010609060101010101" pitchFamily="49" charset="-122"/>
                <a:cs typeface="Arial" pitchFamily="34" charset="0"/>
              </a:rPr>
              <a:t>该方法对硬件摆放要求不高，简便灵活，易于扩展。</a:t>
            </a:r>
            <a:endParaRPr kumimoji="0" lang="en-US" altLang="zh-CN" sz="1600" b="1" i="0" u="none" strike="noStrike" kern="0" cap="none" spc="0" normalizeH="0" baseline="0" noProof="0" dirty="0" smtClean="0">
              <a:ln>
                <a:noFill/>
              </a:ln>
              <a:solidFill>
                <a:sysClr val="windowText" lastClr="000000">
                  <a:lumMod val="65000"/>
                  <a:lumOff val="35000"/>
                </a:sysClr>
              </a:solidFill>
              <a:effectLst/>
              <a:uLnTx/>
              <a:uFillTx/>
              <a:latin typeface="楷体" panose="02010609060101010101" pitchFamily="49" charset="-122"/>
              <a:ea typeface="楷体" panose="02010609060101010101" pitchFamily="49" charset="-122"/>
              <a:cs typeface="Arial" pitchFamily="34" charset="0"/>
            </a:endParaRPr>
          </a:p>
        </p:txBody>
      </p:sp>
      <p:grpSp>
        <p:nvGrpSpPr>
          <p:cNvPr id="4" name="组合 3"/>
          <p:cNvGrpSpPr/>
          <p:nvPr/>
        </p:nvGrpSpPr>
        <p:grpSpPr>
          <a:xfrm>
            <a:off x="4216011" y="1689289"/>
            <a:ext cx="770213" cy="782317"/>
            <a:chOff x="4216009" y="1689285"/>
            <a:chExt cx="770213" cy="782317"/>
          </a:xfrm>
        </p:grpSpPr>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6009" y="1689285"/>
              <a:ext cx="761998" cy="782317"/>
            </a:xfrm>
            <a:prstGeom prst="rect">
              <a:avLst/>
            </a:prstGeom>
          </p:spPr>
        </p:pic>
        <p:sp>
          <p:nvSpPr>
            <p:cNvPr id="34" name="TextBox 33"/>
            <p:cNvSpPr txBox="1"/>
            <p:nvPr/>
          </p:nvSpPr>
          <p:spPr>
            <a:xfrm>
              <a:off x="4227178" y="1801549"/>
              <a:ext cx="759044" cy="523220"/>
            </a:xfrm>
            <a:prstGeom prst="rect">
              <a:avLst/>
            </a:prstGeom>
            <a:noFill/>
          </p:spPr>
          <p:txBody>
            <a:bodyPr wrap="square" rtlCol="0">
              <a:spAutoFit/>
            </a:bodyPr>
            <a:lstStyle>
              <a:defPPr>
                <a:defRPr lang="en-US"/>
              </a:defPPr>
              <a:lvl1pPr marR="0" lvl="0" indent="0" fontAlgn="auto">
                <a:lnSpc>
                  <a:spcPct val="80000"/>
                </a:lnSpc>
                <a:spcBef>
                  <a:spcPts val="0"/>
                </a:spcBef>
                <a:spcAft>
                  <a:spcPts val="0"/>
                </a:spcAft>
                <a:buClrTx/>
                <a:buSzTx/>
                <a:buFontTx/>
                <a:buNone/>
                <a:tabLst/>
                <a:defRPr kumimoji="0" sz="2800" b="1" i="0" u="none" strike="noStrike" kern="0" cap="none" spc="0" normalizeH="0" baseline="0">
                  <a:ln w="18415" cmpd="sng">
                    <a:noFill/>
                    <a:prstDash val="solid"/>
                  </a:ln>
                  <a:solidFill>
                    <a:srgbClr val="C0504D">
                      <a:lumMod val="75000"/>
                    </a:srgbClr>
                  </a:solidFill>
                  <a:effectLst/>
                  <a:uLnTx/>
                  <a:uFillTx/>
                  <a:latin typeface="Arial Rounded MT Bold" pitchFamily="34" charset="0"/>
                  <a:ea typeface="微软雅黑" pitchFamily="34" charset="-122"/>
                  <a:cs typeface="Times New Roman" pitchFamily="18"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smtClean="0">
                  <a:ln w="18415" cmpd="sng">
                    <a:noFill/>
                    <a:prstDash val="solid"/>
                  </a:ln>
                  <a:solidFill>
                    <a:sysClr val="window" lastClr="FFFFFF"/>
                  </a:solidFill>
                  <a:effectLst>
                    <a:glow rad="101600">
                      <a:srgbClr val="4BACC6">
                        <a:satMod val="175000"/>
                        <a:alpha val="40000"/>
                      </a:srgbClr>
                    </a:glow>
                  </a:effectLst>
                  <a:uLnTx/>
                  <a:uFillTx/>
                  <a:latin typeface="Arial Rounded MT Bold" pitchFamily="34" charset="0"/>
                  <a:ea typeface="微软雅黑" pitchFamily="34" charset="-122"/>
                  <a:cs typeface="Times New Roman" pitchFamily="18" charset="0"/>
                </a:rPr>
                <a:t>01</a:t>
              </a:r>
              <a:endParaRPr kumimoji="0" lang="en-US" altLang="zh-CN" sz="2800" b="1" i="0" u="none" strike="noStrike" kern="0" cap="none" spc="0" normalizeH="0" baseline="0" noProof="0" dirty="0">
                <a:ln w="18415" cmpd="sng">
                  <a:noFill/>
                  <a:prstDash val="solid"/>
                </a:ln>
                <a:solidFill>
                  <a:sysClr val="window" lastClr="FFFFFF"/>
                </a:solidFill>
                <a:effectLst>
                  <a:glow rad="101600">
                    <a:srgbClr val="4BACC6">
                      <a:satMod val="175000"/>
                      <a:alpha val="40000"/>
                    </a:srgbClr>
                  </a:glow>
                </a:effectLst>
                <a:uLnTx/>
                <a:uFillTx/>
                <a:latin typeface="Arial Rounded MT Bold" pitchFamily="34" charset="0"/>
                <a:ea typeface="微软雅黑" pitchFamily="34" charset="-122"/>
                <a:cs typeface="Times New Roman" pitchFamily="18" charset="0"/>
              </a:endParaRPr>
            </a:p>
          </p:txBody>
        </p:sp>
      </p:grpSp>
      <p:sp>
        <p:nvSpPr>
          <p:cNvPr id="35" name="Rectangle 2"/>
          <p:cNvSpPr txBox="1">
            <a:spLocks noChangeArrowheads="1"/>
          </p:cNvSpPr>
          <p:nvPr/>
        </p:nvSpPr>
        <p:spPr bwMode="black">
          <a:xfrm>
            <a:off x="0" y="260650"/>
            <a:ext cx="5874792" cy="56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sz="4400" b="1" kern="0" dirty="0" smtClean="0">
                <a:latin typeface="楷体" panose="02010609060101010101" pitchFamily="49" charset="-122"/>
                <a:ea typeface="楷体" panose="02010609060101010101" pitchFamily="49" charset="-122"/>
              </a:rPr>
              <a:t>第</a:t>
            </a:r>
            <a:r>
              <a:rPr lang="en-US" altLang="zh-CN" sz="4400" b="1" kern="0" dirty="0" smtClean="0">
                <a:latin typeface="Times New Roman" panose="02020603050405020304" pitchFamily="18" charset="0"/>
                <a:ea typeface="楷体" panose="02010609060101010101" pitchFamily="49" charset="-122"/>
                <a:cs typeface="Times New Roman" panose="02020603050405020304" pitchFamily="18" charset="0"/>
              </a:rPr>
              <a:t>1</a:t>
            </a:r>
            <a:r>
              <a:rPr lang="zh-CN" altLang="en-US" sz="4400" b="1" kern="0" dirty="0" smtClean="0">
                <a:latin typeface="楷体" panose="02010609060101010101" pitchFamily="49" charset="-122"/>
                <a:ea typeface="楷体" panose="02010609060101010101" pitchFamily="49" charset="-122"/>
              </a:rPr>
              <a:t>章  绪论</a:t>
            </a:r>
            <a:endParaRPr lang="en-US" altLang="zh-CN" sz="4400" b="1" kern="0" dirty="0">
              <a:latin typeface="楷体" panose="02010609060101010101" pitchFamily="49" charset="-122"/>
              <a:ea typeface="楷体" panose="02010609060101010101" pitchFamily="49" charset="-122"/>
            </a:endParaRPr>
          </a:p>
        </p:txBody>
      </p:sp>
      <p:sp>
        <p:nvSpPr>
          <p:cNvPr id="36" name="圆角矩形 35"/>
          <p:cNvSpPr/>
          <p:nvPr/>
        </p:nvSpPr>
        <p:spPr>
          <a:xfrm>
            <a:off x="3918598" y="915628"/>
            <a:ext cx="4078611" cy="436105"/>
          </a:xfrm>
          <a:prstGeom prst="roundRect">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latin typeface="楷体" panose="02010609060101010101" pitchFamily="49" charset="-122"/>
                <a:ea typeface="楷体" panose="02010609060101010101" pitchFamily="49" charset="-122"/>
              </a:rPr>
              <a:t>研究现状</a:t>
            </a:r>
            <a:endParaRPr lang="zh-CN" altLang="en-US" sz="2400" b="1" dirty="0">
              <a:latin typeface="楷体" panose="02010609060101010101" pitchFamily="49" charset="-122"/>
              <a:ea typeface="楷体" panose="02010609060101010101" pitchFamily="49" charset="-122"/>
            </a:endParaRPr>
          </a:p>
        </p:txBody>
      </p:sp>
      <p:pic>
        <p:nvPicPr>
          <p:cNvPr id="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3612336"/>
      </p:ext>
    </p:extLst>
  </p:cSld>
  <p:clrMapOvr>
    <a:masterClrMapping/>
  </p:clrMapOvr>
  <p:transition spd="med" advTm="93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black">
          <a:xfrm>
            <a:off x="0" y="260650"/>
            <a:ext cx="5874792" cy="56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sz="4400" b="1" kern="0" dirty="0" smtClean="0">
                <a:latin typeface="楷体" panose="02010609060101010101" pitchFamily="49" charset="-122"/>
                <a:ea typeface="楷体" panose="02010609060101010101" pitchFamily="49" charset="-122"/>
              </a:rPr>
              <a:t>第</a:t>
            </a:r>
            <a:r>
              <a:rPr lang="en-US" altLang="zh-CN" sz="4400" b="1" kern="0" dirty="0" smtClean="0">
                <a:latin typeface="Times New Roman" panose="02020603050405020304" pitchFamily="18" charset="0"/>
                <a:ea typeface="楷体" panose="02010609060101010101" pitchFamily="49" charset="-122"/>
                <a:cs typeface="Times New Roman" panose="02020603050405020304" pitchFamily="18" charset="0"/>
              </a:rPr>
              <a:t>1</a:t>
            </a:r>
            <a:r>
              <a:rPr lang="zh-CN" altLang="en-US" sz="4400" b="1" kern="0" dirty="0" smtClean="0">
                <a:latin typeface="楷体" panose="02010609060101010101" pitchFamily="49" charset="-122"/>
                <a:ea typeface="楷体" panose="02010609060101010101" pitchFamily="49" charset="-122"/>
              </a:rPr>
              <a:t>章  绪论</a:t>
            </a:r>
            <a:endParaRPr lang="en-US" altLang="zh-CN" sz="4400" b="1" kern="0" dirty="0">
              <a:latin typeface="楷体" panose="02010609060101010101" pitchFamily="49" charset="-122"/>
              <a:ea typeface="楷体" panose="02010609060101010101" pitchFamily="49" charset="-122"/>
            </a:endParaRPr>
          </a:p>
        </p:txBody>
      </p:sp>
      <p:sp>
        <p:nvSpPr>
          <p:cNvPr id="5" name="圆角矩形 4"/>
          <p:cNvSpPr/>
          <p:nvPr/>
        </p:nvSpPr>
        <p:spPr>
          <a:xfrm>
            <a:off x="5575087" y="915628"/>
            <a:ext cx="2422116" cy="436105"/>
          </a:xfrm>
          <a:prstGeom prst="roundRect">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latin typeface="楷体" panose="02010609060101010101" pitchFamily="49" charset="-122"/>
                <a:ea typeface="楷体" panose="02010609060101010101" pitchFamily="49" charset="-122"/>
              </a:rPr>
              <a:t>研究现状</a:t>
            </a:r>
            <a:endParaRPr lang="zh-CN" altLang="en-US" sz="2400" b="1" dirty="0">
              <a:latin typeface="楷体" panose="02010609060101010101" pitchFamily="49" charset="-122"/>
              <a:ea typeface="楷体" panose="02010609060101010101" pitchFamily="49" charset="-122"/>
            </a:endParaRPr>
          </a:p>
        </p:txBody>
      </p:sp>
      <p:grpSp>
        <p:nvGrpSpPr>
          <p:cNvPr id="6" name="组合 5"/>
          <p:cNvGrpSpPr/>
          <p:nvPr/>
        </p:nvGrpSpPr>
        <p:grpSpPr>
          <a:xfrm>
            <a:off x="-1764704" y="-131503"/>
            <a:ext cx="3829680" cy="3289861"/>
            <a:chOff x="-2434991" y="-1820585"/>
            <a:chExt cx="5271030" cy="5083062"/>
          </a:xfrm>
        </p:grpSpPr>
        <p:sp>
          <p:nvSpPr>
            <p:cNvPr id="7" name="椭圆 2"/>
            <p:cNvSpPr/>
            <p:nvPr/>
          </p:nvSpPr>
          <p:spPr>
            <a:xfrm rot="4842473">
              <a:off x="-509774" y="258319"/>
              <a:ext cx="2088722" cy="1424923"/>
            </a:xfrm>
            <a:custGeom>
              <a:avLst/>
              <a:gdLst/>
              <a:ahLst/>
              <a:cxnLst/>
              <a:rect l="l" t="t" r="r" b="b"/>
              <a:pathLst>
                <a:path w="2088722" h="1424923">
                  <a:moveTo>
                    <a:pt x="0" y="1083283"/>
                  </a:moveTo>
                  <a:lnTo>
                    <a:pt x="161121" y="98529"/>
                  </a:lnTo>
                  <a:cubicBezTo>
                    <a:pt x="320506" y="34493"/>
                    <a:pt x="494604" y="0"/>
                    <a:pt x="676759" y="0"/>
                  </a:cubicBezTo>
                  <a:cubicBezTo>
                    <a:pt x="1456565" y="0"/>
                    <a:pt x="2088722" y="632158"/>
                    <a:pt x="2088722" y="1411965"/>
                  </a:cubicBezTo>
                  <a:lnTo>
                    <a:pt x="2088068" y="1424923"/>
                  </a:lnTo>
                  <a:close/>
                </a:path>
              </a:pathLst>
            </a:custGeom>
            <a:pattFill prst="dkUpDiag">
              <a:fgClr>
                <a:srgbClr val="0D97FF"/>
              </a:fgClr>
              <a:bgClr>
                <a:srgbClr val="008AF2"/>
              </a:bgClr>
            </a:pattFill>
            <a:ln w="25400" cap="flat" cmpd="sng" algn="ctr">
              <a:noFill/>
              <a:prstDash val="solid"/>
            </a:ln>
            <a:effectLst>
              <a:outerShdw blurRad="63500" sx="102000" sy="102000" algn="ctr" rotWithShape="0">
                <a:prstClr val="black">
                  <a:alpha val="40000"/>
                </a:prstClr>
              </a:outerShdw>
            </a:effectLst>
          </p:spPr>
          <p:txBody>
            <a:bodyPr anchor="ctr"/>
            <a:lstStyle/>
            <a:p>
              <a:pPr algn="ctr" fontAlgn="base">
                <a:spcBef>
                  <a:spcPct val="0"/>
                </a:spcBef>
                <a:spcAft>
                  <a:spcPct val="0"/>
                </a:spcAft>
              </a:pPr>
              <a:endParaRPr lang="zh-CN" altLang="en-US" kern="0">
                <a:solidFill>
                  <a:prstClr val="white"/>
                </a:solidFill>
                <a:latin typeface="Calibri"/>
                <a:ea typeface="宋体"/>
              </a:endParaRPr>
            </a:p>
          </p:txBody>
        </p:sp>
        <p:sp>
          <p:nvSpPr>
            <p:cNvPr id="8" name="饼形 7"/>
            <p:cNvSpPr/>
            <p:nvPr/>
          </p:nvSpPr>
          <p:spPr>
            <a:xfrm rot="6698568">
              <a:off x="-2434989" y="-1820587"/>
              <a:ext cx="5083062" cy="5083065"/>
            </a:xfrm>
            <a:prstGeom prst="pie">
              <a:avLst>
                <a:gd name="adj1" fmla="val 14145435"/>
                <a:gd name="adj2" fmla="val 16200000"/>
              </a:avLst>
            </a:prstGeom>
            <a:pattFill prst="dkUpDiag">
              <a:fgClr>
                <a:srgbClr val="BC8F00"/>
              </a:fgClr>
              <a:bgClr>
                <a:srgbClr val="B08600"/>
              </a:bgClr>
            </a:pattFill>
            <a:ln w="25400" cap="flat" cmpd="sng" algn="ctr">
              <a:solidFill>
                <a:sysClr val="window" lastClr="FFFFFF"/>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1800" b="0" i="0" u="none" strike="noStrike" kern="0" cap="none" spc="0" normalizeH="0" baseline="0" noProof="0" dirty="0">
                  <a:ln>
                    <a:noFill/>
                  </a:ln>
                  <a:solidFill>
                    <a:prstClr val="white"/>
                  </a:solidFill>
                  <a:effectLst/>
                  <a:uLnTx/>
                  <a:uFillTx/>
                  <a:latin typeface="Calibri"/>
                  <a:ea typeface="宋体"/>
                </a:rPr>
                <a:t>1</a:t>
              </a:r>
              <a:endParaRPr kumimoji="0" lang="zh-CN" altLang="en-US" sz="1800" b="0" i="0" u="none" strike="noStrike" kern="0" cap="none" spc="0" normalizeH="0" baseline="0" noProof="0" dirty="0">
                <a:ln>
                  <a:noFill/>
                </a:ln>
                <a:solidFill>
                  <a:prstClr val="white"/>
                </a:solidFill>
                <a:effectLst/>
                <a:uLnTx/>
                <a:uFillTx/>
                <a:latin typeface="Calibri"/>
                <a:ea typeface="宋体"/>
              </a:endParaRPr>
            </a:p>
          </p:txBody>
        </p:sp>
        <p:sp>
          <p:nvSpPr>
            <p:cNvPr id="9" name="TextBox 8"/>
            <p:cNvSpPr txBox="1"/>
            <p:nvPr/>
          </p:nvSpPr>
          <p:spPr>
            <a:xfrm>
              <a:off x="711247" y="430129"/>
              <a:ext cx="2124792" cy="884496"/>
            </a:xfrm>
            <a:prstGeom prst="rect">
              <a:avLst/>
            </a:prstGeom>
            <a:noFill/>
          </p:spPr>
          <p:txBody>
            <a:bodyPr wrap="square" rtlCol="0">
              <a:spAutoFit/>
            </a:bodyPr>
            <a:lstStyle/>
            <a:p>
              <a:pPr marL="0" marR="0" lvl="0" indent="0" algn="ctr" defTabSz="914400" eaLnBrk="1" fontAlgn="auto" latinLnBrk="0" hangingPunct="1">
                <a:lnSpc>
                  <a:spcPct val="130000"/>
                </a:lnSpc>
                <a:spcBef>
                  <a:spcPts val="0"/>
                </a:spcBef>
                <a:spcAft>
                  <a:spcPts val="0"/>
                </a:spcAft>
                <a:buClrTx/>
                <a:buSzTx/>
                <a:buFontTx/>
                <a:buNone/>
                <a:tabLst/>
                <a:defRPr/>
              </a:pPr>
              <a:r>
                <a:rPr kumimoji="0" lang="zh-CN" altLang="en-US" sz="2400" b="1" i="0" u="none" strike="noStrike" kern="0" cap="none" spc="0" normalizeH="0" baseline="0" noProof="0" dirty="0" smtClean="0">
                  <a:ln>
                    <a:noFill/>
                  </a:ln>
                  <a:solidFill>
                    <a:sysClr val="window" lastClr="FFFFFF"/>
                  </a:solidFill>
                  <a:effectLst>
                    <a:outerShdw blurRad="50800" dist="38100" dir="5400000" algn="t" rotWithShape="0">
                      <a:prstClr val="black">
                        <a:alpha val="40000"/>
                      </a:prstClr>
                    </a:outerShdw>
                  </a:effectLst>
                  <a:uLnTx/>
                  <a:uFillTx/>
                  <a:latin typeface="微软雅黑" pitchFamily="34" charset="-122"/>
                  <a:ea typeface="微软雅黑" pitchFamily="34" charset="-122"/>
                </a:rPr>
                <a:t>关键技术</a:t>
              </a:r>
              <a:endParaRPr kumimoji="0" lang="zh-CN" altLang="en-US" sz="2400" b="1" i="0" u="none" strike="noStrike" kern="0" cap="none" spc="0" normalizeH="0" baseline="0" noProof="0" dirty="0">
                <a:ln>
                  <a:noFill/>
                </a:ln>
                <a:solidFill>
                  <a:sysClr val="window" lastClr="FFFFFF"/>
                </a:solidFill>
                <a:effectLst>
                  <a:outerShdw blurRad="50800" dist="38100" dir="5400000" algn="t" rotWithShape="0">
                    <a:prstClr val="black">
                      <a:alpha val="40000"/>
                    </a:prstClr>
                  </a:outerShdw>
                </a:effectLst>
                <a:uLnTx/>
                <a:uFillTx/>
                <a:latin typeface="微软雅黑" pitchFamily="34" charset="-122"/>
                <a:ea typeface="微软雅黑" pitchFamily="34" charset="-122"/>
              </a:endParaRPr>
            </a:p>
          </p:txBody>
        </p:sp>
      </p:gr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3090" y="2204865"/>
            <a:ext cx="1698350"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712349">
            <a:off x="1440566" y="4503192"/>
            <a:ext cx="1460940" cy="1355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3918592" y="1897671"/>
            <a:ext cx="1977758" cy="461665"/>
          </a:xfrm>
          <a:prstGeom prst="rect">
            <a:avLst/>
          </a:prstGeom>
          <a:noFill/>
        </p:spPr>
        <p:txBody>
          <a:bodyPr wrap="square" rtlCol="0">
            <a:spAutoFit/>
          </a:bodyPr>
          <a:lstStyle/>
          <a:p>
            <a:r>
              <a:rPr lang="zh-CN" altLang="en-US" sz="2400" dirty="0" smtClean="0">
                <a:solidFill>
                  <a:srgbClr val="000000"/>
                </a:solidFill>
                <a:latin typeface="楷体" panose="02010609060101010101" pitchFamily="49" charset="-122"/>
                <a:ea typeface="楷体" panose="02010609060101010101" pitchFamily="49" charset="-122"/>
              </a:rPr>
              <a:t>  几何校正</a:t>
            </a:r>
            <a:endParaRPr lang="zh-CN" altLang="en-US" sz="2400" dirty="0">
              <a:solidFill>
                <a:srgbClr val="000000"/>
              </a:solidFill>
              <a:latin typeface="楷体" panose="02010609060101010101" pitchFamily="49" charset="-122"/>
              <a:ea typeface="楷体" panose="02010609060101010101" pitchFamily="49" charset="-122"/>
            </a:endParaRPr>
          </a:p>
        </p:txBody>
      </p:sp>
      <p:grpSp>
        <p:nvGrpSpPr>
          <p:cNvPr id="10" name="组合 9"/>
          <p:cNvGrpSpPr/>
          <p:nvPr/>
        </p:nvGrpSpPr>
        <p:grpSpPr>
          <a:xfrm>
            <a:off x="2991441" y="2535287"/>
            <a:ext cx="5057357" cy="1084462"/>
            <a:chOff x="2991440" y="2535287"/>
            <a:chExt cx="5057357" cy="1084461"/>
          </a:xfrm>
        </p:grpSpPr>
        <p:cxnSp>
          <p:nvCxnSpPr>
            <p:cNvPr id="16" name="直接连接符 15"/>
            <p:cNvCxnSpPr/>
            <p:nvPr/>
          </p:nvCxnSpPr>
          <p:spPr>
            <a:xfrm>
              <a:off x="2991440" y="3619748"/>
              <a:ext cx="5005763" cy="0"/>
            </a:xfrm>
            <a:prstGeom prst="line">
              <a:avLst/>
            </a:prstGeom>
            <a:noFill/>
            <a:ln w="28575" cap="flat" cmpd="sng" algn="ctr">
              <a:solidFill>
                <a:srgbClr val="00B0F0"/>
              </a:solidFill>
              <a:prstDash val="sysDot"/>
            </a:ln>
            <a:effectLst/>
          </p:spPr>
        </p:cxnSp>
        <p:sp>
          <p:nvSpPr>
            <p:cNvPr id="21" name="TextBox 20"/>
            <p:cNvSpPr txBox="1"/>
            <p:nvPr/>
          </p:nvSpPr>
          <p:spPr>
            <a:xfrm>
              <a:off x="3101376" y="2535287"/>
              <a:ext cx="4947421" cy="1015662"/>
            </a:xfrm>
            <a:prstGeom prst="rect">
              <a:avLst/>
            </a:prstGeom>
            <a:noFill/>
          </p:spPr>
          <p:txBody>
            <a:bodyPr wrap="square" rtlCol="0">
              <a:spAutoFit/>
            </a:bodyPr>
            <a:lstStyle/>
            <a:p>
              <a:r>
                <a:rPr lang="en-US" altLang="zh-CN" sz="2000" dirty="0" smtClean="0">
                  <a:solidFill>
                    <a:srgbClr val="000000"/>
                  </a:solidFill>
                  <a:latin typeface="楷体" panose="02010609060101010101" pitchFamily="49" charset="-122"/>
                  <a:ea typeface="楷体" panose="02010609060101010101" pitchFamily="49" charset="-122"/>
                </a:rPr>
                <a:t>1</a:t>
              </a:r>
              <a:r>
                <a:rPr lang="zh-CN" altLang="en-US" sz="2000" dirty="0" smtClean="0">
                  <a:solidFill>
                    <a:srgbClr val="000000"/>
                  </a:solidFill>
                  <a:latin typeface="楷体" panose="02010609060101010101" pitchFamily="49" charset="-122"/>
                  <a:ea typeface="楷体" panose="02010609060101010101" pitchFamily="49" charset="-122"/>
                </a:rPr>
                <a:t>、投影仪之间没有严格对齐</a:t>
              </a:r>
              <a:endParaRPr lang="en-US" altLang="zh-CN" sz="2000" dirty="0" smtClean="0">
                <a:solidFill>
                  <a:srgbClr val="000000"/>
                </a:solidFill>
                <a:latin typeface="楷体" panose="02010609060101010101" pitchFamily="49" charset="-122"/>
                <a:ea typeface="楷体" panose="02010609060101010101" pitchFamily="49" charset="-122"/>
              </a:endParaRPr>
            </a:p>
            <a:p>
              <a:r>
                <a:rPr lang="en-US" altLang="zh-CN" sz="2000" dirty="0" smtClean="0">
                  <a:solidFill>
                    <a:srgbClr val="000000"/>
                  </a:solidFill>
                  <a:latin typeface="楷体" panose="02010609060101010101" pitchFamily="49" charset="-122"/>
                  <a:ea typeface="楷体" panose="02010609060101010101" pitchFamily="49" charset="-122"/>
                </a:rPr>
                <a:t>2</a:t>
              </a:r>
              <a:r>
                <a:rPr lang="zh-CN" altLang="en-US" sz="2000" dirty="0" smtClean="0">
                  <a:solidFill>
                    <a:srgbClr val="000000"/>
                  </a:solidFill>
                  <a:latin typeface="楷体" panose="02010609060101010101" pitchFamily="49" charset="-122"/>
                  <a:ea typeface="楷体" panose="02010609060101010101" pitchFamily="49" charset="-122"/>
                </a:rPr>
                <a:t>、投影仪自身摆放问题导致画面变形</a:t>
              </a:r>
              <a:endParaRPr lang="en-US" altLang="zh-CN" sz="2000" dirty="0" smtClean="0">
                <a:solidFill>
                  <a:srgbClr val="000000"/>
                </a:solidFill>
                <a:latin typeface="楷体" panose="02010609060101010101" pitchFamily="49" charset="-122"/>
                <a:ea typeface="楷体" panose="02010609060101010101" pitchFamily="49" charset="-122"/>
              </a:endParaRPr>
            </a:p>
            <a:p>
              <a:r>
                <a:rPr lang="en-US" altLang="zh-CN" sz="2000" dirty="0" smtClean="0">
                  <a:solidFill>
                    <a:srgbClr val="000000"/>
                  </a:solidFill>
                  <a:latin typeface="楷体" panose="02010609060101010101" pitchFamily="49" charset="-122"/>
                  <a:ea typeface="楷体" panose="02010609060101010101" pitchFamily="49" charset="-122"/>
                </a:rPr>
                <a:t>3</a:t>
              </a:r>
              <a:r>
                <a:rPr lang="zh-CN" altLang="en-US" sz="2000" dirty="0" smtClean="0">
                  <a:solidFill>
                    <a:srgbClr val="000000"/>
                  </a:solidFill>
                  <a:latin typeface="楷体" panose="02010609060101010101" pitchFamily="49" charset="-122"/>
                  <a:ea typeface="楷体" panose="02010609060101010101" pitchFamily="49" charset="-122"/>
                </a:rPr>
                <a:t>、投影幕自身形变导致画面变形</a:t>
              </a:r>
              <a:endParaRPr lang="zh-CN" altLang="en-US" sz="2000" dirty="0">
                <a:solidFill>
                  <a:srgbClr val="000000"/>
                </a:solidFill>
                <a:latin typeface="楷体" panose="02010609060101010101" pitchFamily="49" charset="-122"/>
                <a:ea typeface="楷体" panose="02010609060101010101" pitchFamily="49" charset="-122"/>
              </a:endParaRPr>
            </a:p>
          </p:txBody>
        </p:sp>
      </p:grpSp>
      <p:sp>
        <p:nvSpPr>
          <p:cNvPr id="24" name="TextBox 23"/>
          <p:cNvSpPr txBox="1"/>
          <p:nvPr/>
        </p:nvSpPr>
        <p:spPr>
          <a:xfrm>
            <a:off x="4038331" y="4024882"/>
            <a:ext cx="1977758" cy="461665"/>
          </a:xfrm>
          <a:prstGeom prst="rect">
            <a:avLst/>
          </a:prstGeom>
          <a:noFill/>
        </p:spPr>
        <p:txBody>
          <a:bodyPr wrap="square" rtlCol="0">
            <a:spAutoFit/>
          </a:bodyPr>
          <a:lstStyle/>
          <a:p>
            <a:r>
              <a:rPr lang="zh-CN" altLang="en-US" sz="2400" dirty="0" smtClean="0">
                <a:solidFill>
                  <a:srgbClr val="000000"/>
                </a:solidFill>
                <a:latin typeface="楷体" panose="02010609060101010101" pitchFamily="49" charset="-122"/>
                <a:ea typeface="楷体" panose="02010609060101010101" pitchFamily="49" charset="-122"/>
              </a:rPr>
              <a:t>  亮度校正</a:t>
            </a:r>
            <a:endParaRPr lang="zh-CN" altLang="en-US" sz="2400" dirty="0">
              <a:solidFill>
                <a:srgbClr val="000000"/>
              </a:solidFill>
              <a:latin typeface="楷体" panose="02010609060101010101" pitchFamily="49" charset="-122"/>
              <a:ea typeface="楷体" panose="02010609060101010101" pitchFamily="49" charset="-122"/>
            </a:endParaRPr>
          </a:p>
        </p:txBody>
      </p:sp>
      <p:grpSp>
        <p:nvGrpSpPr>
          <p:cNvPr id="11" name="组合 10"/>
          <p:cNvGrpSpPr/>
          <p:nvPr/>
        </p:nvGrpSpPr>
        <p:grpSpPr>
          <a:xfrm>
            <a:off x="3049782" y="4653146"/>
            <a:ext cx="5064426" cy="1015664"/>
            <a:chOff x="3049782" y="4653136"/>
            <a:chExt cx="5064426" cy="1015661"/>
          </a:xfrm>
        </p:grpSpPr>
        <p:cxnSp>
          <p:nvCxnSpPr>
            <p:cNvPr id="18" name="直接连接符 17"/>
            <p:cNvCxnSpPr/>
            <p:nvPr/>
          </p:nvCxnSpPr>
          <p:spPr>
            <a:xfrm>
              <a:off x="3049782" y="5661248"/>
              <a:ext cx="5050610" cy="0"/>
            </a:xfrm>
            <a:prstGeom prst="line">
              <a:avLst/>
            </a:prstGeom>
            <a:noFill/>
            <a:ln w="28575" cap="flat" cmpd="sng" algn="ctr">
              <a:solidFill>
                <a:srgbClr val="00B0F0"/>
              </a:solidFill>
              <a:prstDash val="sysDot"/>
            </a:ln>
            <a:effectLst/>
          </p:spPr>
        </p:cxnSp>
        <p:sp>
          <p:nvSpPr>
            <p:cNvPr id="25" name="TextBox 24"/>
            <p:cNvSpPr txBox="1"/>
            <p:nvPr/>
          </p:nvSpPr>
          <p:spPr>
            <a:xfrm>
              <a:off x="3166787" y="4653136"/>
              <a:ext cx="4947421" cy="1015661"/>
            </a:xfrm>
            <a:prstGeom prst="rect">
              <a:avLst/>
            </a:prstGeom>
            <a:noFill/>
          </p:spPr>
          <p:txBody>
            <a:bodyPr wrap="square" rtlCol="0">
              <a:spAutoFit/>
            </a:bodyPr>
            <a:lstStyle/>
            <a:p>
              <a:r>
                <a:rPr lang="zh-CN" altLang="en-US" dirty="0" smtClean="0">
                  <a:solidFill>
                    <a:srgbClr val="000000"/>
                  </a:solidFill>
                  <a:latin typeface="楷体" panose="02010609060101010101" pitchFamily="49" charset="-122"/>
                  <a:ea typeface="楷体" panose="02010609060101010101" pitchFamily="49" charset="-122"/>
                </a:rPr>
                <a:t>    </a:t>
              </a:r>
              <a:r>
                <a:rPr lang="zh-CN" altLang="en-US" sz="2000" dirty="0" smtClean="0">
                  <a:solidFill>
                    <a:srgbClr val="000000"/>
                  </a:solidFill>
                  <a:latin typeface="楷体" panose="02010609060101010101" pitchFamily="49" charset="-122"/>
                  <a:ea typeface="楷体" panose="02010609060101010101" pitchFamily="49" charset="-122"/>
                </a:rPr>
                <a:t>相邻投影仪之间投影有重叠，在重叠区域接受多个投影仪的亮度输出，使该部分亮度过高，影像画面质量。</a:t>
              </a:r>
              <a:endParaRPr lang="zh-CN" altLang="en-US" sz="2000" dirty="0">
                <a:solidFill>
                  <a:srgbClr val="000000"/>
                </a:solidFill>
                <a:latin typeface="楷体" panose="02010609060101010101" pitchFamily="49" charset="-122"/>
                <a:ea typeface="楷体" panose="02010609060101010101" pitchFamily="49" charset="-122"/>
              </a:endParaRPr>
            </a:p>
          </p:txBody>
        </p:sp>
      </p:grpSp>
      <p:pic>
        <p:nvPicPr>
          <p:cNvPr id="1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4166800"/>
      </p:ext>
    </p:extLst>
  </p:cSld>
  <p:clrMapOvr>
    <a:masterClrMapping/>
  </p:clrMapOvr>
  <p:transition spd="med" advTm="23663">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139952" y="980728"/>
            <a:ext cx="864096" cy="5400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 name="TextBox 4"/>
          <p:cNvSpPr txBox="1"/>
          <p:nvPr/>
        </p:nvSpPr>
        <p:spPr>
          <a:xfrm>
            <a:off x="4239529" y="1124748"/>
            <a:ext cx="646331" cy="646331"/>
          </a:xfrm>
          <a:prstGeom prst="rect">
            <a:avLst/>
          </a:prstGeom>
          <a:noFill/>
        </p:spPr>
        <p:txBody>
          <a:bodyPr wrap="none" rtlCol="0">
            <a:spAutoFit/>
          </a:bodyPr>
          <a:lstStyle/>
          <a:p>
            <a:r>
              <a:rPr lang="en-US" altLang="zh-CN" sz="3600" b="1" dirty="0" smtClean="0">
                <a:solidFill>
                  <a:schemeClr val="bg1"/>
                </a:solidFill>
                <a:latin typeface="Times New Roman" panose="02020603050405020304" pitchFamily="18" charset="0"/>
                <a:ea typeface="MS PMincho" pitchFamily="18" charset="-128"/>
                <a:cs typeface="Times New Roman" panose="02020603050405020304" pitchFamily="18" charset="0"/>
              </a:rPr>
              <a:t>01</a:t>
            </a:r>
            <a:endParaRPr lang="zh-CN" altLang="en-US" sz="3600" b="1" dirty="0" smtClean="0">
              <a:solidFill>
                <a:schemeClr val="bg1"/>
              </a:solidFill>
              <a:latin typeface="Times New Roman" panose="02020603050405020304" pitchFamily="18" charset="0"/>
              <a:ea typeface="MS PMincho" pitchFamily="18" charset="-128"/>
              <a:cs typeface="Times New Roman" panose="02020603050405020304" pitchFamily="18" charset="0"/>
            </a:endParaRPr>
          </a:p>
        </p:txBody>
      </p:sp>
      <p:cxnSp>
        <p:nvCxnSpPr>
          <p:cNvPr id="10" name="直接连接符 9"/>
          <p:cNvCxnSpPr/>
          <p:nvPr/>
        </p:nvCxnSpPr>
        <p:spPr>
          <a:xfrm>
            <a:off x="3315698" y="1493732"/>
            <a:ext cx="864096"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椭圆 6"/>
          <p:cNvSpPr/>
          <p:nvPr/>
        </p:nvSpPr>
        <p:spPr>
          <a:xfrm>
            <a:off x="4175956" y="1436888"/>
            <a:ext cx="108012" cy="108012"/>
          </a:xfrm>
          <a:prstGeom prst="ellipse">
            <a:avLst/>
          </a:prstGeom>
          <a:solidFill>
            <a:schemeClr val="accent2">
              <a:lumMod val="60000"/>
              <a:lumOff val="4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1" name="矩形 10"/>
          <p:cNvSpPr/>
          <p:nvPr/>
        </p:nvSpPr>
        <p:spPr>
          <a:xfrm>
            <a:off x="1466154" y="1363569"/>
            <a:ext cx="2029858" cy="36266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600" dirty="0" smtClean="0">
              <a:latin typeface="Times New Roman" panose="02020603050405020304" pitchFamily="18" charset="0"/>
              <a:cs typeface="Times New Roman" panose="02020603050405020304" pitchFamily="18" charset="0"/>
            </a:endParaRPr>
          </a:p>
          <a:p>
            <a:pPr algn="ctr"/>
            <a:r>
              <a:rPr lang="en-US" altLang="zh-CN" sz="1600" dirty="0" err="1"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Raskar</a:t>
            </a:r>
            <a:r>
              <a:rPr lang="en-US" altLang="zh-CN" sz="1600"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 </a:t>
            </a:r>
            <a:r>
              <a:rPr lang="zh-CN" altLang="en-US" sz="16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等</a:t>
            </a:r>
            <a:br>
              <a:rPr lang="zh-CN" altLang="en-US" sz="16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br>
            <a:endParaRPr lang="zh-CN" altLang="en-US" sz="16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2" name="TextBox 11"/>
          <p:cNvSpPr txBox="1"/>
          <p:nvPr/>
        </p:nvSpPr>
        <p:spPr>
          <a:xfrm>
            <a:off x="1084822" y="1820328"/>
            <a:ext cx="2952328" cy="1212640"/>
          </a:xfrm>
          <a:prstGeom prst="rect">
            <a:avLst/>
          </a:prstGeom>
          <a:noFill/>
        </p:spPr>
        <p:txBody>
          <a:bodyPr wrap="square" rtlCol="0">
            <a:spAutoFit/>
          </a:bodyPr>
          <a:lstStyle/>
          <a:p>
            <a:pPr>
              <a:lnSpc>
                <a:spcPct val="130000"/>
              </a:lnSpc>
            </a:pPr>
            <a:r>
              <a:rPr lang="zh-CN" altLang="en-US" sz="14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提出使用一个固定的摄像头进行信息采集，计算相机空间、投影仪空间、屏幕空间的单应性矩阵，从而实现多投影仪的几何校正</a:t>
            </a:r>
            <a:r>
              <a:rPr lang="zh-CN" altLang="en-US" sz="1400"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输出。</a:t>
            </a:r>
            <a:endParaRPr lang="en-US" altLang="zh-CN" sz="14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p:txBody>
      </p:sp>
      <p:grpSp>
        <p:nvGrpSpPr>
          <p:cNvPr id="2" name="组合 1"/>
          <p:cNvGrpSpPr/>
          <p:nvPr/>
        </p:nvGrpSpPr>
        <p:grpSpPr>
          <a:xfrm>
            <a:off x="4210410" y="1953273"/>
            <a:ext cx="3356580" cy="646331"/>
            <a:chOff x="4210410" y="1953265"/>
            <a:chExt cx="3356580" cy="646331"/>
          </a:xfrm>
        </p:grpSpPr>
        <p:sp>
          <p:nvSpPr>
            <p:cNvPr id="14" name="TextBox 13"/>
            <p:cNvSpPr txBox="1"/>
            <p:nvPr/>
          </p:nvSpPr>
          <p:spPr>
            <a:xfrm>
              <a:off x="4210410" y="1953265"/>
              <a:ext cx="646331" cy="646331"/>
            </a:xfrm>
            <a:prstGeom prst="rect">
              <a:avLst/>
            </a:prstGeom>
            <a:noFill/>
          </p:spPr>
          <p:txBody>
            <a:bodyPr wrap="none" rtlCol="0">
              <a:spAutoFit/>
            </a:bodyPr>
            <a:lstStyle/>
            <a:p>
              <a:r>
                <a:rPr lang="en-US" altLang="zh-CN" sz="3600" b="1" dirty="0" smtClean="0">
                  <a:solidFill>
                    <a:schemeClr val="bg1"/>
                  </a:solidFill>
                  <a:latin typeface="Times New Roman" panose="02020603050405020304" pitchFamily="18" charset="0"/>
                  <a:ea typeface="MS PMincho" pitchFamily="18" charset="-128"/>
                  <a:cs typeface="Times New Roman" panose="02020603050405020304" pitchFamily="18" charset="0"/>
                </a:rPr>
                <a:t>02</a:t>
              </a:r>
              <a:endParaRPr lang="zh-CN" altLang="en-US" sz="3600" b="1" dirty="0" smtClean="0">
                <a:solidFill>
                  <a:schemeClr val="bg1"/>
                </a:solidFill>
                <a:latin typeface="Times New Roman" panose="02020603050405020304" pitchFamily="18" charset="0"/>
                <a:ea typeface="MS PMincho" pitchFamily="18" charset="-128"/>
                <a:cs typeface="Times New Roman" panose="02020603050405020304" pitchFamily="18" charset="0"/>
              </a:endParaRPr>
            </a:p>
          </p:txBody>
        </p:sp>
        <p:cxnSp>
          <p:nvCxnSpPr>
            <p:cNvPr id="16" name="直接连接符 15"/>
            <p:cNvCxnSpPr/>
            <p:nvPr/>
          </p:nvCxnSpPr>
          <p:spPr>
            <a:xfrm flipH="1">
              <a:off x="4914038" y="2276430"/>
              <a:ext cx="864096"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 name="椭圆 16"/>
            <p:cNvSpPr/>
            <p:nvPr/>
          </p:nvSpPr>
          <p:spPr>
            <a:xfrm flipH="1">
              <a:off x="4879499" y="2215377"/>
              <a:ext cx="108012" cy="108012"/>
            </a:xfrm>
            <a:prstGeom prst="ellipse">
              <a:avLst/>
            </a:prstGeom>
            <a:solidFill>
              <a:schemeClr val="accent2">
                <a:lumMod val="60000"/>
                <a:lumOff val="4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8" name="矩形 17"/>
            <p:cNvSpPr/>
            <p:nvPr/>
          </p:nvSpPr>
          <p:spPr>
            <a:xfrm flipH="1">
              <a:off x="5537132" y="2014733"/>
              <a:ext cx="2029858" cy="36266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600" dirty="0" smtClean="0">
                <a:latin typeface="Times New Roman" panose="02020603050405020304" pitchFamily="18" charset="0"/>
                <a:cs typeface="Times New Roman" panose="02020603050405020304" pitchFamily="18" charset="0"/>
              </a:endParaRPr>
            </a:p>
            <a:p>
              <a:pPr algn="ctr"/>
              <a:r>
                <a:rPr lang="en-US" altLang="zh-CN" sz="1600" dirty="0" err="1"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Y.Chen</a:t>
              </a:r>
              <a:r>
                <a:rPr lang="en-US" altLang="zh-CN" sz="16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
              </a:r>
              <a:br>
                <a:rPr lang="en-US" altLang="zh-CN" sz="16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br>
              <a:endParaRPr lang="zh-CN" altLang="en-US" sz="16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19" name="TextBox 18"/>
          <p:cNvSpPr txBox="1"/>
          <p:nvPr/>
        </p:nvSpPr>
        <p:spPr>
          <a:xfrm>
            <a:off x="5205162" y="2426650"/>
            <a:ext cx="2952328" cy="1492716"/>
          </a:xfrm>
          <a:prstGeom prst="rect">
            <a:avLst/>
          </a:prstGeom>
          <a:noFill/>
        </p:spPr>
        <p:txBody>
          <a:bodyPr wrap="square" rtlCol="0">
            <a:spAutoFit/>
          </a:bodyPr>
          <a:lstStyle/>
          <a:p>
            <a:pPr>
              <a:lnSpc>
                <a:spcPct val="130000"/>
              </a:lnSpc>
            </a:pPr>
            <a:r>
              <a:rPr lang="zh-CN" altLang="en-US" sz="14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提出了使用一个位置可以变动的摄像头拍照记录多台投影仪之间的相对位置，然后进行一系列计算，在相邻投影仪之间应用点匹配、线匹配</a:t>
            </a:r>
            <a:r>
              <a:rPr lang="zh-CN" altLang="en-US" sz="1400"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方法。</a:t>
            </a:r>
            <a:endParaRPr lang="en-US" altLang="zh-CN" sz="14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p:txBody>
      </p:sp>
      <p:grpSp>
        <p:nvGrpSpPr>
          <p:cNvPr id="13" name="组合 12"/>
          <p:cNvGrpSpPr/>
          <p:nvPr/>
        </p:nvGrpSpPr>
        <p:grpSpPr>
          <a:xfrm>
            <a:off x="1466154" y="2967264"/>
            <a:ext cx="3427408" cy="646331"/>
            <a:chOff x="1466154" y="2967255"/>
            <a:chExt cx="3427408" cy="646331"/>
          </a:xfrm>
        </p:grpSpPr>
        <p:sp>
          <p:nvSpPr>
            <p:cNvPr id="20" name="TextBox 19"/>
            <p:cNvSpPr txBox="1"/>
            <p:nvPr/>
          </p:nvSpPr>
          <p:spPr>
            <a:xfrm>
              <a:off x="4247231" y="2967255"/>
              <a:ext cx="646331" cy="646331"/>
            </a:xfrm>
            <a:prstGeom prst="rect">
              <a:avLst/>
            </a:prstGeom>
            <a:noFill/>
          </p:spPr>
          <p:txBody>
            <a:bodyPr wrap="none" rtlCol="0">
              <a:spAutoFit/>
            </a:bodyPr>
            <a:lstStyle/>
            <a:p>
              <a:r>
                <a:rPr lang="en-US" altLang="zh-CN" sz="3600" b="1" dirty="0" smtClean="0">
                  <a:solidFill>
                    <a:schemeClr val="bg1"/>
                  </a:solidFill>
                  <a:latin typeface="Times New Roman" panose="02020603050405020304" pitchFamily="18" charset="0"/>
                  <a:ea typeface="MS PMincho" pitchFamily="18" charset="-128"/>
                  <a:cs typeface="Times New Roman" panose="02020603050405020304" pitchFamily="18" charset="0"/>
                </a:rPr>
                <a:t>03</a:t>
              </a:r>
              <a:endParaRPr lang="zh-CN" altLang="en-US" sz="3600" b="1" dirty="0" smtClean="0">
                <a:solidFill>
                  <a:schemeClr val="bg1"/>
                </a:solidFill>
                <a:latin typeface="Times New Roman" panose="02020603050405020304" pitchFamily="18" charset="0"/>
                <a:ea typeface="MS PMincho" pitchFamily="18" charset="-128"/>
                <a:cs typeface="Times New Roman" panose="02020603050405020304" pitchFamily="18" charset="0"/>
              </a:endParaRPr>
            </a:p>
          </p:txBody>
        </p:sp>
        <p:cxnSp>
          <p:nvCxnSpPr>
            <p:cNvPr id="22" name="直接连接符 21"/>
            <p:cNvCxnSpPr/>
            <p:nvPr/>
          </p:nvCxnSpPr>
          <p:spPr>
            <a:xfrm>
              <a:off x="3365866" y="3340815"/>
              <a:ext cx="864096"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3" name="椭圆 22"/>
            <p:cNvSpPr/>
            <p:nvPr/>
          </p:nvSpPr>
          <p:spPr>
            <a:xfrm>
              <a:off x="4229962" y="3286809"/>
              <a:ext cx="108012" cy="108012"/>
            </a:xfrm>
            <a:prstGeom prst="ellipse">
              <a:avLst/>
            </a:prstGeom>
            <a:solidFill>
              <a:schemeClr val="accent2">
                <a:lumMod val="60000"/>
                <a:lumOff val="4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4" name="矩形 23"/>
            <p:cNvSpPr/>
            <p:nvPr/>
          </p:nvSpPr>
          <p:spPr>
            <a:xfrm>
              <a:off x="1466154" y="3180071"/>
              <a:ext cx="2029858" cy="36266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err="1">
                  <a:solidFill>
                    <a:srgbClr val="000000"/>
                  </a:solidFill>
                  <a:latin typeface="Times New Roman" panose="02020603050405020304" pitchFamily="18" charset="0"/>
                  <a:ea typeface="楷体" panose="02010609060101010101" pitchFamily="49" charset="-122"/>
                  <a:cs typeface="Times New Roman" panose="02020603050405020304" pitchFamily="18" charset="0"/>
                </a:rPr>
                <a:t>H.Chen</a:t>
              </a:r>
              <a:endParaRPr lang="zh-CN" altLang="en-US" sz="16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25" name="TextBox 24"/>
          <p:cNvSpPr txBox="1"/>
          <p:nvPr/>
        </p:nvSpPr>
        <p:spPr>
          <a:xfrm>
            <a:off x="1004919" y="3717034"/>
            <a:ext cx="2952328" cy="1492716"/>
          </a:xfrm>
          <a:prstGeom prst="rect">
            <a:avLst/>
          </a:prstGeom>
          <a:noFill/>
        </p:spPr>
        <p:txBody>
          <a:bodyPr wrap="square" rtlCol="0">
            <a:spAutoFit/>
          </a:bodyPr>
          <a:lstStyle/>
          <a:p>
            <a:pPr>
              <a:lnSpc>
                <a:spcPct val="130000"/>
              </a:lnSpc>
            </a:pPr>
            <a:r>
              <a:rPr lang="zh-CN" altLang="zh-CN" sz="14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提出了基于多个摄像头的投影拼接几何校正方法，通过建立各个摄像头之间的</a:t>
            </a:r>
            <a:r>
              <a:rPr lang="zh-CN" altLang="zh-CN" sz="1400"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联系</a:t>
            </a:r>
            <a:r>
              <a:rPr lang="zh-CN" altLang="zh-CN" sz="14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得到摄像头、投影仪、投影幕之间的几何对应关系，最终实现</a:t>
            </a:r>
            <a:r>
              <a:rPr lang="zh-CN" altLang="zh-CN" sz="1400"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几何校正</a:t>
            </a:r>
            <a:r>
              <a:rPr lang="zh-CN" altLang="en-US" sz="1400"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a:t>
            </a:r>
            <a:endParaRPr lang="en-US" altLang="zh-CN" sz="14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p:txBody>
      </p:sp>
      <p:grpSp>
        <p:nvGrpSpPr>
          <p:cNvPr id="6" name="组合 5"/>
          <p:cNvGrpSpPr/>
          <p:nvPr/>
        </p:nvGrpSpPr>
        <p:grpSpPr>
          <a:xfrm>
            <a:off x="4239523" y="4039646"/>
            <a:ext cx="3315632" cy="646331"/>
            <a:chOff x="4285456" y="4336553"/>
            <a:chExt cx="3315632" cy="646331"/>
          </a:xfrm>
        </p:grpSpPr>
        <p:grpSp>
          <p:nvGrpSpPr>
            <p:cNvPr id="21" name="组合 20"/>
            <p:cNvGrpSpPr/>
            <p:nvPr/>
          </p:nvGrpSpPr>
          <p:grpSpPr>
            <a:xfrm>
              <a:off x="4285456" y="4336553"/>
              <a:ext cx="3283022" cy="646331"/>
              <a:chOff x="4283968" y="1953265"/>
              <a:chExt cx="3283022" cy="646331"/>
            </a:xfrm>
          </p:grpSpPr>
          <p:sp>
            <p:nvSpPr>
              <p:cNvPr id="26" name="TextBox 25"/>
              <p:cNvSpPr txBox="1"/>
              <p:nvPr/>
            </p:nvSpPr>
            <p:spPr>
              <a:xfrm>
                <a:off x="4283968" y="1953265"/>
                <a:ext cx="646331" cy="646331"/>
              </a:xfrm>
              <a:prstGeom prst="rect">
                <a:avLst/>
              </a:prstGeom>
              <a:noFill/>
            </p:spPr>
            <p:txBody>
              <a:bodyPr wrap="none" rtlCol="0">
                <a:spAutoFit/>
              </a:bodyPr>
              <a:lstStyle/>
              <a:p>
                <a:r>
                  <a:rPr lang="en-US" altLang="zh-CN" sz="3600" b="1" dirty="0" smtClean="0">
                    <a:solidFill>
                      <a:schemeClr val="bg1"/>
                    </a:solidFill>
                    <a:latin typeface="Times New Roman" panose="02020603050405020304" pitchFamily="18" charset="0"/>
                    <a:ea typeface="MS PMincho" pitchFamily="18" charset="-128"/>
                    <a:cs typeface="Times New Roman" panose="02020603050405020304" pitchFamily="18" charset="0"/>
                  </a:rPr>
                  <a:t>04</a:t>
                </a:r>
                <a:endParaRPr lang="zh-CN" altLang="en-US" sz="3600" b="1" dirty="0" smtClean="0">
                  <a:solidFill>
                    <a:schemeClr val="bg1"/>
                  </a:solidFill>
                  <a:latin typeface="Times New Roman" panose="02020603050405020304" pitchFamily="18" charset="0"/>
                  <a:ea typeface="MS PMincho" pitchFamily="18" charset="-128"/>
                  <a:cs typeface="Times New Roman" panose="02020603050405020304" pitchFamily="18" charset="0"/>
                </a:endParaRPr>
              </a:p>
            </p:txBody>
          </p:sp>
          <p:cxnSp>
            <p:nvCxnSpPr>
              <p:cNvPr id="27" name="直接连接符 26"/>
              <p:cNvCxnSpPr/>
              <p:nvPr/>
            </p:nvCxnSpPr>
            <p:spPr>
              <a:xfrm flipH="1">
                <a:off x="4914038" y="2276430"/>
                <a:ext cx="864096"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8" name="椭圆 27"/>
              <p:cNvSpPr/>
              <p:nvPr/>
            </p:nvSpPr>
            <p:spPr>
              <a:xfrm flipH="1">
                <a:off x="4879499" y="2215377"/>
                <a:ext cx="108012" cy="108012"/>
              </a:xfrm>
              <a:prstGeom prst="ellipse">
                <a:avLst/>
              </a:prstGeom>
              <a:solidFill>
                <a:schemeClr val="accent2">
                  <a:lumMod val="60000"/>
                  <a:lumOff val="4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9" name="矩形 28"/>
              <p:cNvSpPr/>
              <p:nvPr/>
            </p:nvSpPr>
            <p:spPr>
              <a:xfrm flipH="1">
                <a:off x="5537132" y="2068048"/>
                <a:ext cx="2029858" cy="36266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600" dirty="0" smtClean="0">
                  <a:latin typeface="Times New Roman" panose="02020603050405020304" pitchFamily="18" charset="0"/>
                  <a:cs typeface="Times New Roman" panose="02020603050405020304" pitchFamily="18" charset="0"/>
                </a:endParaRPr>
              </a:p>
            </p:txBody>
          </p:sp>
        </p:grpSp>
        <p:sp>
          <p:nvSpPr>
            <p:cNvPr id="4" name="矩形 3"/>
            <p:cNvSpPr/>
            <p:nvPr/>
          </p:nvSpPr>
          <p:spPr>
            <a:xfrm>
              <a:off x="5506010" y="4429389"/>
              <a:ext cx="2095078" cy="338554"/>
            </a:xfrm>
            <a:prstGeom prst="rect">
              <a:avLst/>
            </a:prstGeom>
          </p:spPr>
          <p:txBody>
            <a:bodyPr wrap="square">
              <a:spAutoFit/>
            </a:bodyPr>
            <a:lstStyle/>
            <a:p>
              <a:pPr lvl="0" algn="ctr"/>
              <a:r>
                <a:rPr lang="zh-CN" altLang="en-US" sz="1600"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孙汉旭等</a:t>
              </a:r>
              <a:endParaRPr lang="zh-CN" altLang="en-US" sz="16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9" name="TextBox 8"/>
          <p:cNvSpPr txBox="1"/>
          <p:nvPr/>
        </p:nvSpPr>
        <p:spPr>
          <a:xfrm>
            <a:off x="5203215" y="4690451"/>
            <a:ext cx="2608802" cy="738664"/>
          </a:xfrm>
          <a:prstGeom prst="rect">
            <a:avLst/>
          </a:prstGeom>
          <a:noFill/>
        </p:spPr>
        <p:txBody>
          <a:bodyPr wrap="square" rtlCol="0">
            <a:spAutoFit/>
          </a:bodyPr>
          <a:lstStyle/>
          <a:p>
            <a:r>
              <a:rPr lang="en-US" altLang="zh-CN" sz="1400"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   </a:t>
            </a:r>
            <a:r>
              <a:rPr lang="zh-CN" altLang="zh-CN" sz="1400"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提出</a:t>
            </a:r>
            <a:r>
              <a:rPr lang="zh-CN" altLang="zh-CN" sz="14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了一种多投影几何校正方法，该方法的核心是在极坐标系中进行纹理</a:t>
            </a:r>
            <a:r>
              <a:rPr lang="zh-CN" altLang="zh-CN" sz="1400"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贴图</a:t>
            </a:r>
            <a:r>
              <a:rPr lang="zh-CN" altLang="en-US" sz="1400"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a:t>
            </a:r>
            <a:endParaRPr lang="zh-CN" altLang="en-US" sz="14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p:txBody>
      </p:sp>
      <p:grpSp>
        <p:nvGrpSpPr>
          <p:cNvPr id="30" name="组合 29"/>
          <p:cNvGrpSpPr/>
          <p:nvPr/>
        </p:nvGrpSpPr>
        <p:grpSpPr>
          <a:xfrm>
            <a:off x="1546057" y="5166558"/>
            <a:ext cx="3427408" cy="646331"/>
            <a:chOff x="1466154" y="2967255"/>
            <a:chExt cx="3427408" cy="646331"/>
          </a:xfrm>
        </p:grpSpPr>
        <p:sp>
          <p:nvSpPr>
            <p:cNvPr id="31" name="TextBox 30"/>
            <p:cNvSpPr txBox="1"/>
            <p:nvPr/>
          </p:nvSpPr>
          <p:spPr>
            <a:xfrm>
              <a:off x="4247231" y="2967255"/>
              <a:ext cx="646331" cy="646331"/>
            </a:xfrm>
            <a:prstGeom prst="rect">
              <a:avLst/>
            </a:prstGeom>
            <a:noFill/>
          </p:spPr>
          <p:txBody>
            <a:bodyPr wrap="none" rtlCol="0">
              <a:spAutoFit/>
            </a:bodyPr>
            <a:lstStyle/>
            <a:p>
              <a:r>
                <a:rPr lang="en-US" altLang="zh-CN" sz="3600" b="1" dirty="0" smtClean="0">
                  <a:solidFill>
                    <a:schemeClr val="bg1"/>
                  </a:solidFill>
                  <a:latin typeface="Times New Roman" panose="02020603050405020304" pitchFamily="18" charset="0"/>
                  <a:ea typeface="MS PMincho" pitchFamily="18" charset="-128"/>
                  <a:cs typeface="Times New Roman" panose="02020603050405020304" pitchFamily="18" charset="0"/>
                </a:rPr>
                <a:t>05</a:t>
              </a:r>
              <a:endParaRPr lang="zh-CN" altLang="en-US" sz="3600" b="1" dirty="0" smtClean="0">
                <a:solidFill>
                  <a:schemeClr val="bg1"/>
                </a:solidFill>
                <a:latin typeface="Times New Roman" panose="02020603050405020304" pitchFamily="18" charset="0"/>
                <a:ea typeface="MS PMincho" pitchFamily="18" charset="-128"/>
                <a:cs typeface="Times New Roman" panose="02020603050405020304" pitchFamily="18" charset="0"/>
              </a:endParaRPr>
            </a:p>
          </p:txBody>
        </p:sp>
        <p:cxnSp>
          <p:nvCxnSpPr>
            <p:cNvPr id="32" name="直接连接符 31"/>
            <p:cNvCxnSpPr/>
            <p:nvPr/>
          </p:nvCxnSpPr>
          <p:spPr>
            <a:xfrm>
              <a:off x="3365866" y="3340815"/>
              <a:ext cx="864096"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3" name="椭圆 32"/>
            <p:cNvSpPr/>
            <p:nvPr/>
          </p:nvSpPr>
          <p:spPr>
            <a:xfrm>
              <a:off x="4229962" y="3286809"/>
              <a:ext cx="108012" cy="108012"/>
            </a:xfrm>
            <a:prstGeom prst="ellipse">
              <a:avLst/>
            </a:prstGeom>
            <a:solidFill>
              <a:schemeClr val="accent2">
                <a:lumMod val="60000"/>
                <a:lumOff val="4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4" name="矩形 33"/>
            <p:cNvSpPr/>
            <p:nvPr/>
          </p:nvSpPr>
          <p:spPr>
            <a:xfrm>
              <a:off x="1466154" y="3180071"/>
              <a:ext cx="2029858" cy="36266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张</a:t>
              </a:r>
              <a:r>
                <a:rPr lang="zh-CN" altLang="en-US" sz="1600"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超等</a:t>
              </a:r>
              <a:endParaRPr lang="zh-CN" altLang="en-US" sz="16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35" name="TextBox 34"/>
          <p:cNvSpPr txBox="1"/>
          <p:nvPr/>
        </p:nvSpPr>
        <p:spPr>
          <a:xfrm>
            <a:off x="772964" y="5791634"/>
            <a:ext cx="2608802" cy="307777"/>
          </a:xfrm>
          <a:prstGeom prst="rect">
            <a:avLst/>
          </a:prstGeom>
          <a:noFill/>
        </p:spPr>
        <p:txBody>
          <a:bodyPr wrap="square" rtlCol="0">
            <a:spAutoFit/>
          </a:bodyPr>
          <a:lstStyle/>
          <a:p>
            <a:r>
              <a:rPr lang="en-US" altLang="zh-CN" sz="1400"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   </a:t>
            </a:r>
            <a:r>
              <a:rPr lang="zh-CN" altLang="en-US" sz="1400"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对曲面投影拼接进行了研究。</a:t>
            </a:r>
            <a:endParaRPr lang="zh-CN" altLang="en-US" sz="14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36" name="Rectangle 2"/>
          <p:cNvSpPr txBox="1">
            <a:spLocks noChangeArrowheads="1"/>
          </p:cNvSpPr>
          <p:nvPr/>
        </p:nvSpPr>
        <p:spPr bwMode="black">
          <a:xfrm>
            <a:off x="0" y="260650"/>
            <a:ext cx="5874792" cy="56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sz="4400" b="1" kern="0" dirty="0" smtClean="0">
                <a:latin typeface="Times New Roman" panose="02020603050405020304" pitchFamily="18" charset="0"/>
                <a:ea typeface="楷体" panose="02010609060101010101" pitchFamily="49" charset="-122"/>
                <a:cs typeface="Times New Roman" panose="02020603050405020304" pitchFamily="18" charset="0"/>
              </a:rPr>
              <a:t>第</a:t>
            </a:r>
            <a:r>
              <a:rPr lang="en-US" altLang="zh-CN" sz="4400" b="1" kern="0" dirty="0" smtClean="0">
                <a:latin typeface="Times New Roman" panose="02020603050405020304" pitchFamily="18" charset="0"/>
                <a:ea typeface="楷体" panose="02010609060101010101" pitchFamily="49" charset="-122"/>
                <a:cs typeface="Times New Roman" panose="02020603050405020304" pitchFamily="18" charset="0"/>
              </a:rPr>
              <a:t>1</a:t>
            </a:r>
            <a:r>
              <a:rPr lang="zh-CN" altLang="en-US" sz="4400" b="1" kern="0" dirty="0" smtClean="0">
                <a:latin typeface="Times New Roman" panose="02020603050405020304" pitchFamily="18" charset="0"/>
                <a:ea typeface="楷体" panose="02010609060101010101" pitchFamily="49" charset="-122"/>
                <a:cs typeface="Times New Roman" panose="02020603050405020304" pitchFamily="18" charset="0"/>
              </a:rPr>
              <a:t>章  绪论</a:t>
            </a:r>
            <a:endParaRPr lang="en-US" altLang="zh-CN" sz="4400" b="1" kern="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37" name="圆角矩形 36"/>
          <p:cNvSpPr/>
          <p:nvPr/>
        </p:nvSpPr>
        <p:spPr>
          <a:xfrm>
            <a:off x="5733689" y="915628"/>
            <a:ext cx="2263514" cy="436105"/>
          </a:xfrm>
          <a:prstGeom prst="roundRect">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latin typeface="Times New Roman" panose="02020603050405020304" pitchFamily="18" charset="0"/>
                <a:ea typeface="楷体" panose="02010609060101010101" pitchFamily="49" charset="-122"/>
                <a:cs typeface="Times New Roman" panose="02020603050405020304" pitchFamily="18" charset="0"/>
              </a:rPr>
              <a:t>研究现状</a:t>
            </a:r>
            <a:endParaRPr lang="zh-CN" altLang="en-US" sz="2400" b="1" dirty="0">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3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255999"/>
      </p:ext>
    </p:extLst>
  </p:cSld>
  <p:clrMapOvr>
    <a:masterClrMapping/>
  </p:clrMapOvr>
  <p:transition spd="med" advTm="32309">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139952" y="980728"/>
            <a:ext cx="864096" cy="5400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 name="TextBox 4"/>
          <p:cNvSpPr txBox="1"/>
          <p:nvPr/>
        </p:nvSpPr>
        <p:spPr>
          <a:xfrm>
            <a:off x="4239529" y="1124748"/>
            <a:ext cx="646331" cy="646331"/>
          </a:xfrm>
          <a:prstGeom prst="rect">
            <a:avLst/>
          </a:prstGeom>
          <a:noFill/>
        </p:spPr>
        <p:txBody>
          <a:bodyPr wrap="none" rtlCol="0">
            <a:spAutoFit/>
          </a:bodyPr>
          <a:lstStyle/>
          <a:p>
            <a:r>
              <a:rPr lang="en-US" altLang="zh-CN" sz="3600" b="1" dirty="0" smtClean="0">
                <a:solidFill>
                  <a:schemeClr val="bg1"/>
                </a:solidFill>
                <a:latin typeface="Times New Roman" panose="02020603050405020304" pitchFamily="18" charset="0"/>
                <a:ea typeface="MS PMincho" pitchFamily="18" charset="-128"/>
                <a:cs typeface="Times New Roman" panose="02020603050405020304" pitchFamily="18" charset="0"/>
              </a:rPr>
              <a:t>01</a:t>
            </a:r>
            <a:endParaRPr lang="zh-CN" altLang="en-US" sz="3600" b="1" dirty="0" smtClean="0">
              <a:solidFill>
                <a:schemeClr val="bg1"/>
              </a:solidFill>
              <a:latin typeface="Times New Roman" panose="02020603050405020304" pitchFamily="18" charset="0"/>
              <a:ea typeface="MS PMincho" pitchFamily="18" charset="-128"/>
              <a:cs typeface="Times New Roman" panose="02020603050405020304" pitchFamily="18" charset="0"/>
            </a:endParaRPr>
          </a:p>
        </p:txBody>
      </p:sp>
      <p:cxnSp>
        <p:nvCxnSpPr>
          <p:cNvPr id="10" name="直接连接符 9"/>
          <p:cNvCxnSpPr/>
          <p:nvPr/>
        </p:nvCxnSpPr>
        <p:spPr>
          <a:xfrm>
            <a:off x="3315698" y="1493732"/>
            <a:ext cx="864096"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椭圆 6"/>
          <p:cNvSpPr/>
          <p:nvPr/>
        </p:nvSpPr>
        <p:spPr>
          <a:xfrm>
            <a:off x="4175956" y="1436888"/>
            <a:ext cx="108012" cy="108012"/>
          </a:xfrm>
          <a:prstGeom prst="ellipse">
            <a:avLst/>
          </a:prstGeom>
          <a:solidFill>
            <a:schemeClr val="accent2">
              <a:lumMod val="60000"/>
              <a:lumOff val="4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1" name="矩形 10"/>
          <p:cNvSpPr/>
          <p:nvPr/>
        </p:nvSpPr>
        <p:spPr>
          <a:xfrm>
            <a:off x="1466154" y="1371071"/>
            <a:ext cx="2029858" cy="36266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600" dirty="0" smtClean="0">
              <a:latin typeface="Times New Roman" panose="02020603050405020304" pitchFamily="18" charset="0"/>
              <a:cs typeface="Times New Roman" panose="02020603050405020304" pitchFamily="18" charset="0"/>
            </a:endParaRPr>
          </a:p>
          <a:p>
            <a:pPr algn="ctr"/>
            <a:r>
              <a:rPr lang="en-US" altLang="zh-CN" dirty="0" err="1"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Raskar</a:t>
            </a:r>
            <a:r>
              <a:rPr lang="en-US" altLang="zh-CN"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 </a:t>
            </a:r>
            <a:r>
              <a:rPr lang="zh-CN" altLang="en-US"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等</a:t>
            </a:r>
            <a:r>
              <a:rPr lang="zh-CN" altLang="en-US" sz="16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
            </a:r>
            <a:br>
              <a:rPr lang="zh-CN" altLang="en-US" sz="16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br>
            <a:endParaRPr lang="zh-CN" altLang="en-US" sz="16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2" name="TextBox 11"/>
          <p:cNvSpPr txBox="1"/>
          <p:nvPr/>
        </p:nvSpPr>
        <p:spPr>
          <a:xfrm>
            <a:off x="1084822" y="1820328"/>
            <a:ext cx="2952328" cy="1212640"/>
          </a:xfrm>
          <a:prstGeom prst="rect">
            <a:avLst/>
          </a:prstGeom>
          <a:noFill/>
        </p:spPr>
        <p:txBody>
          <a:bodyPr wrap="square" rtlCol="0">
            <a:spAutoFit/>
          </a:bodyPr>
          <a:lstStyle/>
          <a:p>
            <a:pPr>
              <a:lnSpc>
                <a:spcPct val="130000"/>
              </a:lnSpc>
            </a:pPr>
            <a:r>
              <a:rPr lang="zh-CN" altLang="en-US" sz="1400"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  利用</a:t>
            </a:r>
            <a:r>
              <a:rPr lang="zh-CN" altLang="en-US" sz="14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相机</a:t>
            </a:r>
            <a:r>
              <a:rPr lang="zh-CN" altLang="en-US" sz="1400"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的技术</a:t>
            </a:r>
            <a:r>
              <a:rPr lang="zh-CN" altLang="en-US" sz="14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对投影仪投射在屏幕上的图像进行拍照，通过分析所拍照片获取投影图像的</a:t>
            </a:r>
            <a:r>
              <a:rPr lang="zh-CN" altLang="en-US" sz="1400"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亮度。然后进行针对性校正。</a:t>
            </a:r>
            <a:endParaRPr lang="en-US" altLang="zh-CN" sz="14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9" name="TextBox 18"/>
          <p:cNvSpPr txBox="1"/>
          <p:nvPr/>
        </p:nvSpPr>
        <p:spPr>
          <a:xfrm>
            <a:off x="5185566" y="2706725"/>
            <a:ext cx="2952328" cy="652486"/>
          </a:xfrm>
          <a:prstGeom prst="rect">
            <a:avLst/>
          </a:prstGeom>
          <a:noFill/>
        </p:spPr>
        <p:txBody>
          <a:bodyPr wrap="square" rtlCol="0">
            <a:spAutoFit/>
          </a:bodyPr>
          <a:lstStyle/>
          <a:p>
            <a:pPr>
              <a:lnSpc>
                <a:spcPct val="130000"/>
              </a:lnSpc>
            </a:pPr>
            <a:r>
              <a:rPr lang="zh-CN" altLang="en-US" sz="1400"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  提出了重叠区域求取方法，并提出融合函数衰减方法。</a:t>
            </a:r>
            <a:endParaRPr lang="en-US" altLang="zh-CN" sz="14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p:txBody>
      </p:sp>
      <p:grpSp>
        <p:nvGrpSpPr>
          <p:cNvPr id="13" name="组合 12"/>
          <p:cNvGrpSpPr/>
          <p:nvPr/>
        </p:nvGrpSpPr>
        <p:grpSpPr>
          <a:xfrm>
            <a:off x="1397337" y="3150797"/>
            <a:ext cx="3447318" cy="646331"/>
            <a:chOff x="1446244" y="2967255"/>
            <a:chExt cx="3447318" cy="646331"/>
          </a:xfrm>
        </p:grpSpPr>
        <p:sp>
          <p:nvSpPr>
            <p:cNvPr id="20" name="TextBox 19"/>
            <p:cNvSpPr txBox="1"/>
            <p:nvPr/>
          </p:nvSpPr>
          <p:spPr>
            <a:xfrm>
              <a:off x="4247231" y="2967255"/>
              <a:ext cx="646331" cy="646331"/>
            </a:xfrm>
            <a:prstGeom prst="rect">
              <a:avLst/>
            </a:prstGeom>
            <a:noFill/>
          </p:spPr>
          <p:txBody>
            <a:bodyPr wrap="none" rtlCol="0">
              <a:spAutoFit/>
            </a:bodyPr>
            <a:lstStyle/>
            <a:p>
              <a:r>
                <a:rPr lang="en-US" altLang="zh-CN" sz="3600" b="1" dirty="0" smtClean="0">
                  <a:solidFill>
                    <a:schemeClr val="bg1"/>
                  </a:solidFill>
                  <a:latin typeface="Times New Roman" panose="02020603050405020304" pitchFamily="18" charset="0"/>
                  <a:ea typeface="MS PMincho" pitchFamily="18" charset="-128"/>
                  <a:cs typeface="Times New Roman" panose="02020603050405020304" pitchFamily="18" charset="0"/>
                </a:rPr>
                <a:t>03</a:t>
              </a:r>
              <a:endParaRPr lang="zh-CN" altLang="en-US" sz="3600" b="1" dirty="0" smtClean="0">
                <a:solidFill>
                  <a:schemeClr val="bg1"/>
                </a:solidFill>
                <a:latin typeface="Times New Roman" panose="02020603050405020304" pitchFamily="18" charset="0"/>
                <a:ea typeface="MS PMincho" pitchFamily="18" charset="-128"/>
                <a:cs typeface="Times New Roman" panose="02020603050405020304" pitchFamily="18" charset="0"/>
              </a:endParaRPr>
            </a:p>
          </p:txBody>
        </p:sp>
        <p:cxnSp>
          <p:nvCxnSpPr>
            <p:cNvPr id="22" name="直接连接符 21"/>
            <p:cNvCxnSpPr/>
            <p:nvPr/>
          </p:nvCxnSpPr>
          <p:spPr>
            <a:xfrm>
              <a:off x="3365866" y="3340815"/>
              <a:ext cx="864096"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3" name="椭圆 22"/>
            <p:cNvSpPr/>
            <p:nvPr/>
          </p:nvSpPr>
          <p:spPr>
            <a:xfrm>
              <a:off x="4229962" y="3286809"/>
              <a:ext cx="108012" cy="108012"/>
            </a:xfrm>
            <a:prstGeom prst="ellipse">
              <a:avLst/>
            </a:prstGeom>
            <a:solidFill>
              <a:schemeClr val="accent2">
                <a:lumMod val="60000"/>
                <a:lumOff val="4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4" name="矩形 23"/>
            <p:cNvSpPr/>
            <p:nvPr/>
          </p:nvSpPr>
          <p:spPr>
            <a:xfrm>
              <a:off x="1446244" y="3180071"/>
              <a:ext cx="2029858" cy="36266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贾庆</a:t>
              </a:r>
              <a:r>
                <a:rPr lang="zh-CN" altLang="en-US"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轩等</a:t>
              </a:r>
              <a:endParaRPr lang="zh-CN" altLang="en-US"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25" name="TextBox 24"/>
          <p:cNvSpPr txBox="1"/>
          <p:nvPr/>
        </p:nvSpPr>
        <p:spPr>
          <a:xfrm>
            <a:off x="1169864" y="3940698"/>
            <a:ext cx="2952328" cy="932563"/>
          </a:xfrm>
          <a:prstGeom prst="rect">
            <a:avLst/>
          </a:prstGeom>
          <a:noFill/>
        </p:spPr>
        <p:txBody>
          <a:bodyPr wrap="square" rtlCol="0">
            <a:spAutoFit/>
          </a:bodyPr>
          <a:lstStyle/>
          <a:p>
            <a:pPr>
              <a:lnSpc>
                <a:spcPct val="130000"/>
              </a:lnSpc>
            </a:pPr>
            <a:r>
              <a:rPr lang="zh-CN" altLang="en-US" sz="1400"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  根据</a:t>
            </a:r>
            <a:r>
              <a:rPr lang="zh-CN" altLang="en-US" sz="14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投影画面在屏幕上的成像差异，提出了直接逼近算法、二次曲线衰减算法以及</a:t>
            </a:r>
            <a:r>
              <a:rPr lang="en-US" altLang="zh-CN" sz="14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μ</a:t>
            </a:r>
            <a:r>
              <a:rPr lang="zh-CN" altLang="en-US" sz="14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比例修正</a:t>
            </a:r>
            <a:r>
              <a:rPr lang="zh-CN" altLang="en-US" sz="1400"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算法，</a:t>
            </a:r>
            <a:endParaRPr lang="en-US" altLang="zh-CN" sz="14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9" name="TextBox 8"/>
          <p:cNvSpPr txBox="1"/>
          <p:nvPr/>
        </p:nvSpPr>
        <p:spPr>
          <a:xfrm>
            <a:off x="5123241" y="4941168"/>
            <a:ext cx="2608802" cy="738664"/>
          </a:xfrm>
          <a:prstGeom prst="rect">
            <a:avLst/>
          </a:prstGeom>
          <a:noFill/>
        </p:spPr>
        <p:txBody>
          <a:bodyPr wrap="square" rtlCol="0">
            <a:spAutoFit/>
          </a:bodyPr>
          <a:lstStyle/>
          <a:p>
            <a:r>
              <a:rPr lang="zh-CN" altLang="en-US" sz="1400"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  对</a:t>
            </a:r>
            <a:r>
              <a:rPr lang="zh-CN" altLang="en-US" sz="14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投影仪投射阶段亮度非线性变化的校正进行了分析，并探索引入</a:t>
            </a:r>
            <a:r>
              <a:rPr lang="en-US" altLang="zh-CN" sz="14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Gamma</a:t>
            </a:r>
            <a:r>
              <a:rPr lang="zh-CN" altLang="en-US" sz="1400"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校正方法。</a:t>
            </a:r>
            <a:endParaRPr lang="zh-CN" altLang="en-US" sz="14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36" name="Rectangle 2"/>
          <p:cNvSpPr txBox="1">
            <a:spLocks noChangeArrowheads="1"/>
          </p:cNvSpPr>
          <p:nvPr/>
        </p:nvSpPr>
        <p:spPr bwMode="black">
          <a:xfrm>
            <a:off x="0" y="260650"/>
            <a:ext cx="5874792" cy="56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itchFamily="34" charset="0"/>
              </a:defRPr>
            </a:lvl2pPr>
            <a:lvl3pPr algn="ctr" rtl="0" eaLnBrk="1" fontAlgn="base" hangingPunct="1">
              <a:spcBef>
                <a:spcPct val="0"/>
              </a:spcBef>
              <a:spcAft>
                <a:spcPct val="0"/>
              </a:spcAft>
              <a:defRPr sz="3200">
                <a:solidFill>
                  <a:schemeClr val="bg1"/>
                </a:solidFill>
                <a:latin typeface="Verdana" pitchFamily="34" charset="0"/>
              </a:defRPr>
            </a:lvl3pPr>
            <a:lvl4pPr algn="ctr" rtl="0" eaLnBrk="1" fontAlgn="base" hangingPunct="1">
              <a:spcBef>
                <a:spcPct val="0"/>
              </a:spcBef>
              <a:spcAft>
                <a:spcPct val="0"/>
              </a:spcAft>
              <a:defRPr sz="3200">
                <a:solidFill>
                  <a:schemeClr val="bg1"/>
                </a:solidFill>
                <a:latin typeface="Verdana" pitchFamily="34" charset="0"/>
              </a:defRPr>
            </a:lvl4pPr>
            <a:lvl5pPr algn="ctr" rtl="0" eaLnBrk="1" fontAlgn="base" hangingPunct="1">
              <a:spcBef>
                <a:spcPct val="0"/>
              </a:spcBef>
              <a:spcAft>
                <a:spcPct val="0"/>
              </a:spcAft>
              <a:defRPr sz="3200">
                <a:solidFill>
                  <a:schemeClr val="bg1"/>
                </a:solidFill>
                <a:latin typeface="Verdana" pitchFamily="34" charset="0"/>
              </a:defRPr>
            </a:lvl5pPr>
            <a:lvl6pPr marL="457200" algn="ctr" rtl="0" eaLnBrk="1" fontAlgn="base" hangingPunct="1">
              <a:spcBef>
                <a:spcPct val="0"/>
              </a:spcBef>
              <a:spcAft>
                <a:spcPct val="0"/>
              </a:spcAft>
              <a:defRPr sz="3200">
                <a:solidFill>
                  <a:schemeClr val="bg1"/>
                </a:solidFill>
                <a:latin typeface="Verdana" pitchFamily="34" charset="0"/>
              </a:defRPr>
            </a:lvl6pPr>
            <a:lvl7pPr marL="914400" algn="ctr" rtl="0" eaLnBrk="1" fontAlgn="base" hangingPunct="1">
              <a:spcBef>
                <a:spcPct val="0"/>
              </a:spcBef>
              <a:spcAft>
                <a:spcPct val="0"/>
              </a:spcAft>
              <a:defRPr sz="3200">
                <a:solidFill>
                  <a:schemeClr val="bg1"/>
                </a:solidFill>
                <a:latin typeface="Verdana" pitchFamily="34" charset="0"/>
              </a:defRPr>
            </a:lvl7pPr>
            <a:lvl8pPr marL="1371600" algn="ctr" rtl="0" eaLnBrk="1" fontAlgn="base" hangingPunct="1">
              <a:spcBef>
                <a:spcPct val="0"/>
              </a:spcBef>
              <a:spcAft>
                <a:spcPct val="0"/>
              </a:spcAft>
              <a:defRPr sz="3200">
                <a:solidFill>
                  <a:schemeClr val="bg1"/>
                </a:solidFill>
                <a:latin typeface="Verdana" pitchFamily="34" charset="0"/>
              </a:defRPr>
            </a:lvl8pPr>
            <a:lvl9pPr marL="1828800" algn="ctr" rtl="0" eaLnBrk="1" fontAlgn="base" hangingPunct="1">
              <a:spcBef>
                <a:spcPct val="0"/>
              </a:spcBef>
              <a:spcAft>
                <a:spcPct val="0"/>
              </a:spcAft>
              <a:defRPr sz="3200">
                <a:solidFill>
                  <a:schemeClr val="bg1"/>
                </a:solidFill>
                <a:latin typeface="Verdana" pitchFamily="34" charset="0"/>
              </a:defRPr>
            </a:lvl9pPr>
          </a:lstStyle>
          <a:p>
            <a:r>
              <a:rPr lang="zh-CN" altLang="en-US" sz="4400" b="1" kern="0" dirty="0" smtClean="0">
                <a:latin typeface="Times New Roman" panose="02020603050405020304" pitchFamily="18" charset="0"/>
                <a:ea typeface="楷体" panose="02010609060101010101" pitchFamily="49" charset="-122"/>
                <a:cs typeface="Times New Roman" panose="02020603050405020304" pitchFamily="18" charset="0"/>
              </a:rPr>
              <a:t>第</a:t>
            </a:r>
            <a:r>
              <a:rPr lang="en-US" altLang="zh-CN" sz="4400" b="1" kern="0" dirty="0" smtClean="0">
                <a:latin typeface="Times New Roman" panose="02020603050405020304" pitchFamily="18" charset="0"/>
                <a:ea typeface="楷体" panose="02010609060101010101" pitchFamily="49" charset="-122"/>
                <a:cs typeface="Times New Roman" panose="02020603050405020304" pitchFamily="18" charset="0"/>
              </a:rPr>
              <a:t>1</a:t>
            </a:r>
            <a:r>
              <a:rPr lang="zh-CN" altLang="en-US" sz="4400" b="1" kern="0" dirty="0" smtClean="0">
                <a:latin typeface="Times New Roman" panose="02020603050405020304" pitchFamily="18" charset="0"/>
                <a:ea typeface="楷体" panose="02010609060101010101" pitchFamily="49" charset="-122"/>
                <a:cs typeface="Times New Roman" panose="02020603050405020304" pitchFamily="18" charset="0"/>
              </a:rPr>
              <a:t>章  绪论</a:t>
            </a:r>
            <a:endParaRPr lang="en-US" altLang="zh-CN" sz="4400" b="1" kern="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37" name="圆角矩形 36"/>
          <p:cNvSpPr/>
          <p:nvPr/>
        </p:nvSpPr>
        <p:spPr>
          <a:xfrm>
            <a:off x="5733689" y="915628"/>
            <a:ext cx="2263514" cy="436105"/>
          </a:xfrm>
          <a:prstGeom prst="roundRect">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latin typeface="Times New Roman" panose="02020603050405020304" pitchFamily="18" charset="0"/>
                <a:ea typeface="楷体" panose="02010609060101010101" pitchFamily="49" charset="-122"/>
                <a:cs typeface="Times New Roman" panose="02020603050405020304" pitchFamily="18" charset="0"/>
              </a:rPr>
              <a:t>研究现状</a:t>
            </a:r>
            <a:endParaRPr lang="zh-CN" altLang="en-US" sz="2400" b="1" dirty="0">
              <a:latin typeface="Times New Roman" panose="02020603050405020304" pitchFamily="18" charset="0"/>
              <a:ea typeface="楷体" panose="02010609060101010101" pitchFamily="49" charset="-122"/>
              <a:cs typeface="Times New Roman" panose="02020603050405020304" pitchFamily="18" charset="0"/>
            </a:endParaRPr>
          </a:p>
        </p:txBody>
      </p:sp>
      <p:grpSp>
        <p:nvGrpSpPr>
          <p:cNvPr id="41" name="组合 40"/>
          <p:cNvGrpSpPr/>
          <p:nvPr/>
        </p:nvGrpSpPr>
        <p:grpSpPr>
          <a:xfrm>
            <a:off x="4235061" y="2103489"/>
            <a:ext cx="3356580" cy="646331"/>
            <a:chOff x="4235061" y="2103482"/>
            <a:chExt cx="3356580" cy="646331"/>
          </a:xfrm>
        </p:grpSpPr>
        <p:grpSp>
          <p:nvGrpSpPr>
            <p:cNvPr id="2" name="组合 1"/>
            <p:cNvGrpSpPr/>
            <p:nvPr/>
          </p:nvGrpSpPr>
          <p:grpSpPr>
            <a:xfrm>
              <a:off x="4235061" y="2103482"/>
              <a:ext cx="3356580" cy="646331"/>
              <a:chOff x="4210410" y="1953265"/>
              <a:chExt cx="3356580" cy="646331"/>
            </a:xfrm>
          </p:grpSpPr>
          <p:sp>
            <p:nvSpPr>
              <p:cNvPr id="14" name="TextBox 13"/>
              <p:cNvSpPr txBox="1"/>
              <p:nvPr/>
            </p:nvSpPr>
            <p:spPr>
              <a:xfrm>
                <a:off x="4210410" y="1953265"/>
                <a:ext cx="646331" cy="646331"/>
              </a:xfrm>
              <a:prstGeom prst="rect">
                <a:avLst/>
              </a:prstGeom>
              <a:noFill/>
            </p:spPr>
            <p:txBody>
              <a:bodyPr wrap="none" rtlCol="0">
                <a:spAutoFit/>
              </a:bodyPr>
              <a:lstStyle/>
              <a:p>
                <a:r>
                  <a:rPr lang="en-US" altLang="zh-CN" sz="3600" b="1" dirty="0" smtClean="0">
                    <a:solidFill>
                      <a:schemeClr val="bg1"/>
                    </a:solidFill>
                    <a:latin typeface="Times New Roman" panose="02020603050405020304" pitchFamily="18" charset="0"/>
                    <a:ea typeface="MS PMincho" pitchFamily="18" charset="-128"/>
                    <a:cs typeface="Times New Roman" panose="02020603050405020304" pitchFamily="18" charset="0"/>
                  </a:rPr>
                  <a:t>02</a:t>
                </a:r>
                <a:endParaRPr lang="zh-CN" altLang="en-US" sz="3600" b="1" dirty="0" smtClean="0">
                  <a:solidFill>
                    <a:schemeClr val="bg1"/>
                  </a:solidFill>
                  <a:latin typeface="Times New Roman" panose="02020603050405020304" pitchFamily="18" charset="0"/>
                  <a:ea typeface="MS PMincho" pitchFamily="18" charset="-128"/>
                  <a:cs typeface="Times New Roman" panose="02020603050405020304" pitchFamily="18" charset="0"/>
                </a:endParaRPr>
              </a:p>
            </p:txBody>
          </p:sp>
          <p:cxnSp>
            <p:nvCxnSpPr>
              <p:cNvPr id="16" name="直接连接符 15"/>
              <p:cNvCxnSpPr/>
              <p:nvPr/>
            </p:nvCxnSpPr>
            <p:spPr>
              <a:xfrm flipH="1">
                <a:off x="4914038" y="2276430"/>
                <a:ext cx="864096"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 name="椭圆 16"/>
              <p:cNvSpPr/>
              <p:nvPr/>
            </p:nvSpPr>
            <p:spPr>
              <a:xfrm flipH="1">
                <a:off x="4879499" y="2215377"/>
                <a:ext cx="108012" cy="108012"/>
              </a:xfrm>
              <a:prstGeom prst="ellipse">
                <a:avLst/>
              </a:prstGeom>
              <a:solidFill>
                <a:schemeClr val="accent2">
                  <a:lumMod val="60000"/>
                  <a:lumOff val="4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8" name="矩形 17"/>
              <p:cNvSpPr/>
              <p:nvPr/>
            </p:nvSpPr>
            <p:spPr>
              <a:xfrm flipH="1">
                <a:off x="5537132" y="2014733"/>
                <a:ext cx="2029858" cy="36266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
                </a:r>
                <a:br>
                  <a:rPr lang="en-US" altLang="zh-CN" sz="16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br>
                <a:endParaRPr lang="zh-CN" altLang="en-US" sz="16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p:txBody>
          </p:sp>
        </p:grpSp>
        <p:sp>
          <p:nvSpPr>
            <p:cNvPr id="38" name="矩形 37"/>
            <p:cNvSpPr/>
            <p:nvPr/>
          </p:nvSpPr>
          <p:spPr>
            <a:xfrm>
              <a:off x="5714152" y="2103482"/>
              <a:ext cx="1435008" cy="369332"/>
            </a:xfrm>
            <a:prstGeom prst="rect">
              <a:avLst/>
            </a:prstGeom>
          </p:spPr>
          <p:txBody>
            <a:bodyPr wrap="none">
              <a:spAutoFit/>
            </a:bodyPr>
            <a:lstStyle/>
            <a:p>
              <a:r>
                <a:rPr lang="en-US" altLang="zh-CN"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dirty="0" err="1"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Majumder</a:t>
              </a:r>
              <a:r>
                <a:rPr lang="zh-CN" altLang="en-US"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等</a:t>
              </a:r>
            </a:p>
          </p:txBody>
        </p:sp>
      </p:grpSp>
      <p:grpSp>
        <p:nvGrpSpPr>
          <p:cNvPr id="40" name="组合 39"/>
          <p:cNvGrpSpPr/>
          <p:nvPr/>
        </p:nvGrpSpPr>
        <p:grpSpPr>
          <a:xfrm>
            <a:off x="4239523" y="4248826"/>
            <a:ext cx="3283022" cy="646331"/>
            <a:chOff x="4239523" y="4248814"/>
            <a:chExt cx="3283022" cy="646331"/>
          </a:xfrm>
        </p:grpSpPr>
        <p:grpSp>
          <p:nvGrpSpPr>
            <p:cNvPr id="21" name="组合 20"/>
            <p:cNvGrpSpPr/>
            <p:nvPr/>
          </p:nvGrpSpPr>
          <p:grpSpPr>
            <a:xfrm>
              <a:off x="4239523" y="4248814"/>
              <a:ext cx="3283022" cy="646331"/>
              <a:chOff x="4283968" y="1953265"/>
              <a:chExt cx="3283022" cy="646331"/>
            </a:xfrm>
          </p:grpSpPr>
          <p:sp>
            <p:nvSpPr>
              <p:cNvPr id="26" name="TextBox 25"/>
              <p:cNvSpPr txBox="1"/>
              <p:nvPr/>
            </p:nvSpPr>
            <p:spPr>
              <a:xfrm>
                <a:off x="4283968" y="1953265"/>
                <a:ext cx="646331" cy="646331"/>
              </a:xfrm>
              <a:prstGeom prst="rect">
                <a:avLst/>
              </a:prstGeom>
              <a:noFill/>
            </p:spPr>
            <p:txBody>
              <a:bodyPr wrap="none" rtlCol="0">
                <a:spAutoFit/>
              </a:bodyPr>
              <a:lstStyle/>
              <a:p>
                <a:r>
                  <a:rPr lang="en-US" altLang="zh-CN" sz="3600" b="1" dirty="0" smtClean="0">
                    <a:solidFill>
                      <a:schemeClr val="bg1"/>
                    </a:solidFill>
                    <a:latin typeface="Times New Roman" panose="02020603050405020304" pitchFamily="18" charset="0"/>
                    <a:ea typeface="MS PMincho" pitchFamily="18" charset="-128"/>
                    <a:cs typeface="Times New Roman" panose="02020603050405020304" pitchFamily="18" charset="0"/>
                  </a:rPr>
                  <a:t>04</a:t>
                </a:r>
                <a:endParaRPr lang="zh-CN" altLang="en-US" sz="3600" b="1" dirty="0" smtClean="0">
                  <a:solidFill>
                    <a:schemeClr val="bg1"/>
                  </a:solidFill>
                  <a:latin typeface="Times New Roman" panose="02020603050405020304" pitchFamily="18" charset="0"/>
                  <a:ea typeface="MS PMincho" pitchFamily="18" charset="-128"/>
                  <a:cs typeface="Times New Roman" panose="02020603050405020304" pitchFamily="18" charset="0"/>
                </a:endParaRPr>
              </a:p>
            </p:txBody>
          </p:sp>
          <p:cxnSp>
            <p:nvCxnSpPr>
              <p:cNvPr id="27" name="直接连接符 26"/>
              <p:cNvCxnSpPr/>
              <p:nvPr/>
            </p:nvCxnSpPr>
            <p:spPr>
              <a:xfrm flipH="1">
                <a:off x="4914038" y="2276430"/>
                <a:ext cx="864096"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8" name="椭圆 27"/>
              <p:cNvSpPr/>
              <p:nvPr/>
            </p:nvSpPr>
            <p:spPr>
              <a:xfrm flipH="1">
                <a:off x="4879499" y="2215377"/>
                <a:ext cx="108012" cy="108012"/>
              </a:xfrm>
              <a:prstGeom prst="ellipse">
                <a:avLst/>
              </a:prstGeom>
              <a:solidFill>
                <a:schemeClr val="accent2">
                  <a:lumMod val="60000"/>
                  <a:lumOff val="4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9" name="矩形 28"/>
              <p:cNvSpPr/>
              <p:nvPr/>
            </p:nvSpPr>
            <p:spPr>
              <a:xfrm flipH="1">
                <a:off x="5537132" y="2068048"/>
                <a:ext cx="2029858" cy="36266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600" dirty="0" smtClean="0">
                  <a:latin typeface="Times New Roman" panose="02020603050405020304" pitchFamily="18" charset="0"/>
                  <a:cs typeface="Times New Roman" panose="02020603050405020304" pitchFamily="18" charset="0"/>
                </a:endParaRPr>
              </a:p>
            </p:txBody>
          </p:sp>
        </p:grpSp>
        <p:sp>
          <p:nvSpPr>
            <p:cNvPr id="39" name="矩形 38"/>
            <p:cNvSpPr/>
            <p:nvPr/>
          </p:nvSpPr>
          <p:spPr>
            <a:xfrm>
              <a:off x="5813771" y="4333808"/>
              <a:ext cx="1107996" cy="369332"/>
            </a:xfrm>
            <a:prstGeom prst="rect">
              <a:avLst/>
            </a:prstGeom>
          </p:spPr>
          <p:txBody>
            <a:bodyPr wrap="none">
              <a:spAutoFit/>
            </a:bodyPr>
            <a:lstStyle/>
            <a:p>
              <a:r>
                <a:rPr lang="zh-CN" altLang="zh-CN"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杨国平等</a:t>
              </a:r>
              <a:endParaRPr lang="zh-CN" altLang="en-US"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p:txBody>
        </p:sp>
      </p:grpSp>
      <p:pic>
        <p:nvPicPr>
          <p:cNvPr id="3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0359" y="-16668"/>
            <a:ext cx="811213"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1850733"/>
      </p:ext>
    </p:extLst>
  </p:cSld>
  <p:clrMapOvr>
    <a:masterClrMapping/>
  </p:clrMapOvr>
  <p:transition spd="med" advTm="32355">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6|3.6|1|1.5"/>
</p:tagLst>
</file>

<file path=ppt/tags/tag10.xml><?xml version="1.0" encoding="utf-8"?>
<p:tagLst xmlns:a="http://schemas.openxmlformats.org/drawingml/2006/main" xmlns:r="http://schemas.openxmlformats.org/officeDocument/2006/relationships" xmlns:p="http://schemas.openxmlformats.org/presentationml/2006/main">
  <p:tag name="TIMING" val="|1.1"/>
</p:tagLst>
</file>

<file path=ppt/tags/tag11.xml><?xml version="1.0" encoding="utf-8"?>
<p:tagLst xmlns:a="http://schemas.openxmlformats.org/drawingml/2006/main" xmlns:r="http://schemas.openxmlformats.org/officeDocument/2006/relationships" xmlns:p="http://schemas.openxmlformats.org/presentationml/2006/main">
  <p:tag name="TIMING" val="|3.1|1|7.7|5.4|11.9|12.5"/>
</p:tagLst>
</file>

<file path=ppt/tags/tag12.xml><?xml version="1.0" encoding="utf-8"?>
<p:tagLst xmlns:a="http://schemas.openxmlformats.org/drawingml/2006/main" xmlns:r="http://schemas.openxmlformats.org/officeDocument/2006/relationships" xmlns:p="http://schemas.openxmlformats.org/presentationml/2006/main">
  <p:tag name="TIMING" val="|2.5|1.2|4.6|23.2|28.6"/>
</p:tagLst>
</file>

<file path=ppt/tags/tag13.xml><?xml version="1.0" encoding="utf-8"?>
<p:tagLst xmlns:a="http://schemas.openxmlformats.org/drawingml/2006/main" xmlns:r="http://schemas.openxmlformats.org/officeDocument/2006/relationships" xmlns:p="http://schemas.openxmlformats.org/presentationml/2006/main">
  <p:tag name="TIMING" val="|15"/>
</p:tagLst>
</file>

<file path=ppt/tags/tag14.xml><?xml version="1.0" encoding="utf-8"?>
<p:tagLst xmlns:a="http://schemas.openxmlformats.org/drawingml/2006/main" xmlns:r="http://schemas.openxmlformats.org/officeDocument/2006/relationships" xmlns:p="http://schemas.openxmlformats.org/presentationml/2006/main">
  <p:tag name="TIMING" val="|11.5"/>
</p:tagLst>
</file>

<file path=ppt/tags/tag15.xml><?xml version="1.0" encoding="utf-8"?>
<p:tagLst xmlns:a="http://schemas.openxmlformats.org/drawingml/2006/main" xmlns:r="http://schemas.openxmlformats.org/officeDocument/2006/relationships" xmlns:p="http://schemas.openxmlformats.org/presentationml/2006/main">
  <p:tag name="TIMING" val="|0.8"/>
</p:tagLst>
</file>

<file path=ppt/tags/tag16.xml><?xml version="1.0" encoding="utf-8"?>
<p:tagLst xmlns:a="http://schemas.openxmlformats.org/drawingml/2006/main" xmlns:r="http://schemas.openxmlformats.org/officeDocument/2006/relationships" xmlns:p="http://schemas.openxmlformats.org/presentationml/2006/main">
  <p:tag name="TIMING" val="|66.3"/>
</p:tagLst>
</file>

<file path=ppt/tags/tag17.xml><?xml version="1.0" encoding="utf-8"?>
<p:tagLst xmlns:a="http://schemas.openxmlformats.org/drawingml/2006/main" xmlns:r="http://schemas.openxmlformats.org/officeDocument/2006/relationships" xmlns:p="http://schemas.openxmlformats.org/presentationml/2006/main">
  <p:tag name="TIMING" val="|29.8"/>
</p:tagLst>
</file>

<file path=ppt/tags/tag18.xml><?xml version="1.0" encoding="utf-8"?>
<p:tagLst xmlns:a="http://schemas.openxmlformats.org/drawingml/2006/main" xmlns:r="http://schemas.openxmlformats.org/officeDocument/2006/relationships" xmlns:p="http://schemas.openxmlformats.org/presentationml/2006/main">
  <p:tag name="TIMING" val="|8.7|0.1"/>
</p:tagLst>
</file>

<file path=ppt/tags/tag19.xml><?xml version="1.0" encoding="utf-8"?>
<p:tagLst xmlns:a="http://schemas.openxmlformats.org/drawingml/2006/main" xmlns:r="http://schemas.openxmlformats.org/officeDocument/2006/relationships" xmlns:p="http://schemas.openxmlformats.org/presentationml/2006/main">
  <p:tag name="TIMING" val="|1.4|0|0.5"/>
</p:tagLst>
</file>

<file path=ppt/tags/tag2.xml><?xml version="1.0" encoding="utf-8"?>
<p:tagLst xmlns:a="http://schemas.openxmlformats.org/drawingml/2006/main" xmlns:r="http://schemas.openxmlformats.org/officeDocument/2006/relationships" xmlns:p="http://schemas.openxmlformats.org/presentationml/2006/main">
  <p:tag name="TIMING" val="|1.6|1.2|3.7|1|7|0.9|1.3|6.7|2|1.3"/>
</p:tagLst>
</file>

<file path=ppt/tags/tag20.xml><?xml version="1.0" encoding="utf-8"?>
<p:tagLst xmlns:a="http://schemas.openxmlformats.org/drawingml/2006/main" xmlns:r="http://schemas.openxmlformats.org/officeDocument/2006/relationships" xmlns:p="http://schemas.openxmlformats.org/presentationml/2006/main">
  <p:tag name="TIMING" val="|12.2|5.3|11.6"/>
</p:tagLst>
</file>

<file path=ppt/tags/tag21.xml><?xml version="1.0" encoding="utf-8"?>
<p:tagLst xmlns:a="http://schemas.openxmlformats.org/drawingml/2006/main" xmlns:r="http://schemas.openxmlformats.org/officeDocument/2006/relationships" xmlns:p="http://schemas.openxmlformats.org/presentationml/2006/main">
  <p:tag name="TIMING" val="|3.2|2.5|0|2|2.9|1.2"/>
</p:tagLst>
</file>

<file path=ppt/tags/tag22.xml><?xml version="1.0" encoding="utf-8"?>
<p:tagLst xmlns:a="http://schemas.openxmlformats.org/drawingml/2006/main" xmlns:r="http://schemas.openxmlformats.org/officeDocument/2006/relationships" xmlns:p="http://schemas.openxmlformats.org/presentationml/2006/main">
  <p:tag name="TIMING" val="|1.9|0.8|0.9|0.8"/>
</p:tagLst>
</file>

<file path=ppt/tags/tag23.xml><?xml version="1.0" encoding="utf-8"?>
<p:tagLst xmlns:a="http://schemas.openxmlformats.org/drawingml/2006/main" xmlns:r="http://schemas.openxmlformats.org/officeDocument/2006/relationships" xmlns:p="http://schemas.openxmlformats.org/presentationml/2006/main">
  <p:tag name="TIMING" val="|1.2|1.4"/>
</p:tagLst>
</file>

<file path=ppt/tags/tag24.xml><?xml version="1.0" encoding="utf-8"?>
<p:tagLst xmlns:a="http://schemas.openxmlformats.org/drawingml/2006/main" xmlns:r="http://schemas.openxmlformats.org/officeDocument/2006/relationships" xmlns:p="http://schemas.openxmlformats.org/presentationml/2006/main">
  <p:tag name="TIMING" val="|5.3|1.1|1.7"/>
</p:tagLst>
</file>

<file path=ppt/tags/tag25.xml><?xml version="1.0" encoding="utf-8"?>
<p:tagLst xmlns:a="http://schemas.openxmlformats.org/drawingml/2006/main" xmlns:r="http://schemas.openxmlformats.org/officeDocument/2006/relationships" xmlns:p="http://schemas.openxmlformats.org/presentationml/2006/main">
  <p:tag name="TIMING" val="|5.8"/>
</p:tagLst>
</file>

<file path=ppt/tags/tag3.xml><?xml version="1.0" encoding="utf-8"?>
<p:tagLst xmlns:a="http://schemas.openxmlformats.org/drawingml/2006/main" xmlns:r="http://schemas.openxmlformats.org/officeDocument/2006/relationships" xmlns:p="http://schemas.openxmlformats.org/presentationml/2006/main">
  <p:tag name="TIMING" val="|1.7|1.1|8.4|4.4|1.7"/>
</p:tagLst>
</file>

<file path=ppt/tags/tag4.xml><?xml version="1.0" encoding="utf-8"?>
<p:tagLst xmlns:a="http://schemas.openxmlformats.org/drawingml/2006/main" xmlns:r="http://schemas.openxmlformats.org/officeDocument/2006/relationships" xmlns:p="http://schemas.openxmlformats.org/presentationml/2006/main">
  <p:tag name="TIMING" val="|10.1|3.4"/>
</p:tagLst>
</file>

<file path=ppt/tags/tag5.xml><?xml version="1.0" encoding="utf-8"?>
<p:tagLst xmlns:a="http://schemas.openxmlformats.org/drawingml/2006/main" xmlns:r="http://schemas.openxmlformats.org/officeDocument/2006/relationships" xmlns:p="http://schemas.openxmlformats.org/presentationml/2006/main">
  <p:tag name="TIMING" val="|15.3|15.1|1|1.8|2.9|1.8|0.8"/>
</p:tagLst>
</file>

<file path=ppt/tags/tag6.xml><?xml version="1.0" encoding="utf-8"?>
<p:tagLst xmlns:a="http://schemas.openxmlformats.org/drawingml/2006/main" xmlns:r="http://schemas.openxmlformats.org/officeDocument/2006/relationships" xmlns:p="http://schemas.openxmlformats.org/presentationml/2006/main">
  <p:tag name="TIMING" val="|3.9|7.5|7.5"/>
</p:tagLst>
</file>

<file path=ppt/tags/tag7.xml><?xml version="1.0" encoding="utf-8"?>
<p:tagLst xmlns:a="http://schemas.openxmlformats.org/drawingml/2006/main" xmlns:r="http://schemas.openxmlformats.org/officeDocument/2006/relationships" xmlns:p="http://schemas.openxmlformats.org/presentationml/2006/main">
  <p:tag name="TIMING" val="|25.7|5.9|2.5|3.8"/>
</p:tagLst>
</file>

<file path=ppt/tags/tag8.xml><?xml version="1.0" encoding="utf-8"?>
<p:tagLst xmlns:a="http://schemas.openxmlformats.org/drawingml/2006/main" xmlns:r="http://schemas.openxmlformats.org/officeDocument/2006/relationships" xmlns:p="http://schemas.openxmlformats.org/presentationml/2006/main">
  <p:tag name="TIMING" val="|60.2"/>
</p:tagLst>
</file>

<file path=ppt/tags/tag9.xml><?xml version="1.0" encoding="utf-8"?>
<p:tagLst xmlns:a="http://schemas.openxmlformats.org/drawingml/2006/main" xmlns:r="http://schemas.openxmlformats.org/officeDocument/2006/relationships" xmlns:p="http://schemas.openxmlformats.org/presentationml/2006/main">
  <p:tag name="TIMING" val="|17.4"/>
</p:tagLst>
</file>

<file path=ppt/theme/theme1.xml><?xml version="1.0" encoding="utf-8"?>
<a:theme xmlns:a="http://schemas.openxmlformats.org/drawingml/2006/main" name="134TGp_report_diagram_v2">
  <a:themeElements>
    <a:clrScheme name="134TGp_report_diagram 2">
      <a:dk1>
        <a:srgbClr val="23387D"/>
      </a:dk1>
      <a:lt1>
        <a:srgbClr val="FFFFFF"/>
      </a:lt1>
      <a:dk2>
        <a:srgbClr val="1A3D97"/>
      </a:dk2>
      <a:lt2>
        <a:srgbClr val="DDDDDD"/>
      </a:lt2>
      <a:accent1>
        <a:srgbClr val="4972BB"/>
      </a:accent1>
      <a:accent2>
        <a:srgbClr val="6A99D8"/>
      </a:accent2>
      <a:accent3>
        <a:srgbClr val="FFFFFF"/>
      </a:accent3>
      <a:accent4>
        <a:srgbClr val="1C2E6A"/>
      </a:accent4>
      <a:accent5>
        <a:srgbClr val="B1BCDA"/>
      </a:accent5>
      <a:accent6>
        <a:srgbClr val="5F8AC4"/>
      </a:accent6>
      <a:hlink>
        <a:srgbClr val="96B1E6"/>
      </a:hlink>
      <a:folHlink>
        <a:srgbClr val="99C25C"/>
      </a:folHlink>
    </a:clrScheme>
    <a:fontScheme name="134TGp_report_diagram">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34TGp_report_diagram 1">
        <a:dk1>
          <a:srgbClr val="1D4940"/>
        </a:dk1>
        <a:lt1>
          <a:srgbClr val="FFFFFF"/>
        </a:lt1>
        <a:dk2>
          <a:srgbClr val="3F716F"/>
        </a:dk2>
        <a:lt2>
          <a:srgbClr val="DDDDDD"/>
        </a:lt2>
        <a:accent1>
          <a:srgbClr val="669E86"/>
        </a:accent1>
        <a:accent2>
          <a:srgbClr val="A2CAB4"/>
        </a:accent2>
        <a:accent3>
          <a:srgbClr val="FFFFFF"/>
        </a:accent3>
        <a:accent4>
          <a:srgbClr val="173D35"/>
        </a:accent4>
        <a:accent5>
          <a:srgbClr val="B8CCC3"/>
        </a:accent5>
        <a:accent6>
          <a:srgbClr val="92B7A3"/>
        </a:accent6>
        <a:hlink>
          <a:srgbClr val="8CA35F"/>
        </a:hlink>
        <a:folHlink>
          <a:srgbClr val="C1B05D"/>
        </a:folHlink>
      </a:clrScheme>
      <a:clrMap bg1="lt1" tx1="dk1" bg2="lt2" tx2="dk2" accent1="accent1" accent2="accent2" accent3="accent3" accent4="accent4" accent5="accent5" accent6="accent6" hlink="hlink" folHlink="folHlink"/>
    </a:extraClrScheme>
    <a:extraClrScheme>
      <a:clrScheme name="134TGp_report_diagram 2">
        <a:dk1>
          <a:srgbClr val="23387D"/>
        </a:dk1>
        <a:lt1>
          <a:srgbClr val="FFFFFF"/>
        </a:lt1>
        <a:dk2>
          <a:srgbClr val="1A3D97"/>
        </a:dk2>
        <a:lt2>
          <a:srgbClr val="DDDDDD"/>
        </a:lt2>
        <a:accent1>
          <a:srgbClr val="4972BB"/>
        </a:accent1>
        <a:accent2>
          <a:srgbClr val="6A99D8"/>
        </a:accent2>
        <a:accent3>
          <a:srgbClr val="FFFFFF"/>
        </a:accent3>
        <a:accent4>
          <a:srgbClr val="1C2E6A"/>
        </a:accent4>
        <a:accent5>
          <a:srgbClr val="B1BCDA"/>
        </a:accent5>
        <a:accent6>
          <a:srgbClr val="5F8AC4"/>
        </a:accent6>
        <a:hlink>
          <a:srgbClr val="96B1E6"/>
        </a:hlink>
        <a:folHlink>
          <a:srgbClr val="99C25C"/>
        </a:folHlink>
      </a:clrScheme>
      <a:clrMap bg1="lt1" tx1="dk1" bg2="lt2" tx2="dk2" accent1="accent1" accent2="accent2" accent3="accent3" accent4="accent4" accent5="accent5" accent6="accent6" hlink="hlink" folHlink="folHlink"/>
    </a:extraClrScheme>
    <a:extraClrScheme>
      <a:clrScheme name="134TGp_report_diagram 3">
        <a:dk1>
          <a:srgbClr val="23387D"/>
        </a:dk1>
        <a:lt1>
          <a:srgbClr val="FFFFFF"/>
        </a:lt1>
        <a:dk2>
          <a:srgbClr val="1A3D97"/>
        </a:dk2>
        <a:lt2>
          <a:srgbClr val="DDDDDD"/>
        </a:lt2>
        <a:accent1>
          <a:srgbClr val="6E51A7"/>
        </a:accent1>
        <a:accent2>
          <a:srgbClr val="8C8EE0"/>
        </a:accent2>
        <a:accent3>
          <a:srgbClr val="FFFFFF"/>
        </a:accent3>
        <a:accent4>
          <a:srgbClr val="1C2E6A"/>
        </a:accent4>
        <a:accent5>
          <a:srgbClr val="BAB3D0"/>
        </a:accent5>
        <a:accent6>
          <a:srgbClr val="7E80CB"/>
        </a:accent6>
        <a:hlink>
          <a:srgbClr val="96B1E6"/>
        </a:hlink>
        <a:folHlink>
          <a:srgbClr val="7BB32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134TGp_report_diagram_v2</Template>
  <TotalTime>5740</TotalTime>
  <Words>5619</Words>
  <Application>Microsoft Office PowerPoint</Application>
  <PresentationFormat>全屏显示(4:3)</PresentationFormat>
  <Paragraphs>501</Paragraphs>
  <Slides>52</Slides>
  <Notes>35</Notes>
  <HiddenSlides>0</HiddenSlides>
  <MMClips>1</MMClips>
  <ScaleCrop>false</ScaleCrop>
  <HeadingPairs>
    <vt:vector size="6" baseType="variant">
      <vt:variant>
        <vt:lpstr>主题</vt:lpstr>
      </vt:variant>
      <vt:variant>
        <vt:i4>2</vt:i4>
      </vt:variant>
      <vt:variant>
        <vt:lpstr>嵌入 OLE 服务器</vt:lpstr>
      </vt:variant>
      <vt:variant>
        <vt:i4>3</vt:i4>
      </vt:variant>
      <vt:variant>
        <vt:lpstr>幻灯片标题</vt:lpstr>
      </vt:variant>
      <vt:variant>
        <vt:i4>52</vt:i4>
      </vt:variant>
    </vt:vector>
  </HeadingPairs>
  <TitlesOfParts>
    <vt:vector size="57" baseType="lpstr">
      <vt:lpstr>134TGp_report_diagram_v2</vt:lpstr>
      <vt:lpstr>Office 主题</vt:lpstr>
      <vt:lpstr>Image</vt:lpstr>
      <vt:lpstr>Equation</vt:lpstr>
      <vt:lpstr>Visio</vt:lpstr>
      <vt:lpstr>PowerPoint 演示文稿</vt:lpstr>
      <vt:lpstr>PowerPoint 演示文稿</vt:lpstr>
      <vt:lpstr>第1章  绪论</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zhangya</dc:creator>
  <cp:lastModifiedBy>zhangya</cp:lastModifiedBy>
  <cp:revision>303</cp:revision>
  <cp:lastPrinted>2016-05-22T06:32:31Z</cp:lastPrinted>
  <dcterms:created xsi:type="dcterms:W3CDTF">2016-05-10T10:24:01Z</dcterms:created>
  <dcterms:modified xsi:type="dcterms:W3CDTF">2016-05-26T23:56:36Z</dcterms:modified>
</cp:coreProperties>
</file>