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66" r:id="rId3"/>
    <p:sldId id="273" r:id="rId4"/>
    <p:sldId id="314" r:id="rId5"/>
    <p:sldId id="318" r:id="rId6"/>
    <p:sldId id="319" r:id="rId7"/>
    <p:sldId id="371" r:id="rId8"/>
    <p:sldId id="321" r:id="rId9"/>
    <p:sldId id="322" r:id="rId10"/>
    <p:sldId id="323" r:id="rId11"/>
    <p:sldId id="324" r:id="rId12"/>
    <p:sldId id="325" r:id="rId13"/>
    <p:sldId id="326" r:id="rId14"/>
    <p:sldId id="370" r:id="rId15"/>
    <p:sldId id="337" r:id="rId16"/>
    <p:sldId id="338" r:id="rId17"/>
    <p:sldId id="340" r:id="rId18"/>
    <p:sldId id="343" r:id="rId19"/>
    <p:sldId id="345" r:id="rId20"/>
    <p:sldId id="346" r:id="rId21"/>
    <p:sldId id="347" r:id="rId22"/>
    <p:sldId id="348" r:id="rId23"/>
    <p:sldId id="349" r:id="rId24"/>
    <p:sldId id="350" r:id="rId25"/>
    <p:sldId id="293" r:id="rId26"/>
    <p:sldId id="353" r:id="rId27"/>
    <p:sldId id="354" r:id="rId28"/>
    <p:sldId id="355" r:id="rId29"/>
    <p:sldId id="356" r:id="rId30"/>
    <p:sldId id="357" r:id="rId31"/>
    <p:sldId id="358" r:id="rId32"/>
    <p:sldId id="359" r:id="rId33"/>
    <p:sldId id="360" r:id="rId34"/>
    <p:sldId id="361" r:id="rId35"/>
    <p:sldId id="362" r:id="rId36"/>
    <p:sldId id="363" r:id="rId37"/>
    <p:sldId id="375" r:id="rId38"/>
    <p:sldId id="373" r:id="rId39"/>
    <p:sldId id="376" r:id="rId40"/>
    <p:sldId id="374" r:id="rId41"/>
    <p:sldId id="381" r:id="rId42"/>
    <p:sldId id="295" r:id="rId43"/>
    <p:sldId id="296" r:id="rId44"/>
    <p:sldId id="372" r:id="rId45"/>
    <p:sldId id="365" r:id="rId46"/>
    <p:sldId id="383" r:id="rId47"/>
    <p:sldId id="377" r:id="rId48"/>
    <p:sldId id="384" r:id="rId49"/>
    <p:sldId id="379" r:id="rId50"/>
    <p:sldId id="385" r:id="rId51"/>
    <p:sldId id="378" r:id="rId52"/>
    <p:sldId id="386" r:id="rId53"/>
    <p:sldId id="382" r:id="rId54"/>
    <p:sldId id="387" r:id="rId55"/>
    <p:sldId id="366" r:id="rId56"/>
    <p:sldId id="367" r:id="rId57"/>
    <p:sldId id="389" r:id="rId58"/>
    <p:sldId id="388" r:id="rId5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78" autoAdjust="0"/>
    <p:restoredTop sz="84588" autoAdjust="0"/>
  </p:normalViewPr>
  <p:slideViewPr>
    <p:cSldViewPr>
      <p:cViewPr>
        <p:scale>
          <a:sx n="80" d="100"/>
          <a:sy n="80" d="100"/>
        </p:scale>
        <p:origin x="318" y="168"/>
      </p:cViewPr>
      <p:guideLst>
        <p:guide orient="horz" pos="2160"/>
        <p:guide pos="2880"/>
      </p:guideLst>
    </p:cSldViewPr>
  </p:slideViewPr>
  <p:outlineViewPr>
    <p:cViewPr>
      <p:scale>
        <a:sx n="33" d="100"/>
        <a:sy n="33" d="100"/>
      </p:scale>
      <p:origin x="36" y="289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16FE20-F5DE-4D77-9238-2BAA1CB085EC}" type="datetimeFigureOut">
              <a:rPr lang="zh-CN" altLang="en-US"/>
              <a:pPr>
                <a:defRPr/>
              </a:pPr>
              <a:t>2011/5/23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503488-9624-4FF0-B2D8-374803F6D1A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在一个大背景下</a:t>
            </a:r>
            <a:r>
              <a:rPr lang="en-US" altLang="zh-CN" dirty="0" smtClean="0"/>
              <a:t>——</a:t>
            </a:r>
            <a:r>
              <a:rPr lang="zh-CN" altLang="en-US" dirty="0" smtClean="0"/>
              <a:t>我们需要空间数据应用环境</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B5503488-9624-4FF0-B2D8-374803F6D1AC}" type="slidenum">
              <a:rPr lang="zh-CN" altLang="en-US" smtClean="0"/>
              <a:pPr>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5503488-9624-4FF0-B2D8-374803F6D1AC}" type="slidenum">
              <a:rPr lang="zh-CN" altLang="en-US" smtClean="0"/>
              <a:pPr>
                <a:defRPr/>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CAE8C-A7DB-460F-8A3D-CDEBF5C5C12A}" type="slidenum">
              <a:rPr lang="en-US" altLang="zh-CN"/>
              <a:pPr/>
              <a:t>38</a:t>
            </a:fld>
            <a:endParaRPr lang="en-US" altLang="zh-CN"/>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CAE8C-A7DB-460F-8A3D-CDEBF5C5C12A}" type="slidenum">
              <a:rPr lang="en-US" altLang="zh-CN"/>
              <a:pPr/>
              <a:t>39</a:t>
            </a:fld>
            <a:endParaRPr lang="en-US" altLang="zh-CN"/>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normAutofit lnSpcReduction="10000"/>
          </a:bodyPr>
          <a:lstStyle/>
          <a:p>
            <a:pPr eaLnBrk="1" fontAlgn="auto" hangingPunct="1">
              <a:spcBef>
                <a:spcPts val="0"/>
              </a:spcBef>
              <a:spcAft>
                <a:spcPts val="0"/>
              </a:spcAft>
              <a:defRPr/>
            </a:pPr>
            <a:endParaRPr lang="zh-CN" altLang="en-US" dirty="0" smtClean="0"/>
          </a:p>
        </p:txBody>
      </p:sp>
      <p:sp>
        <p:nvSpPr>
          <p:cNvPr id="696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D62AF-26BC-4EEA-984E-68CFD2B0771A}" type="slidenum">
              <a:rPr lang="zh-CN" altLang="en-US" smtClean="0"/>
              <a:pPr/>
              <a:t>2</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写作思路：</a:t>
            </a:r>
            <a:endParaRPr lang="zh-CN" altLang="en-US" dirty="0"/>
          </a:p>
        </p:txBody>
      </p:sp>
      <p:sp>
        <p:nvSpPr>
          <p:cNvPr id="4" name="灯片编号占位符 3"/>
          <p:cNvSpPr>
            <a:spLocks noGrp="1"/>
          </p:cNvSpPr>
          <p:nvPr>
            <p:ph type="sldNum" sz="quarter" idx="10"/>
          </p:nvPr>
        </p:nvSpPr>
        <p:spPr/>
        <p:txBody>
          <a:bodyPr/>
          <a:lstStyle/>
          <a:p>
            <a:pPr>
              <a:defRPr/>
            </a:pPr>
            <a:fld id="{B5503488-9624-4FF0-B2D8-374803F6D1AC}" type="slidenum">
              <a:rPr lang="zh-CN" altLang="en-US" smtClean="0"/>
              <a:pPr>
                <a:defRPr/>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9565D7-D09E-4DC0-BBA9-C400BC6FE14D}" type="slidenum">
              <a:rPr lang="en-US" altLang="zh-CN" smtClean="0"/>
              <a:pPr/>
              <a:t>4</a:t>
            </a:fld>
            <a:endParaRPr lang="en-US" altLang="zh-CN"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78FC5F-4A10-4BEC-B502-14AFB948DBD9}" type="slidenum">
              <a:rPr lang="en-US" altLang="zh-CN" smtClean="0"/>
              <a:pPr/>
              <a:t>5</a:t>
            </a:fld>
            <a:endParaRPr lang="en-US" altLang="zh-CN"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A34373-6822-4ACA-9C91-42F9150003D6}" type="slidenum">
              <a:rPr lang="en-US" altLang="zh-CN" smtClean="0"/>
              <a:pPr/>
              <a:t>6</a:t>
            </a:fld>
            <a:endParaRPr lang="en-US" altLang="zh-CN"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09D1E6-6982-435F-8AF2-A8F2628DF7DA}" type="slidenum">
              <a:rPr lang="zh-CN" altLang="en-US" smtClean="0"/>
              <a:pPr/>
              <a:t>11</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52B1CC-A186-4E39-A2C2-842C1F5A6477}" type="slidenum">
              <a:rPr lang="en-US" altLang="zh-CN" smtClean="0"/>
              <a:pPr/>
              <a:t>12</a:t>
            </a:fld>
            <a:endParaRPr lang="en-US" altLang="zh-CN"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217418-1050-4CB9-B9AA-6E574E652D37}" type="slidenum">
              <a:rPr lang="en-US" altLang="zh-CN" smtClean="0"/>
              <a:pPr/>
              <a:t>13</a:t>
            </a:fld>
            <a:endParaRPr lang="en-US" altLang="zh-CN"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4" name="任意多边形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ea typeface="宋体" charset="-122"/>
            </a:endParaRPr>
          </a:p>
        </p:txBody>
      </p:sp>
      <p:sp>
        <p:nvSpPr>
          <p:cNvPr id="5" name="任意多边形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ea typeface="宋体" charset="-122"/>
            </a:endParaRPr>
          </a:p>
        </p:txBody>
      </p:sp>
      <p:sp>
        <p:nvSpPr>
          <p:cNvPr id="9" name="标题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6" name="日期占位符 29"/>
          <p:cNvSpPr>
            <a:spLocks noGrp="1"/>
          </p:cNvSpPr>
          <p:nvPr>
            <p:ph type="dt" sz="half" idx="10"/>
          </p:nvPr>
        </p:nvSpPr>
        <p:spPr/>
        <p:txBody>
          <a:bodyPr/>
          <a:lstStyle>
            <a:lvl1pPr>
              <a:defRPr/>
            </a:lvl1pPr>
          </a:lstStyle>
          <a:p>
            <a:pPr>
              <a:defRPr/>
            </a:pPr>
            <a:fld id="{DD148BF1-944C-4EAD-B97F-F7835AB70EAD}" type="datetimeFigureOut">
              <a:rPr lang="zh-CN" altLang="en-US"/>
              <a:pPr>
                <a:defRPr/>
              </a:pPr>
              <a:t>2011/5/23</a:t>
            </a:fld>
            <a:endParaRPr lang="zh-CN" altLang="en-US"/>
          </a:p>
        </p:txBody>
      </p:sp>
      <p:sp>
        <p:nvSpPr>
          <p:cNvPr id="7" name="页脚占位符 18"/>
          <p:cNvSpPr>
            <a:spLocks noGrp="1"/>
          </p:cNvSpPr>
          <p:nvPr>
            <p:ph type="ftr" sz="quarter" idx="11"/>
          </p:nvPr>
        </p:nvSpPr>
        <p:spPr/>
        <p:txBody>
          <a:bodyPr/>
          <a:lstStyle>
            <a:lvl1pPr>
              <a:defRPr/>
            </a:lvl1pPr>
          </a:lstStyle>
          <a:p>
            <a:pPr>
              <a:defRPr/>
            </a:pPr>
            <a:endParaRPr lang="zh-CN" altLang="en-US"/>
          </a:p>
        </p:txBody>
      </p:sp>
      <p:sp>
        <p:nvSpPr>
          <p:cNvPr id="8" name="灯片编号占位符 26"/>
          <p:cNvSpPr>
            <a:spLocks noGrp="1"/>
          </p:cNvSpPr>
          <p:nvPr>
            <p:ph type="sldNum" sz="quarter" idx="12"/>
          </p:nvPr>
        </p:nvSpPr>
        <p:spPr/>
        <p:txBody>
          <a:bodyPr/>
          <a:lstStyle>
            <a:lvl1pPr>
              <a:defRPr/>
            </a:lvl1pPr>
          </a:lstStyle>
          <a:p>
            <a:pPr>
              <a:defRPr/>
            </a:pPr>
            <a:fld id="{17D48E57-459F-4456-931D-88A05F1F3573}"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503AC3E6-2E10-442F-90A5-D3CF158AD1C6}" type="datetimeFigureOut">
              <a:rPr lang="zh-CN" altLang="en-US"/>
              <a:pPr>
                <a:defRPr/>
              </a:pPr>
              <a:t>2011/5/23</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E24EA955-0DC1-4E8C-832D-042708D22F6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32285618-B56C-408B-93AA-A815C5C7E8AE}" type="datetimeFigureOut">
              <a:rPr lang="zh-CN" altLang="en-US"/>
              <a:pPr>
                <a:defRPr/>
              </a:pPr>
              <a:t>2011/5/23</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199CE963-CA3F-4820-9900-1F5A20F2D9D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a:p>
        </p:txBody>
      </p:sp>
      <p:sp>
        <p:nvSpPr>
          <p:cNvPr id="4" name="日期占位符 3"/>
          <p:cNvSpPr>
            <a:spLocks noGrp="1"/>
          </p:cNvSpPr>
          <p:nvPr>
            <p:ph type="dt" sz="half" idx="10"/>
          </p:nvPr>
        </p:nvSpPr>
        <p:spPr>
          <a:xfrm>
            <a:off x="685800" y="6248400"/>
            <a:ext cx="1905000" cy="457200"/>
          </a:xfrm>
        </p:spPr>
        <p:txBody>
          <a:bodyPr/>
          <a:lstStyle>
            <a:lvl1pPr>
              <a:defRPr/>
            </a:lvl1pPr>
          </a:lstStyle>
          <a:p>
            <a:pPr>
              <a:defRPr/>
            </a:pPr>
            <a:fld id="{3A2CB13E-B6EA-4E39-9097-AC9D192FBC43}" type="datetime1">
              <a:rPr lang="zh-CN" altLang="en-US"/>
              <a:pPr>
                <a:defRPr/>
              </a:pPr>
              <a:t>2011/5/23</a:t>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pPr>
              <a:defRPr/>
            </a:pPr>
            <a:r>
              <a:rPr lang="en-US" altLang="zh-CN"/>
              <a:t>硕士开题报告</a:t>
            </a:r>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pPr>
              <a:defRPr/>
            </a:pPr>
            <a:fld id="{42843D21-AD2C-496C-87E1-243D135A9C1A}"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3B8E39A6-2D21-4A74-B325-2F1BD5008434}" type="datetimeFigureOut">
              <a:rPr lang="zh-CN" altLang="en-US"/>
              <a:pPr>
                <a:defRPr/>
              </a:pPr>
              <a:t>2011/5/23</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C5ABDEDB-5273-4126-8DE0-4EE8803E41B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4" name="任意多边形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ea typeface="宋体" charset="-122"/>
            </a:endParaRPr>
          </a:p>
        </p:txBody>
      </p:sp>
      <p:sp>
        <p:nvSpPr>
          <p:cNvPr id="5" name="任意多边形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ea typeface="宋体" charset="-122"/>
            </a:endParaRPr>
          </a:p>
        </p:txBody>
      </p:sp>
      <p:sp>
        <p:nvSpPr>
          <p:cNvPr id="2" name="标题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lstStyle>
          <a:p>
            <a:pPr>
              <a:defRPr/>
            </a:pPr>
            <a:fld id="{048E8912-3F58-4165-9CEF-5B1BAFDF2C82}" type="datetimeFigureOut">
              <a:rPr lang="zh-CN" altLang="en-US"/>
              <a:pPr>
                <a:defRPr/>
              </a:pPr>
              <a:t>2011/5/23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25969064-0F9A-46C4-A72B-BADBDF3EE8B9}"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38EB32BB-B8A2-47A0-A502-CB3D1E78BD80}" type="datetimeFigureOut">
              <a:rPr lang="zh-CN" altLang="en-US"/>
              <a:pPr>
                <a:defRPr/>
              </a:pPr>
              <a:t>2011/5/23</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028DEE05-E90E-46BA-BDD8-A59D23B666B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pPr>
              <a:defRPr/>
            </a:pPr>
            <a:fld id="{5BA1CCF1-9662-4A88-B672-EE5872DE68B3}" type="datetimeFigureOut">
              <a:rPr lang="zh-CN" altLang="en-US"/>
              <a:pPr>
                <a:defRPr/>
              </a:pPr>
              <a:t>2011/5/23</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CF578739-357D-4CB3-B0D6-A7113C05DB8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320"/>
            <a:ext cx="7470648" cy="1143000"/>
          </a:xfrm>
        </p:spPr>
        <p:txBody>
          <a:bodyPr/>
          <a:lstStyle>
            <a:lvl1pPr algn="l">
              <a:defRPr sz="4600"/>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0830816B-99EC-4C3B-8D29-748C73A80EBB}" type="datetimeFigureOut">
              <a:rPr lang="zh-CN" altLang="en-US"/>
              <a:pPr>
                <a:defRPr/>
              </a:pPr>
              <a:t>2011/5/23</a:t>
            </a:fld>
            <a:endParaRPr lang="zh-CN" altLang="en-US"/>
          </a:p>
        </p:txBody>
      </p:sp>
      <p:sp>
        <p:nvSpPr>
          <p:cNvPr id="4" name="页脚占位符 21"/>
          <p:cNvSpPr>
            <a:spLocks noGrp="1"/>
          </p:cNvSpPr>
          <p:nvPr>
            <p:ph type="ftr" sz="quarter" idx="11"/>
          </p:nvPr>
        </p:nvSpPr>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p:txBody>
          <a:bodyPr/>
          <a:lstStyle>
            <a:lvl1pPr>
              <a:defRPr/>
            </a:lvl1pPr>
          </a:lstStyle>
          <a:p>
            <a:pPr>
              <a:defRPr/>
            </a:pPr>
            <a:fld id="{B7A65207-F42A-4238-8245-01933EC1054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3D13583C-7161-4867-AFFB-2A2134C2560C}" type="datetimeFigureOut">
              <a:rPr lang="zh-CN" altLang="en-US"/>
              <a:pPr>
                <a:defRPr/>
              </a:pPr>
              <a:t>2011/5/23</a:t>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CA5A7AD6-5AA1-44AF-A53B-0079BF700F8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74B18B7D-5CD4-440E-852D-8783060CB421}" type="datetimeFigureOut">
              <a:rPr lang="zh-CN" altLang="en-US"/>
              <a:pPr>
                <a:defRPr/>
              </a:pPr>
              <a:t>2011/5/23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a:xfrm>
            <a:off x="8156575" y="6421438"/>
            <a:ext cx="762000" cy="365125"/>
          </a:xfrm>
        </p:spPr>
        <p:txBody>
          <a:bodyPr/>
          <a:lstStyle>
            <a:lvl1pPr>
              <a:defRPr/>
            </a:lvl1pPr>
          </a:lstStyle>
          <a:p>
            <a:pPr>
              <a:defRPr/>
            </a:pPr>
            <a:fld id="{8C87AEB2-4F7E-40E4-9373-C036E1979B9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9A39680F-7560-412C-8073-ECB38D0FE8A9}" type="datetimeFigureOut">
              <a:rPr lang="zh-CN" altLang="en-US"/>
              <a:pPr>
                <a:defRPr/>
              </a:pPr>
              <a:t>2011/5/23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E74AB96-EEC4-4B3B-9E41-ADB4CE47C37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任意多边形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ea typeface="宋体" charset="-122"/>
            </a:endParaRPr>
          </a:p>
        </p:txBody>
      </p:sp>
      <p:sp>
        <p:nvSpPr>
          <p:cNvPr id="16" name="任意多边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ea typeface="宋体" charset="-122"/>
            </a:endParaRPr>
          </a:p>
        </p:txBody>
      </p:sp>
      <p:sp>
        <p:nvSpPr>
          <p:cNvPr id="15364" name="标题占位符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5365" name="文本占位符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ea typeface="宋体" charset="-122"/>
              </a:defRPr>
            </a:lvl1pPr>
          </a:lstStyle>
          <a:p>
            <a:pPr>
              <a:defRPr/>
            </a:pPr>
            <a:fld id="{886E7603-DB0F-4C4F-A3D7-C547807A2511}" type="datetimeFigureOut">
              <a:rPr lang="zh-CN" altLang="en-US"/>
              <a:pPr>
                <a:defRPr/>
              </a:pPr>
              <a:t>2011/5/23</a:t>
            </a:fld>
            <a:endParaRPr lang="zh-CN" altLang="en-US"/>
          </a:p>
        </p:txBody>
      </p:sp>
      <p:sp>
        <p:nvSpPr>
          <p:cNvPr id="22" name="页脚占位符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ea typeface="宋体" charset="-122"/>
              </a:defRPr>
            </a:lvl1pPr>
          </a:lstStyle>
          <a:p>
            <a:pPr>
              <a:defRPr/>
            </a:pPr>
            <a:endParaRPr lang="zh-CN" altLang="en-US"/>
          </a:p>
        </p:txBody>
      </p:sp>
      <p:sp>
        <p:nvSpPr>
          <p:cNvPr id="18" name="灯片编号占位符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charset="0"/>
                <a:ea typeface="宋体" charset="-122"/>
              </a:defRPr>
            </a:lvl1pPr>
          </a:lstStyle>
          <a:p>
            <a:pPr>
              <a:defRPr/>
            </a:pPr>
            <a:fld id="{63B4252A-94AD-47D8-9D49-2F0F5EFABF27}"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3967" r:id="rId1"/>
    <p:sldLayoutId id="2147483961" r:id="rId2"/>
    <p:sldLayoutId id="2147483968" r:id="rId3"/>
    <p:sldLayoutId id="2147483962" r:id="rId4"/>
    <p:sldLayoutId id="2147483969" r:id="rId5"/>
    <p:sldLayoutId id="2147483963" r:id="rId6"/>
    <p:sldLayoutId id="2147483964" r:id="rId7"/>
    <p:sldLayoutId id="2147483970" r:id="rId8"/>
    <p:sldLayoutId id="2147483971" r:id="rId9"/>
    <p:sldLayoutId id="2147483965" r:id="rId10"/>
    <p:sldLayoutId id="2147483966" r:id="rId11"/>
    <p:sldLayoutId id="2147483972" r:id="rId12"/>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a:ea typeface="宋体" pitchFamily="2" charset="-122"/>
        </a:defRPr>
      </a:lvl2pPr>
      <a:lvl3pPr algn="l" rtl="0" eaLnBrk="0" fontAlgn="base" hangingPunct="0">
        <a:spcBef>
          <a:spcPct val="0"/>
        </a:spcBef>
        <a:spcAft>
          <a:spcPct val="0"/>
        </a:spcAft>
        <a:defRPr sz="4600">
          <a:solidFill>
            <a:schemeClr val="tx1"/>
          </a:solidFill>
          <a:latin typeface="Franklin Gothic Book"/>
          <a:ea typeface="宋体" pitchFamily="2" charset="-122"/>
        </a:defRPr>
      </a:lvl3pPr>
      <a:lvl4pPr algn="l" rtl="0" eaLnBrk="0" fontAlgn="base" hangingPunct="0">
        <a:spcBef>
          <a:spcPct val="0"/>
        </a:spcBef>
        <a:spcAft>
          <a:spcPct val="0"/>
        </a:spcAft>
        <a:defRPr sz="4600">
          <a:solidFill>
            <a:schemeClr val="tx1"/>
          </a:solidFill>
          <a:latin typeface="Franklin Gothic Book"/>
          <a:ea typeface="宋体" pitchFamily="2" charset="-122"/>
        </a:defRPr>
      </a:lvl4pPr>
      <a:lvl5pPr algn="l" rtl="0" eaLnBrk="0" fontAlgn="base" hangingPunct="0">
        <a:spcBef>
          <a:spcPct val="0"/>
        </a:spcBef>
        <a:spcAft>
          <a:spcPct val="0"/>
        </a:spcAft>
        <a:defRPr sz="4600">
          <a:solidFill>
            <a:schemeClr val="tx1"/>
          </a:solidFill>
          <a:latin typeface="Franklin Gothic Book"/>
          <a:ea typeface="宋体" pitchFamily="2" charset="-122"/>
        </a:defRPr>
      </a:lvl5pPr>
      <a:lvl6pPr marL="457200" algn="l" rtl="0" fontAlgn="base">
        <a:spcBef>
          <a:spcPct val="0"/>
        </a:spcBef>
        <a:spcAft>
          <a:spcPct val="0"/>
        </a:spcAft>
        <a:defRPr sz="4600">
          <a:solidFill>
            <a:schemeClr val="tx1"/>
          </a:solidFill>
          <a:latin typeface="Franklin Gothic Book"/>
          <a:ea typeface="宋体" pitchFamily="2" charset="-122"/>
        </a:defRPr>
      </a:lvl6pPr>
      <a:lvl7pPr marL="914400" algn="l" rtl="0" fontAlgn="base">
        <a:spcBef>
          <a:spcPct val="0"/>
        </a:spcBef>
        <a:spcAft>
          <a:spcPct val="0"/>
        </a:spcAft>
        <a:defRPr sz="4600">
          <a:solidFill>
            <a:schemeClr val="tx1"/>
          </a:solidFill>
          <a:latin typeface="Franklin Gothic Book"/>
          <a:ea typeface="宋体" pitchFamily="2" charset="-122"/>
        </a:defRPr>
      </a:lvl7pPr>
      <a:lvl8pPr marL="1371600" algn="l" rtl="0" fontAlgn="base">
        <a:spcBef>
          <a:spcPct val="0"/>
        </a:spcBef>
        <a:spcAft>
          <a:spcPct val="0"/>
        </a:spcAft>
        <a:defRPr sz="4600">
          <a:solidFill>
            <a:schemeClr val="tx1"/>
          </a:solidFill>
          <a:latin typeface="Franklin Gothic Book"/>
          <a:ea typeface="宋体" pitchFamily="2" charset="-122"/>
        </a:defRPr>
      </a:lvl8pPr>
      <a:lvl9pPr marL="1828800" algn="l" rtl="0" fontAlgn="base">
        <a:spcBef>
          <a:spcPct val="0"/>
        </a:spcBef>
        <a:spcAft>
          <a:spcPct val="0"/>
        </a:spcAft>
        <a:defRPr sz="4600">
          <a:solidFill>
            <a:schemeClr val="tx1"/>
          </a:solidFill>
          <a:latin typeface="Franklin Gothic Book"/>
          <a:ea typeface="宋体" pitchFamily="2" charset="-122"/>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ithub.com/pipifuyj/phpframewor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github.com/pipifuyj/cssd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5.bin"/><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oleObject" Target="../embeddings/oleObject3.bin"/><Relationship Id="rId5" Type="http://schemas.openxmlformats.org/officeDocument/2006/relationships/image" Target="../media/image18.png"/><Relationship Id="rId15" Type="http://schemas.openxmlformats.org/officeDocument/2006/relationships/oleObject" Target="../embeddings/oleObject7.bin"/><Relationship Id="rId10" Type="http://schemas.openxmlformats.org/officeDocument/2006/relationships/oleObject" Target="../embeddings/oleObject2.bin"/><Relationship Id="rId4" Type="http://schemas.openxmlformats.org/officeDocument/2006/relationships/image" Target="../media/image17.png"/><Relationship Id="rId9" Type="http://schemas.openxmlformats.org/officeDocument/2006/relationships/oleObject" Target="../embeddings/oleObject1.bin"/><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71406" y="2000240"/>
            <a:ext cx="8929718" cy="1356752"/>
          </a:xfrm>
        </p:spPr>
        <p:txBody>
          <a:bodyPr>
            <a:normAutofit fontScale="90000"/>
          </a:bodyPr>
          <a:lstStyle/>
          <a:p>
            <a:pPr algn="ctr" eaLnBrk="1" fontAlgn="auto" hangingPunct="1">
              <a:spcAft>
                <a:spcPts val="0"/>
              </a:spcAft>
              <a:defRPr/>
            </a:pPr>
            <a:r>
              <a:rPr altLang="zh-CN" dirty="0" smtClean="0"/>
              <a:t> </a:t>
            </a:r>
            <a:r>
              <a:rPr lang="zh-CN" altLang="en-US" dirty="0" smtClean="0"/>
              <a:t>空间科学虚拟观测台</a:t>
            </a:r>
            <a:r>
              <a:rPr altLang="zh-CN" dirty="0" smtClean="0"/>
              <a:t>(</a:t>
            </a:r>
            <a:r>
              <a:rPr lang="en-US" altLang="zh-CN" sz="3600" b="0" cap="none" dirty="0" smtClean="0">
                <a:latin typeface="+mn-lt"/>
              </a:rPr>
              <a:t>Virtual Observatory</a:t>
            </a:r>
            <a:r>
              <a:rPr altLang="zh-CN" dirty="0" smtClean="0"/>
              <a:t>)</a:t>
            </a:r>
            <a:br>
              <a:rPr altLang="zh-CN" dirty="0" smtClean="0"/>
            </a:br>
            <a:r>
              <a:rPr lang="zh-CN" altLang="en-US" dirty="0" smtClean="0"/>
              <a:t>体系结构研究与原型实现</a:t>
            </a:r>
          </a:p>
        </p:txBody>
      </p:sp>
      <p:sp>
        <p:nvSpPr>
          <p:cNvPr id="22531" name="副标题 2"/>
          <p:cNvSpPr>
            <a:spLocks noGrp="1"/>
          </p:cNvSpPr>
          <p:nvPr>
            <p:ph type="subTitle" idx="1"/>
          </p:nvPr>
        </p:nvSpPr>
        <p:spPr>
          <a:xfrm>
            <a:off x="4677068" y="4276862"/>
            <a:ext cx="4431436" cy="1456394"/>
          </a:xfrm>
        </p:spPr>
        <p:txBody>
          <a:bodyPr>
            <a:normAutofit fontScale="92500" lnSpcReduction="10000"/>
          </a:bodyPr>
          <a:lstStyle/>
          <a:p>
            <a:pPr algn="l" eaLnBrk="1" hangingPunct="1">
              <a:buFont typeface="Arial" pitchFamily="34" charset="0"/>
              <a:buNone/>
            </a:pPr>
            <a:r>
              <a:rPr lang="zh-CN" altLang="en-US" sz="1800" dirty="0" smtClean="0"/>
              <a:t>答辩学生：傅衍杰</a:t>
            </a:r>
            <a:endParaRPr lang="en-US" altLang="zh-CN" sz="1800" dirty="0" smtClean="0"/>
          </a:p>
          <a:p>
            <a:pPr algn="l" eaLnBrk="1" hangingPunct="1">
              <a:buFont typeface="Arial" pitchFamily="34" charset="0"/>
              <a:buNone/>
            </a:pPr>
            <a:r>
              <a:rPr lang="zh-CN" altLang="en-US" sz="1800" dirty="0" smtClean="0"/>
              <a:t>指导老师：邹自明</a:t>
            </a:r>
            <a:endParaRPr lang="en-US" altLang="zh-CN" sz="1800" dirty="0" smtClean="0"/>
          </a:p>
          <a:p>
            <a:pPr algn="l" eaLnBrk="1" hangingPunct="1">
              <a:buFont typeface="Arial" pitchFamily="34" charset="0"/>
              <a:buNone/>
            </a:pPr>
            <a:r>
              <a:rPr lang="zh-CN" altLang="en-US" sz="1800" dirty="0" smtClean="0"/>
              <a:t>培养单位：中国科学院国家空间科学中心</a:t>
            </a:r>
            <a:endParaRPr lang="en-US" altLang="zh-CN" sz="1800" dirty="0" smtClean="0"/>
          </a:p>
          <a:p>
            <a:pPr algn="l" eaLnBrk="1" hangingPunct="1">
              <a:buFont typeface="Arial" pitchFamily="34" charset="0"/>
              <a:buNone/>
            </a:pPr>
            <a:r>
              <a:rPr lang="zh-CN" altLang="en-US" sz="1800" dirty="0" smtClean="0"/>
              <a:t>申请学位：工学硕士</a:t>
            </a:r>
            <a:endParaRPr lang="en-US" altLang="zh-CN" sz="1800" dirty="0" smtClean="0"/>
          </a:p>
          <a:p>
            <a:pPr algn="l" eaLnBrk="1" hangingPunct="1">
              <a:buFont typeface="Arial" pitchFamily="34" charset="0"/>
              <a:buNone/>
            </a:pPr>
            <a:r>
              <a:rPr lang="zh-CN" altLang="en-US" sz="1800" dirty="0" smtClean="0"/>
              <a:t>学科专业：计算机应用技术</a:t>
            </a:r>
          </a:p>
        </p:txBody>
      </p:sp>
      <p:sp>
        <p:nvSpPr>
          <p:cNvPr id="4" name="副标题 2"/>
          <p:cNvSpPr txBox="1">
            <a:spLocks/>
          </p:cNvSpPr>
          <p:nvPr/>
        </p:nvSpPr>
        <p:spPr bwMode="auto">
          <a:xfrm>
            <a:off x="4140200" y="3213100"/>
            <a:ext cx="4464050" cy="576263"/>
          </a:xfrm>
          <a:prstGeom prst="rect">
            <a:avLst/>
          </a:prstGeom>
          <a:noFill/>
          <a:ln w="9525">
            <a:noFill/>
            <a:miter lim="800000"/>
            <a:headEnd/>
            <a:tailEnd/>
          </a:ln>
        </p:spPr>
        <p:txBody>
          <a:bodyPr tIns="0" rIns="45720" bIns="0" anchor="b"/>
          <a:lstStyle/>
          <a:p>
            <a:pPr algn="r">
              <a:spcBef>
                <a:spcPct val="20000"/>
              </a:spcBef>
              <a:buClr>
                <a:schemeClr val="accent1"/>
              </a:buClr>
              <a:buSzPct val="80000"/>
              <a:buFont typeface="Arial" pitchFamily="34" charset="0"/>
              <a:buNone/>
              <a:defRPr/>
            </a:pPr>
            <a:r>
              <a:rPr lang="en-US" altLang="zh-CN" sz="2800" dirty="0" smtClean="0">
                <a:latin typeface="+mn-lt"/>
                <a:ea typeface="+mn-ea"/>
              </a:rPr>
              <a:t>——</a:t>
            </a:r>
            <a:r>
              <a:rPr lang="zh-CN" altLang="en-US" sz="2800" dirty="0" smtClean="0">
                <a:latin typeface="+mn-lt"/>
                <a:ea typeface="+mn-ea"/>
              </a:rPr>
              <a:t>硕士研究生毕业答辩</a:t>
            </a:r>
            <a:endParaRPr lang="zh-CN" altLang="en-US" sz="2800" dirty="0">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457200" y="142875"/>
            <a:ext cx="8229600" cy="1143000"/>
          </a:xfrm>
        </p:spPr>
        <p:txBody>
          <a:bodyPr/>
          <a:lstStyle/>
          <a:p>
            <a:pPr eaLnBrk="1" hangingPunct="1"/>
            <a:r>
              <a:rPr lang="zh-CN" altLang="en-US" sz="3600" smtClean="0">
                <a:latin typeface="Comic Sans MS" pitchFamily="66" charset="0"/>
                <a:ea typeface="黑体" pitchFamily="49" charset="-122"/>
              </a:rPr>
              <a:t>日地空间物理数据组织</a:t>
            </a:r>
          </a:p>
        </p:txBody>
      </p:sp>
      <p:sp>
        <p:nvSpPr>
          <p:cNvPr id="30723" name="内容占位符 2"/>
          <p:cNvSpPr>
            <a:spLocks noGrp="1"/>
          </p:cNvSpPr>
          <p:nvPr>
            <p:ph idx="1"/>
          </p:nvPr>
        </p:nvSpPr>
        <p:spPr>
          <a:xfrm>
            <a:off x="500063" y="1143000"/>
            <a:ext cx="8229600" cy="4525963"/>
          </a:xfrm>
        </p:spPr>
        <p:txBody>
          <a:bodyPr/>
          <a:lstStyle/>
          <a:p>
            <a:pPr eaLnBrk="1" hangingPunct="1"/>
            <a:r>
              <a:rPr lang="zh-CN" altLang="en-US" sz="2400" dirty="0" smtClean="0">
                <a:cs typeface="Times New Roman" pitchFamily="18" charset="0"/>
              </a:rPr>
              <a:t>日地空间物理学科数据模型</a:t>
            </a:r>
            <a:r>
              <a:rPr lang="en-US" altLang="zh-CN" sz="2400" dirty="0" smtClean="0">
                <a:cs typeface="Times New Roman" pitchFamily="18" charset="0"/>
              </a:rPr>
              <a:t>——SPASE</a:t>
            </a:r>
            <a:r>
              <a:rPr lang="zh-CN" altLang="en-US" sz="2400" dirty="0" smtClean="0">
                <a:cs typeface="Times New Roman" pitchFamily="18" charset="0"/>
              </a:rPr>
              <a:t>（</a:t>
            </a:r>
            <a:r>
              <a:rPr lang="en-US" altLang="zh-CN" sz="2400" dirty="0" smtClean="0">
                <a:cs typeface="Times New Roman" pitchFamily="18" charset="0"/>
              </a:rPr>
              <a:t>Space Physics Archive Search and Extract </a:t>
            </a:r>
            <a:r>
              <a:rPr lang="zh-CN" altLang="en-US" sz="2400" dirty="0" smtClean="0">
                <a:cs typeface="Times New Roman" pitchFamily="18" charset="0"/>
              </a:rPr>
              <a:t>）</a:t>
            </a:r>
            <a:endParaRPr lang="en-US" altLang="zh-CN" sz="2000" dirty="0" smtClean="0">
              <a:cs typeface="Times New Roman" pitchFamily="18" charset="0"/>
            </a:endParaRPr>
          </a:p>
          <a:p>
            <a:pPr eaLnBrk="1" hangingPunct="1"/>
            <a:endParaRPr lang="zh-CN" altLang="en-US" sz="2400" dirty="0" smtClean="0">
              <a:cs typeface="Times New Roman" pitchFamily="18" charset="0"/>
            </a:endParaRPr>
          </a:p>
        </p:txBody>
      </p:sp>
      <p:pic>
        <p:nvPicPr>
          <p:cNvPr id="328707" name="Picture 3"/>
          <p:cNvPicPr>
            <a:picLocks noChangeAspect="1" noChangeArrowheads="1"/>
          </p:cNvPicPr>
          <p:nvPr/>
        </p:nvPicPr>
        <p:blipFill>
          <a:blip r:embed="rId2" cstate="print"/>
          <a:srcRect/>
          <a:stretch>
            <a:fillRect/>
          </a:stretch>
        </p:blipFill>
        <p:spPr bwMode="auto">
          <a:xfrm>
            <a:off x="642938" y="2286000"/>
            <a:ext cx="3152775" cy="4043363"/>
          </a:xfrm>
          <a:prstGeom prst="rect">
            <a:avLst/>
          </a:prstGeom>
          <a:noFill/>
          <a:ln w="9525">
            <a:solidFill>
              <a:schemeClr val="tx1">
                <a:lumMod val="50000"/>
                <a:lumOff val="50000"/>
              </a:schemeClr>
            </a:solidFill>
            <a:miter lim="800000"/>
            <a:headEnd/>
            <a:tailEnd/>
          </a:ln>
        </p:spPr>
      </p:pic>
      <p:pic>
        <p:nvPicPr>
          <p:cNvPr id="328709" name="Picture 5"/>
          <p:cNvPicPr>
            <a:picLocks noChangeAspect="1" noChangeArrowheads="1"/>
          </p:cNvPicPr>
          <p:nvPr/>
        </p:nvPicPr>
        <p:blipFill>
          <a:blip r:embed="rId3" cstate="print"/>
          <a:srcRect/>
          <a:stretch>
            <a:fillRect/>
          </a:stretch>
        </p:blipFill>
        <p:spPr bwMode="auto">
          <a:xfrm>
            <a:off x="4286250" y="2500313"/>
            <a:ext cx="3557588" cy="3910012"/>
          </a:xfrm>
          <a:prstGeom prst="rect">
            <a:avLst/>
          </a:prstGeom>
          <a:noFill/>
          <a:ln w="9525">
            <a:solidFill>
              <a:schemeClr val="tx1">
                <a:lumMod val="50000"/>
                <a:lumOff val="50000"/>
              </a:schemeClr>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2"/>
          <p:cNvSpPr>
            <a:spLocks noGrp="1"/>
          </p:cNvSpPr>
          <p:nvPr>
            <p:ph type="title"/>
          </p:nvPr>
        </p:nvSpPr>
        <p:spPr/>
        <p:txBody>
          <a:bodyPr/>
          <a:lstStyle/>
          <a:p>
            <a:pPr eaLnBrk="1" hangingPunct="1"/>
            <a:r>
              <a:rPr lang="zh-CN" altLang="en-US" sz="3600" dirty="0" smtClean="0">
                <a:latin typeface="Comic Sans MS" pitchFamily="66" charset="0"/>
                <a:ea typeface="黑体" pitchFamily="49" charset="-122"/>
              </a:rPr>
              <a:t>国际空间科学虚拟观测台的进展</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ea typeface="黑体" pitchFamily="49" charset="-122"/>
              </a:rPr>
              <a:t> ——</a:t>
            </a:r>
            <a:r>
              <a:rPr lang="zh-CN" altLang="en-US" sz="3600" dirty="0" smtClean="0">
                <a:ea typeface="黑体" pitchFamily="49" charset="-122"/>
              </a:rPr>
              <a:t>科研</a:t>
            </a:r>
            <a:r>
              <a:rPr lang="zh-CN" altLang="en-US" sz="3600" dirty="0" smtClean="0">
                <a:latin typeface="Comic Sans MS" pitchFamily="66" charset="0"/>
                <a:ea typeface="黑体" pitchFamily="49" charset="-122"/>
              </a:rPr>
              <a:t>项目</a:t>
            </a:r>
          </a:p>
        </p:txBody>
      </p:sp>
      <p:sp>
        <p:nvSpPr>
          <p:cNvPr id="31747" name="内容占位符 3"/>
          <p:cNvSpPr>
            <a:spLocks noGrp="1"/>
          </p:cNvSpPr>
          <p:nvPr>
            <p:ph idx="1"/>
          </p:nvPr>
        </p:nvSpPr>
        <p:spPr>
          <a:xfrm>
            <a:off x="317500" y="1428750"/>
            <a:ext cx="4897438" cy="5357813"/>
          </a:xfrm>
        </p:spPr>
        <p:txBody>
          <a:bodyPr/>
          <a:lstStyle/>
          <a:p>
            <a:pPr eaLnBrk="1" hangingPunct="1">
              <a:lnSpc>
                <a:spcPct val="130000"/>
              </a:lnSpc>
            </a:pPr>
            <a:r>
              <a:rPr lang="en-US" altLang="zh-CN" sz="2000" dirty="0" smtClean="0">
                <a:cs typeface="Times New Roman" pitchFamily="18" charset="0"/>
              </a:rPr>
              <a:t>2001</a:t>
            </a:r>
            <a:r>
              <a:rPr lang="zh-CN" altLang="en-US" sz="2000" dirty="0" smtClean="0">
                <a:cs typeface="Times New Roman" pitchFamily="18" charset="0"/>
              </a:rPr>
              <a:t>年，</a:t>
            </a:r>
            <a:r>
              <a:rPr lang="en-US" altLang="zh-CN" sz="2000" dirty="0" smtClean="0">
                <a:cs typeface="Times New Roman" pitchFamily="18" charset="0"/>
              </a:rPr>
              <a:t>NASA</a:t>
            </a:r>
            <a:r>
              <a:rPr lang="zh-CN" altLang="en-US" sz="2000" dirty="0" smtClean="0">
                <a:cs typeface="Times New Roman" pitchFamily="18" charset="0"/>
              </a:rPr>
              <a:t>在“与日同在计划”，（</a:t>
            </a:r>
            <a:r>
              <a:rPr lang="en-US" altLang="zh-CN" sz="2000" dirty="0" smtClean="0">
                <a:cs typeface="Times New Roman" pitchFamily="18" charset="0"/>
              </a:rPr>
              <a:t>LWS</a:t>
            </a:r>
            <a:r>
              <a:rPr lang="zh-CN" altLang="en-US" sz="2000" dirty="0" smtClean="0">
                <a:cs typeface="Times New Roman" pitchFamily="18" charset="0"/>
              </a:rPr>
              <a:t>）日地空间虚拟观测台（</a:t>
            </a:r>
            <a:r>
              <a:rPr lang="en-US" altLang="zh-CN" sz="2000" dirty="0" smtClean="0">
                <a:cs typeface="Times New Roman" pitchFamily="18" charset="0"/>
              </a:rPr>
              <a:t>Sun-Earth Connections </a:t>
            </a:r>
            <a:r>
              <a:rPr lang="en-US" altLang="zh-CN" sz="2000" dirty="0" err="1" smtClean="0">
                <a:cs typeface="Times New Roman" pitchFamily="18" charset="0"/>
              </a:rPr>
              <a:t>VxOs</a:t>
            </a:r>
            <a:r>
              <a:rPr lang="zh-CN" altLang="en-US" sz="2000" dirty="0" smtClean="0">
                <a:cs typeface="Times New Roman" pitchFamily="18" charset="0"/>
              </a:rPr>
              <a:t>）概念产生。</a:t>
            </a:r>
            <a:endParaRPr lang="en-US" altLang="zh-CN" sz="2000" dirty="0" smtClean="0">
              <a:cs typeface="Times New Roman" pitchFamily="18" charset="0"/>
            </a:endParaRPr>
          </a:p>
          <a:p>
            <a:pPr marL="419100" lvl="1" indent="-382588" eaLnBrk="1" hangingPunct="1">
              <a:lnSpc>
                <a:spcPct val="130000"/>
              </a:lnSpc>
              <a:buSzPct val="80000"/>
              <a:buFont typeface="Wingdings 2" pitchFamily="18" charset="2"/>
              <a:buChar char=""/>
            </a:pPr>
            <a:r>
              <a:rPr lang="zh-CN" altLang="de-DE" sz="2000" dirty="0" smtClean="0">
                <a:cs typeface="Times New Roman" pitchFamily="18" charset="0"/>
              </a:rPr>
              <a:t>国际大地测量学与地球物理学联合会，发展地学空间科学的虚拟观测台成为核心任务。</a:t>
            </a:r>
            <a:endParaRPr lang="zh-CN" altLang="en-US" sz="2000" dirty="0" smtClean="0">
              <a:cs typeface="Times New Roman" pitchFamily="18" charset="0"/>
            </a:endParaRPr>
          </a:p>
          <a:p>
            <a:pPr eaLnBrk="1" hangingPunct="1">
              <a:lnSpc>
                <a:spcPct val="130000"/>
              </a:lnSpc>
            </a:pPr>
            <a:r>
              <a:rPr lang="en-US" altLang="zh-CN" sz="2000" dirty="0" smtClean="0">
                <a:cs typeface="Times New Roman" pitchFamily="18" charset="0"/>
              </a:rPr>
              <a:t>2004</a:t>
            </a:r>
            <a:r>
              <a:rPr lang="zh-CN" altLang="zh-CN" sz="2000" dirty="0" smtClean="0">
                <a:cs typeface="Times New Roman" pitchFamily="18" charset="0"/>
              </a:rPr>
              <a:t>年</a:t>
            </a:r>
            <a:r>
              <a:rPr lang="en-US" altLang="zh-CN" sz="2000" dirty="0" smtClean="0">
                <a:cs typeface="Times New Roman" pitchFamily="18" charset="0"/>
              </a:rPr>
              <a:t>10</a:t>
            </a:r>
            <a:r>
              <a:rPr lang="zh-CN" altLang="zh-CN" sz="2000" dirty="0" smtClean="0">
                <a:cs typeface="Times New Roman" pitchFamily="18" charset="0"/>
              </a:rPr>
              <a:t>月，</a:t>
            </a:r>
            <a:r>
              <a:rPr lang="en-US" altLang="zh-CN" sz="2000" dirty="0" smtClean="0">
                <a:cs typeface="Times New Roman" pitchFamily="18" charset="0"/>
              </a:rPr>
              <a:t> NASA</a:t>
            </a:r>
            <a:r>
              <a:rPr lang="zh-CN" altLang="en-US" sz="2000" dirty="0" smtClean="0">
                <a:cs typeface="Times New Roman" pitchFamily="18" charset="0"/>
              </a:rPr>
              <a:t>以白皮书方式提出</a:t>
            </a:r>
            <a:r>
              <a:rPr lang="en-US" altLang="zh-CN" sz="2000" dirty="0" smtClean="0">
                <a:cs typeface="Times New Roman" pitchFamily="18" charset="0"/>
              </a:rPr>
              <a:t>“</a:t>
            </a:r>
            <a:r>
              <a:rPr lang="zh-CN" altLang="zh-CN" sz="2000" dirty="0" smtClean="0">
                <a:cs typeface="Times New Roman" pitchFamily="18" charset="0"/>
              </a:rPr>
              <a:t>空间与太阳物理虚拟观测台框架</a:t>
            </a:r>
            <a:r>
              <a:rPr lang="en-US" altLang="zh-CN" sz="2000" dirty="0" smtClean="0">
                <a:cs typeface="Times New Roman" pitchFamily="18" charset="0"/>
              </a:rPr>
              <a:t>”</a:t>
            </a:r>
            <a:r>
              <a:rPr lang="zh-CN" altLang="en-US" sz="2000" dirty="0" smtClean="0">
                <a:cs typeface="Times New Roman" pitchFamily="18" charset="0"/>
              </a:rPr>
              <a:t>，在此框架下按照“先科学后集成”的机制推动了多个虚拟观测台发展计划。</a:t>
            </a:r>
          </a:p>
          <a:p>
            <a:pPr eaLnBrk="1" hangingPunct="1">
              <a:lnSpc>
                <a:spcPct val="130000"/>
              </a:lnSpc>
              <a:spcBef>
                <a:spcPct val="0"/>
              </a:spcBef>
            </a:pPr>
            <a:r>
              <a:rPr lang="en-US" altLang="zh-CN" sz="2000" dirty="0" smtClean="0">
                <a:cs typeface="Times New Roman" pitchFamily="18" charset="0"/>
              </a:rPr>
              <a:t>2007</a:t>
            </a:r>
            <a:r>
              <a:rPr lang="zh-CN" altLang="en-US" sz="2000" dirty="0" smtClean="0">
                <a:cs typeface="Times New Roman" pitchFamily="18" charset="0"/>
              </a:rPr>
              <a:t>年，</a:t>
            </a:r>
            <a:r>
              <a:rPr lang="en-US" altLang="zh-CN" sz="2000" dirty="0" smtClean="0">
                <a:cs typeface="Times New Roman" pitchFamily="18" charset="0"/>
              </a:rPr>
              <a:t>NASA</a:t>
            </a:r>
            <a:r>
              <a:rPr lang="zh-CN" altLang="en-US" sz="2000" dirty="0" smtClean="0">
                <a:cs typeface="Times New Roman" pitchFamily="18" charset="0"/>
              </a:rPr>
              <a:t>将发展基于虚拟观测的数据应用环境列为其日地空间物理学科长远发展纲要的内容之一。</a:t>
            </a:r>
            <a:endParaRPr lang="en-US" altLang="zh-CN" sz="2400" dirty="0" smtClean="0">
              <a:cs typeface="Times New Roman" pitchFamily="18" charset="0"/>
            </a:endParaRPr>
          </a:p>
        </p:txBody>
      </p:sp>
      <p:grpSp>
        <p:nvGrpSpPr>
          <p:cNvPr id="2" name="组合 54"/>
          <p:cNvGrpSpPr>
            <a:grpSpLocks/>
          </p:cNvGrpSpPr>
          <p:nvPr/>
        </p:nvGrpSpPr>
        <p:grpSpPr bwMode="auto">
          <a:xfrm>
            <a:off x="5357813" y="4786313"/>
            <a:ext cx="1104900" cy="1108075"/>
            <a:chOff x="4295749" y="3786190"/>
            <a:chExt cx="1104900" cy="1108075"/>
          </a:xfrm>
        </p:grpSpPr>
        <p:grpSp>
          <p:nvGrpSpPr>
            <p:cNvPr id="3" name="Group 81"/>
            <p:cNvGrpSpPr>
              <a:grpSpLocks/>
            </p:cNvGrpSpPr>
            <p:nvPr/>
          </p:nvGrpSpPr>
          <p:grpSpPr bwMode="auto">
            <a:xfrm>
              <a:off x="4295749" y="3786190"/>
              <a:ext cx="1104900" cy="1108075"/>
              <a:chOff x="415" y="1060"/>
              <a:chExt cx="696" cy="698"/>
            </a:xfrm>
          </p:grpSpPr>
          <p:sp>
            <p:nvSpPr>
              <p:cNvPr id="31815"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816"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817"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818"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814" name="TextBox 25"/>
            <p:cNvSpPr txBox="1">
              <a:spLocks noChangeArrowheads="1"/>
            </p:cNvSpPr>
            <p:nvPr/>
          </p:nvSpPr>
          <p:spPr bwMode="auto">
            <a:xfrm>
              <a:off x="4357686" y="4000504"/>
              <a:ext cx="1000132" cy="523220"/>
            </a:xfrm>
            <a:prstGeom prst="rect">
              <a:avLst/>
            </a:prstGeom>
            <a:noFill/>
            <a:ln w="9525">
              <a:noFill/>
              <a:miter lim="800000"/>
              <a:headEnd/>
              <a:tailEnd/>
            </a:ln>
          </p:spPr>
          <p:txBody>
            <a:bodyPr>
              <a:spAutoFit/>
            </a:bodyPr>
            <a:lstStyle/>
            <a:p>
              <a:pPr algn="ctr"/>
              <a:r>
                <a:rPr lang="zh-CN" altLang="en-US" sz="1400" b="1">
                  <a:solidFill>
                    <a:schemeClr val="bg1"/>
                  </a:solidFill>
                </a:rPr>
                <a:t>虚拟磁层观测台</a:t>
              </a:r>
              <a:endParaRPr lang="en-US" altLang="zh-CN" sz="1400" b="1">
                <a:solidFill>
                  <a:schemeClr val="bg1"/>
                </a:solidFill>
              </a:endParaRPr>
            </a:p>
          </p:txBody>
        </p:sp>
      </p:grpSp>
      <p:grpSp>
        <p:nvGrpSpPr>
          <p:cNvPr id="4" name="组合 43"/>
          <p:cNvGrpSpPr>
            <a:grpSpLocks/>
          </p:cNvGrpSpPr>
          <p:nvPr/>
        </p:nvGrpSpPr>
        <p:grpSpPr bwMode="auto">
          <a:xfrm>
            <a:off x="6462713" y="4033838"/>
            <a:ext cx="1323975" cy="1323975"/>
            <a:chOff x="3428992" y="1857364"/>
            <a:chExt cx="1323975" cy="1323975"/>
          </a:xfrm>
        </p:grpSpPr>
        <p:grpSp>
          <p:nvGrpSpPr>
            <p:cNvPr id="5" name="Group 17"/>
            <p:cNvGrpSpPr>
              <a:grpSpLocks/>
            </p:cNvGrpSpPr>
            <p:nvPr/>
          </p:nvGrpSpPr>
          <p:grpSpPr bwMode="auto">
            <a:xfrm>
              <a:off x="3428992" y="1857364"/>
              <a:ext cx="1323975" cy="1323975"/>
              <a:chOff x="2479" y="2085"/>
              <a:chExt cx="834" cy="834"/>
            </a:xfrm>
          </p:grpSpPr>
          <p:sp>
            <p:nvSpPr>
              <p:cNvPr id="88" name="Oval 18"/>
              <p:cNvSpPr>
                <a:spLocks noChangeArrowheads="1"/>
              </p:cNvSpPr>
              <p:nvPr/>
            </p:nvSpPr>
            <p:spPr bwMode="auto">
              <a:xfrm>
                <a:off x="2479" y="2085"/>
                <a:ext cx="834" cy="834"/>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lgn="ctr">
                <a:noFill/>
                <a:round/>
                <a:headEnd/>
                <a:tailEnd/>
              </a:ln>
              <a:effectLst/>
            </p:spPr>
            <p:txBody>
              <a:bodyPr wrap="none" anchor="ctr">
                <a:spAutoFit/>
              </a:bodyPr>
              <a:lstStyle/>
              <a:p>
                <a:pPr>
                  <a:defRPr/>
                </a:pPr>
                <a:endParaRPr lang="zh-CN" altLang="en-US">
                  <a:latin typeface="Arial" charset="0"/>
                  <a:ea typeface="宋体" charset="-122"/>
                </a:endParaRPr>
              </a:p>
            </p:txBody>
          </p:sp>
          <p:grpSp>
            <p:nvGrpSpPr>
              <p:cNvPr id="6" name="Group 19"/>
              <p:cNvGrpSpPr>
                <a:grpSpLocks/>
              </p:cNvGrpSpPr>
              <p:nvPr/>
            </p:nvGrpSpPr>
            <p:grpSpPr bwMode="auto">
              <a:xfrm>
                <a:off x="2509" y="2115"/>
                <a:ext cx="774" cy="774"/>
                <a:chOff x="840" y="1889"/>
                <a:chExt cx="834" cy="834"/>
              </a:xfrm>
            </p:grpSpPr>
            <p:sp>
              <p:nvSpPr>
                <p:cNvPr id="92" name="AutoShape 20"/>
                <p:cNvSpPr>
                  <a:spLocks noChangeArrowheads="1"/>
                </p:cNvSpPr>
                <p:nvPr/>
              </p:nvSpPr>
              <p:spPr bwMode="auto">
                <a:xfrm>
                  <a:off x="840" y="1889"/>
                  <a:ext cx="834" cy="834"/>
                </a:xfrm>
                <a:custGeom>
                  <a:avLst/>
                  <a:gdLst>
                    <a:gd name="G0" fmla="+- 9584 0 0"/>
                    <a:gd name="G1" fmla="+- 11735751 0 0"/>
                    <a:gd name="G2" fmla="+- 0 0 11735751"/>
                    <a:gd name="T0" fmla="*/ 0 256 1"/>
                    <a:gd name="T1" fmla="*/ 180 256 1"/>
                    <a:gd name="G3" fmla="+- 11735751 T0 T1"/>
                    <a:gd name="T2" fmla="*/ 0 256 1"/>
                    <a:gd name="T3" fmla="*/ 90 256 1"/>
                    <a:gd name="G4" fmla="+- 11735751 T2 T3"/>
                    <a:gd name="G5" fmla="*/ G4 2 1"/>
                    <a:gd name="T4" fmla="*/ 90 256 1"/>
                    <a:gd name="T5" fmla="*/ 0 256 1"/>
                    <a:gd name="G6" fmla="+- 11735751 T4 T5"/>
                    <a:gd name="G7" fmla="*/ G6 2 1"/>
                    <a:gd name="G8" fmla="abs 117357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84"/>
                    <a:gd name="G18" fmla="*/ 9584 1 2"/>
                    <a:gd name="G19" fmla="+- G18 5400 0"/>
                    <a:gd name="G20" fmla="cos G19 11735751"/>
                    <a:gd name="G21" fmla="sin G19 11735751"/>
                    <a:gd name="G22" fmla="+- G20 10800 0"/>
                    <a:gd name="G23" fmla="+- G21 10800 0"/>
                    <a:gd name="G24" fmla="+- 10800 0 G20"/>
                    <a:gd name="G25" fmla="+- 9584 10800 0"/>
                    <a:gd name="G26" fmla="?: G9 G17 G25"/>
                    <a:gd name="G27" fmla="?: G9 0 21600"/>
                    <a:gd name="G28" fmla="cos 10800 11735751"/>
                    <a:gd name="G29" fmla="sin 10800 11735751"/>
                    <a:gd name="G30" fmla="sin 9584 11735751"/>
                    <a:gd name="G31" fmla="+- G28 10800 0"/>
                    <a:gd name="G32" fmla="+- G29 10800 0"/>
                    <a:gd name="G33" fmla="+- G30 10800 0"/>
                    <a:gd name="G34" fmla="?: G4 0 G31"/>
                    <a:gd name="G35" fmla="?: 11735751 G34 0"/>
                    <a:gd name="G36" fmla="?: G6 G35 G31"/>
                    <a:gd name="G37" fmla="+- 21600 0 G36"/>
                    <a:gd name="G38" fmla="?: G4 0 G33"/>
                    <a:gd name="G39" fmla="?: 11735751 G38 G32"/>
                    <a:gd name="G40" fmla="?: G6 G39 0"/>
                    <a:gd name="G41" fmla="?: G4 G32 21600"/>
                    <a:gd name="G42" fmla="?: G6 G41 G33"/>
                    <a:gd name="T12" fmla="*/ 10800 w 21600"/>
                    <a:gd name="T13" fmla="*/ 0 h 21600"/>
                    <a:gd name="T14" fmla="*/ 609 w 21600"/>
                    <a:gd name="T15" fmla="*/ 10964 h 21600"/>
                    <a:gd name="T16" fmla="*/ 10800 w 21600"/>
                    <a:gd name="T17" fmla="*/ 1216 h 21600"/>
                    <a:gd name="T18" fmla="*/ 20991 w 21600"/>
                    <a:gd name="T19" fmla="*/ 109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17" y="10954"/>
                      </a:moveTo>
                      <a:cubicBezTo>
                        <a:pt x="1216" y="10903"/>
                        <a:pt x="1216" y="10851"/>
                        <a:pt x="1216" y="10800"/>
                      </a:cubicBezTo>
                      <a:cubicBezTo>
                        <a:pt x="1216" y="5506"/>
                        <a:pt x="5506" y="1216"/>
                        <a:pt x="10800" y="1216"/>
                      </a:cubicBezTo>
                      <a:cubicBezTo>
                        <a:pt x="16093" y="1216"/>
                        <a:pt x="20384" y="5506"/>
                        <a:pt x="20384" y="10800"/>
                      </a:cubicBezTo>
                      <a:cubicBezTo>
                        <a:pt x="20384" y="10851"/>
                        <a:pt x="20383" y="10903"/>
                        <a:pt x="20382" y="10954"/>
                      </a:cubicBezTo>
                      <a:lnTo>
                        <a:pt x="21598" y="10974"/>
                      </a:lnTo>
                      <a:cubicBezTo>
                        <a:pt x="21599" y="10916"/>
                        <a:pt x="21600" y="10858"/>
                        <a:pt x="21600" y="10800"/>
                      </a:cubicBezTo>
                      <a:cubicBezTo>
                        <a:pt x="21600" y="4835"/>
                        <a:pt x="16764" y="0"/>
                        <a:pt x="10800" y="0"/>
                      </a:cubicBezTo>
                      <a:cubicBezTo>
                        <a:pt x="4835" y="0"/>
                        <a:pt x="0" y="4835"/>
                        <a:pt x="0" y="10800"/>
                      </a:cubicBezTo>
                      <a:cubicBezTo>
                        <a:pt x="-1" y="10858"/>
                        <a:pt x="0" y="10916"/>
                        <a:pt x="1" y="10974"/>
                      </a:cubicBezTo>
                      <a:close/>
                    </a:path>
                  </a:pathLst>
                </a:custGeom>
                <a:gradFill rotWithShape="1">
                  <a:gsLst>
                    <a:gs pos="0">
                      <a:schemeClr val="tx2">
                        <a:gamma/>
                        <a:shade val="46275"/>
                        <a:invGamma/>
                        <a:alpha val="0"/>
                      </a:schemeClr>
                    </a:gs>
                    <a:gs pos="50000">
                      <a:schemeClr val="tx2">
                        <a:alpha val="50000"/>
                      </a:schemeClr>
                    </a:gs>
                    <a:gs pos="100000">
                      <a:schemeClr val="tx2">
                        <a:gamma/>
                        <a:shade val="46275"/>
                        <a:invGamma/>
                        <a:alpha val="0"/>
                      </a:schemeClr>
                    </a:gs>
                  </a:gsLst>
                  <a:lin ang="0" scaled="1"/>
                </a:gradFill>
                <a:ln w="9525" algn="ctr">
                  <a:noFill/>
                  <a:miter lim="800000"/>
                  <a:headEnd/>
                  <a:tailEnd/>
                </a:ln>
                <a:effectLst/>
              </p:spPr>
              <p:txBody>
                <a:bodyPr wrap="none" anchor="ctr">
                  <a:spAutoFit/>
                </a:bodyPr>
                <a:lstStyle/>
                <a:p>
                  <a:pPr>
                    <a:defRPr/>
                  </a:pPr>
                  <a:endParaRPr lang="zh-CN" altLang="en-US">
                    <a:latin typeface="Arial" charset="0"/>
                    <a:ea typeface="宋体" charset="-122"/>
                  </a:endParaRPr>
                </a:p>
              </p:txBody>
            </p:sp>
            <p:sp>
              <p:nvSpPr>
                <p:cNvPr id="93" name="AutoShape 21"/>
                <p:cNvSpPr>
                  <a:spLocks noChangeArrowheads="1"/>
                </p:cNvSpPr>
                <p:nvPr/>
              </p:nvSpPr>
              <p:spPr bwMode="auto">
                <a:xfrm flipV="1">
                  <a:off x="840" y="1889"/>
                  <a:ext cx="834" cy="834"/>
                </a:xfrm>
                <a:custGeom>
                  <a:avLst/>
                  <a:gdLst>
                    <a:gd name="G0" fmla="+- 9584 0 0"/>
                    <a:gd name="G1" fmla="+- 11735751 0 0"/>
                    <a:gd name="G2" fmla="+- 0 0 11735751"/>
                    <a:gd name="T0" fmla="*/ 0 256 1"/>
                    <a:gd name="T1" fmla="*/ 180 256 1"/>
                    <a:gd name="G3" fmla="+- 11735751 T0 T1"/>
                    <a:gd name="T2" fmla="*/ 0 256 1"/>
                    <a:gd name="T3" fmla="*/ 90 256 1"/>
                    <a:gd name="G4" fmla="+- 11735751 T2 T3"/>
                    <a:gd name="G5" fmla="*/ G4 2 1"/>
                    <a:gd name="T4" fmla="*/ 90 256 1"/>
                    <a:gd name="T5" fmla="*/ 0 256 1"/>
                    <a:gd name="G6" fmla="+- 11735751 T4 T5"/>
                    <a:gd name="G7" fmla="*/ G6 2 1"/>
                    <a:gd name="G8" fmla="abs 117357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84"/>
                    <a:gd name="G18" fmla="*/ 9584 1 2"/>
                    <a:gd name="G19" fmla="+- G18 5400 0"/>
                    <a:gd name="G20" fmla="cos G19 11735751"/>
                    <a:gd name="G21" fmla="sin G19 11735751"/>
                    <a:gd name="G22" fmla="+- G20 10800 0"/>
                    <a:gd name="G23" fmla="+- G21 10800 0"/>
                    <a:gd name="G24" fmla="+- 10800 0 G20"/>
                    <a:gd name="G25" fmla="+- 9584 10800 0"/>
                    <a:gd name="G26" fmla="?: G9 G17 G25"/>
                    <a:gd name="G27" fmla="?: G9 0 21600"/>
                    <a:gd name="G28" fmla="cos 10800 11735751"/>
                    <a:gd name="G29" fmla="sin 10800 11735751"/>
                    <a:gd name="G30" fmla="sin 9584 11735751"/>
                    <a:gd name="G31" fmla="+- G28 10800 0"/>
                    <a:gd name="G32" fmla="+- G29 10800 0"/>
                    <a:gd name="G33" fmla="+- G30 10800 0"/>
                    <a:gd name="G34" fmla="?: G4 0 G31"/>
                    <a:gd name="G35" fmla="?: 11735751 G34 0"/>
                    <a:gd name="G36" fmla="?: G6 G35 G31"/>
                    <a:gd name="G37" fmla="+- 21600 0 G36"/>
                    <a:gd name="G38" fmla="?: G4 0 G33"/>
                    <a:gd name="G39" fmla="?: 11735751 G38 G32"/>
                    <a:gd name="G40" fmla="?: G6 G39 0"/>
                    <a:gd name="G41" fmla="?: G4 G32 21600"/>
                    <a:gd name="G42" fmla="?: G6 G41 G33"/>
                    <a:gd name="T12" fmla="*/ 10800 w 21600"/>
                    <a:gd name="T13" fmla="*/ 0 h 21600"/>
                    <a:gd name="T14" fmla="*/ 609 w 21600"/>
                    <a:gd name="T15" fmla="*/ 10964 h 21600"/>
                    <a:gd name="T16" fmla="*/ 10800 w 21600"/>
                    <a:gd name="T17" fmla="*/ 1216 h 21600"/>
                    <a:gd name="T18" fmla="*/ 20991 w 21600"/>
                    <a:gd name="T19" fmla="*/ 109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17" y="10954"/>
                      </a:moveTo>
                      <a:cubicBezTo>
                        <a:pt x="1216" y="10903"/>
                        <a:pt x="1216" y="10851"/>
                        <a:pt x="1216" y="10800"/>
                      </a:cubicBezTo>
                      <a:cubicBezTo>
                        <a:pt x="1216" y="5506"/>
                        <a:pt x="5506" y="1216"/>
                        <a:pt x="10800" y="1216"/>
                      </a:cubicBezTo>
                      <a:cubicBezTo>
                        <a:pt x="16093" y="1216"/>
                        <a:pt x="20384" y="5506"/>
                        <a:pt x="20384" y="10800"/>
                      </a:cubicBezTo>
                      <a:cubicBezTo>
                        <a:pt x="20384" y="10851"/>
                        <a:pt x="20383" y="10903"/>
                        <a:pt x="20382" y="10954"/>
                      </a:cubicBezTo>
                      <a:lnTo>
                        <a:pt x="21598" y="10974"/>
                      </a:lnTo>
                      <a:cubicBezTo>
                        <a:pt x="21599" y="10916"/>
                        <a:pt x="21600" y="10858"/>
                        <a:pt x="21600" y="10800"/>
                      </a:cubicBezTo>
                      <a:cubicBezTo>
                        <a:pt x="21600" y="4835"/>
                        <a:pt x="16764" y="0"/>
                        <a:pt x="10800" y="0"/>
                      </a:cubicBezTo>
                      <a:cubicBezTo>
                        <a:pt x="4835" y="0"/>
                        <a:pt x="0" y="4835"/>
                        <a:pt x="0" y="10800"/>
                      </a:cubicBezTo>
                      <a:cubicBezTo>
                        <a:pt x="-1" y="10858"/>
                        <a:pt x="0" y="10916"/>
                        <a:pt x="1" y="10974"/>
                      </a:cubicBezTo>
                      <a:close/>
                    </a:path>
                  </a:pathLst>
                </a:custGeom>
                <a:gradFill rotWithShape="1">
                  <a:gsLst>
                    <a:gs pos="0">
                      <a:schemeClr val="tx2">
                        <a:gamma/>
                        <a:shade val="46275"/>
                        <a:invGamma/>
                        <a:alpha val="0"/>
                      </a:schemeClr>
                    </a:gs>
                    <a:gs pos="50000">
                      <a:schemeClr val="tx2">
                        <a:alpha val="50000"/>
                      </a:schemeClr>
                    </a:gs>
                    <a:gs pos="100000">
                      <a:schemeClr val="tx2">
                        <a:gamma/>
                        <a:shade val="46275"/>
                        <a:invGamma/>
                        <a:alpha val="0"/>
                      </a:schemeClr>
                    </a:gs>
                  </a:gsLst>
                  <a:lin ang="0" scaled="1"/>
                </a:gradFill>
                <a:ln w="9525" algn="ctr">
                  <a:noFill/>
                  <a:miter lim="800000"/>
                  <a:headEnd/>
                  <a:tailEnd/>
                </a:ln>
                <a:effectLst/>
              </p:spPr>
              <p:txBody>
                <a:bodyPr wrap="none" anchor="ctr">
                  <a:spAutoFit/>
                </a:bodyPr>
                <a:lstStyle/>
                <a:p>
                  <a:pPr>
                    <a:defRPr/>
                  </a:pPr>
                  <a:endParaRPr lang="zh-CN" altLang="en-US">
                    <a:latin typeface="Arial" charset="0"/>
                    <a:ea typeface="宋体" charset="-122"/>
                  </a:endParaRPr>
                </a:p>
              </p:txBody>
            </p:sp>
          </p:grpSp>
          <p:sp>
            <p:nvSpPr>
              <p:cNvPr id="90" name="Oval 22"/>
              <p:cNvSpPr>
                <a:spLocks noChangeArrowheads="1"/>
              </p:cNvSpPr>
              <p:nvPr/>
            </p:nvSpPr>
            <p:spPr bwMode="auto">
              <a:xfrm>
                <a:off x="2554" y="2160"/>
                <a:ext cx="684" cy="684"/>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headEnd/>
                <a:tailEnd/>
              </a:ln>
              <a:effectLst/>
            </p:spPr>
            <p:txBody>
              <a:bodyPr anchor="ctr">
                <a:spAutoFit/>
              </a:bodyPr>
              <a:lstStyle/>
              <a:p>
                <a:pPr>
                  <a:defRPr/>
                </a:pPr>
                <a:endParaRPr lang="zh-CN" altLang="en-US">
                  <a:latin typeface="Arial" charset="0"/>
                  <a:ea typeface="宋体" charset="-122"/>
                </a:endParaRPr>
              </a:p>
            </p:txBody>
          </p:sp>
          <p:sp>
            <p:nvSpPr>
              <p:cNvPr id="91" name="Oval 23"/>
              <p:cNvSpPr>
                <a:spLocks noChangeArrowheads="1"/>
              </p:cNvSpPr>
              <p:nvPr/>
            </p:nvSpPr>
            <p:spPr bwMode="auto">
              <a:xfrm>
                <a:off x="2554" y="2256"/>
                <a:ext cx="684" cy="492"/>
              </a:xfrm>
              <a:prstGeom prst="ellipse">
                <a:avLst/>
              </a:prstGeom>
              <a:gradFill rotWithShape="1">
                <a:gsLst>
                  <a:gs pos="0">
                    <a:schemeClr val="accent2">
                      <a:gamma/>
                      <a:shade val="46275"/>
                      <a:invGamma/>
                      <a:alpha val="0"/>
                    </a:schemeClr>
                  </a:gs>
                  <a:gs pos="50000">
                    <a:schemeClr val="accent2"/>
                  </a:gs>
                  <a:gs pos="100000">
                    <a:schemeClr val="accent2">
                      <a:gamma/>
                      <a:shade val="46275"/>
                      <a:invGamma/>
                      <a:alpha val="0"/>
                    </a:schemeClr>
                  </a:gs>
                </a:gsLst>
                <a:lin ang="5400000" scaled="1"/>
              </a:gradFill>
              <a:ln w="9525" algn="ctr">
                <a:noFill/>
                <a:round/>
                <a:headEnd/>
                <a:tailEnd/>
              </a:ln>
              <a:effectLst/>
            </p:spPr>
            <p:txBody>
              <a:bodyPr anchor="ctr">
                <a:spAutoFit/>
              </a:bodyPr>
              <a:lstStyle/>
              <a:p>
                <a:pPr>
                  <a:defRPr/>
                </a:pPr>
                <a:endParaRPr lang="zh-CN" altLang="en-US">
                  <a:latin typeface="Arial" charset="0"/>
                  <a:ea typeface="宋体" charset="-122"/>
                </a:endParaRPr>
              </a:p>
            </p:txBody>
          </p:sp>
        </p:grpSp>
        <p:sp>
          <p:nvSpPr>
            <p:cNvPr id="31806" name="TextBox 35"/>
            <p:cNvSpPr txBox="1">
              <a:spLocks noChangeArrowheads="1"/>
            </p:cNvSpPr>
            <p:nvPr/>
          </p:nvSpPr>
          <p:spPr bwMode="auto">
            <a:xfrm>
              <a:off x="3571868" y="2143116"/>
              <a:ext cx="1000132" cy="707886"/>
            </a:xfrm>
            <a:prstGeom prst="rect">
              <a:avLst/>
            </a:prstGeom>
            <a:noFill/>
            <a:ln w="9525">
              <a:noFill/>
              <a:miter lim="800000"/>
              <a:headEnd/>
              <a:tailEnd/>
            </a:ln>
          </p:spPr>
          <p:txBody>
            <a:bodyPr>
              <a:spAutoFit/>
            </a:bodyPr>
            <a:lstStyle/>
            <a:p>
              <a:pPr algn="ctr"/>
              <a:r>
                <a:rPr lang="zh-CN" altLang="en-US" sz="2000" b="1">
                  <a:solidFill>
                    <a:schemeClr val="bg1"/>
                  </a:solidFill>
                  <a:latin typeface="黑体" pitchFamily="49" charset="-122"/>
                  <a:ea typeface="黑体" pitchFamily="49" charset="-122"/>
                </a:rPr>
                <a:t>空间科学</a:t>
              </a:r>
              <a:r>
                <a:rPr lang="en-US" altLang="zh-CN" sz="2000" b="1">
                  <a:solidFill>
                    <a:schemeClr val="bg1"/>
                  </a:solidFill>
                  <a:latin typeface="黑体" pitchFamily="49" charset="-122"/>
                  <a:ea typeface="黑体" pitchFamily="49" charset="-122"/>
                </a:rPr>
                <a:t>VO</a:t>
              </a:r>
              <a:endParaRPr lang="zh-CN" altLang="en-US" sz="2000" b="1">
                <a:solidFill>
                  <a:schemeClr val="bg1"/>
                </a:solidFill>
                <a:latin typeface="黑体" pitchFamily="49" charset="-122"/>
                <a:ea typeface="黑体" pitchFamily="49" charset="-122"/>
              </a:endParaRPr>
            </a:p>
          </p:txBody>
        </p:sp>
      </p:grpSp>
      <p:grpSp>
        <p:nvGrpSpPr>
          <p:cNvPr id="7" name="组合 54"/>
          <p:cNvGrpSpPr>
            <a:grpSpLocks/>
          </p:cNvGrpSpPr>
          <p:nvPr/>
        </p:nvGrpSpPr>
        <p:grpSpPr bwMode="auto">
          <a:xfrm>
            <a:off x="6324600" y="5392738"/>
            <a:ext cx="1104900" cy="1108075"/>
            <a:chOff x="4295749" y="3786190"/>
            <a:chExt cx="1104900" cy="1108075"/>
          </a:xfrm>
        </p:grpSpPr>
        <p:grpSp>
          <p:nvGrpSpPr>
            <p:cNvPr id="8" name="Group 81"/>
            <p:cNvGrpSpPr>
              <a:grpSpLocks/>
            </p:cNvGrpSpPr>
            <p:nvPr/>
          </p:nvGrpSpPr>
          <p:grpSpPr bwMode="auto">
            <a:xfrm>
              <a:off x="4295749" y="3786190"/>
              <a:ext cx="1104900" cy="1108075"/>
              <a:chOff x="415" y="1060"/>
              <a:chExt cx="696" cy="698"/>
            </a:xfrm>
          </p:grpSpPr>
          <p:sp>
            <p:nvSpPr>
              <p:cNvPr id="31801"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802"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803"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804"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800" name="TextBox 25"/>
            <p:cNvSpPr txBox="1">
              <a:spLocks noChangeArrowheads="1"/>
            </p:cNvSpPr>
            <p:nvPr/>
          </p:nvSpPr>
          <p:spPr bwMode="auto">
            <a:xfrm>
              <a:off x="4357686" y="4000504"/>
              <a:ext cx="1000132" cy="523220"/>
            </a:xfrm>
            <a:prstGeom prst="rect">
              <a:avLst/>
            </a:prstGeom>
            <a:noFill/>
            <a:ln w="9525">
              <a:noFill/>
              <a:miter lim="800000"/>
              <a:headEnd/>
              <a:tailEnd/>
            </a:ln>
          </p:spPr>
          <p:txBody>
            <a:bodyPr>
              <a:spAutoFit/>
            </a:bodyPr>
            <a:lstStyle/>
            <a:p>
              <a:pPr algn="ctr"/>
              <a:r>
                <a:rPr lang="zh-CN" altLang="en-US" sz="1400" b="1">
                  <a:solidFill>
                    <a:schemeClr val="bg1"/>
                  </a:solidFill>
                </a:rPr>
                <a:t>虚拟太阳观测台</a:t>
              </a:r>
              <a:endParaRPr lang="en-US" altLang="zh-CN" sz="1400" b="1">
                <a:solidFill>
                  <a:schemeClr val="bg1"/>
                </a:solidFill>
              </a:endParaRPr>
            </a:p>
          </p:txBody>
        </p:sp>
      </p:grpSp>
      <p:grpSp>
        <p:nvGrpSpPr>
          <p:cNvPr id="9" name="组合 54"/>
          <p:cNvGrpSpPr>
            <a:grpSpLocks/>
          </p:cNvGrpSpPr>
          <p:nvPr/>
        </p:nvGrpSpPr>
        <p:grpSpPr bwMode="auto">
          <a:xfrm>
            <a:off x="7896225" y="4178300"/>
            <a:ext cx="1104900" cy="1108075"/>
            <a:chOff x="4295749" y="3786190"/>
            <a:chExt cx="1104900" cy="1108075"/>
          </a:xfrm>
        </p:grpSpPr>
        <p:grpSp>
          <p:nvGrpSpPr>
            <p:cNvPr id="10" name="Group 81"/>
            <p:cNvGrpSpPr>
              <a:grpSpLocks/>
            </p:cNvGrpSpPr>
            <p:nvPr/>
          </p:nvGrpSpPr>
          <p:grpSpPr bwMode="auto">
            <a:xfrm>
              <a:off x="4295749" y="3786190"/>
              <a:ext cx="1104900" cy="1108075"/>
              <a:chOff x="415" y="1060"/>
              <a:chExt cx="696" cy="698"/>
            </a:xfrm>
          </p:grpSpPr>
          <p:sp>
            <p:nvSpPr>
              <p:cNvPr id="31795"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796"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797"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798"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794" name="TextBox 25"/>
            <p:cNvSpPr txBox="1">
              <a:spLocks noChangeArrowheads="1"/>
            </p:cNvSpPr>
            <p:nvPr/>
          </p:nvSpPr>
          <p:spPr bwMode="auto">
            <a:xfrm>
              <a:off x="4357686" y="4000504"/>
              <a:ext cx="1000132" cy="523220"/>
            </a:xfrm>
            <a:prstGeom prst="rect">
              <a:avLst/>
            </a:prstGeom>
            <a:noFill/>
            <a:ln w="9525">
              <a:noFill/>
              <a:miter lim="800000"/>
              <a:headEnd/>
              <a:tailEnd/>
            </a:ln>
          </p:spPr>
          <p:txBody>
            <a:bodyPr>
              <a:spAutoFit/>
            </a:bodyPr>
            <a:lstStyle/>
            <a:p>
              <a:pPr algn="ctr"/>
              <a:r>
                <a:rPr lang="zh-CN" altLang="en-US" sz="1400" b="1">
                  <a:solidFill>
                    <a:schemeClr val="bg1"/>
                  </a:solidFill>
                </a:rPr>
                <a:t>虚拟磁层观测台</a:t>
              </a:r>
              <a:endParaRPr lang="en-US" altLang="zh-CN" sz="1400" b="1">
                <a:solidFill>
                  <a:schemeClr val="bg1"/>
                </a:solidFill>
              </a:endParaRPr>
            </a:p>
          </p:txBody>
        </p:sp>
      </p:grpSp>
      <p:grpSp>
        <p:nvGrpSpPr>
          <p:cNvPr id="11" name="组合 54"/>
          <p:cNvGrpSpPr>
            <a:grpSpLocks/>
          </p:cNvGrpSpPr>
          <p:nvPr/>
        </p:nvGrpSpPr>
        <p:grpSpPr bwMode="auto">
          <a:xfrm>
            <a:off x="7358063" y="3143250"/>
            <a:ext cx="1104900" cy="1108075"/>
            <a:chOff x="4295749" y="3786190"/>
            <a:chExt cx="1104900" cy="1108075"/>
          </a:xfrm>
        </p:grpSpPr>
        <p:grpSp>
          <p:nvGrpSpPr>
            <p:cNvPr id="12" name="Group 81"/>
            <p:cNvGrpSpPr>
              <a:grpSpLocks/>
            </p:cNvGrpSpPr>
            <p:nvPr/>
          </p:nvGrpSpPr>
          <p:grpSpPr bwMode="auto">
            <a:xfrm>
              <a:off x="4295749" y="3786190"/>
              <a:ext cx="1104900" cy="1108075"/>
              <a:chOff x="415" y="1060"/>
              <a:chExt cx="696" cy="698"/>
            </a:xfrm>
          </p:grpSpPr>
          <p:sp>
            <p:nvSpPr>
              <p:cNvPr id="31789"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790"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791"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792"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788" name="TextBox 25"/>
            <p:cNvSpPr txBox="1">
              <a:spLocks noChangeArrowheads="1"/>
            </p:cNvSpPr>
            <p:nvPr/>
          </p:nvSpPr>
          <p:spPr bwMode="auto">
            <a:xfrm>
              <a:off x="4357686" y="4000504"/>
              <a:ext cx="1000132" cy="523220"/>
            </a:xfrm>
            <a:prstGeom prst="rect">
              <a:avLst/>
            </a:prstGeom>
            <a:noFill/>
            <a:ln w="9525">
              <a:noFill/>
              <a:miter lim="800000"/>
              <a:headEnd/>
              <a:tailEnd/>
            </a:ln>
          </p:spPr>
          <p:txBody>
            <a:bodyPr>
              <a:spAutoFit/>
            </a:bodyPr>
            <a:lstStyle/>
            <a:p>
              <a:pPr algn="ctr"/>
              <a:r>
                <a:rPr lang="zh-CN" altLang="en-US" sz="1400" b="1">
                  <a:solidFill>
                    <a:schemeClr val="bg1"/>
                  </a:solidFill>
                </a:rPr>
                <a:t>虚拟宇宙线观测台</a:t>
              </a:r>
              <a:endParaRPr lang="en-US" altLang="zh-CN" sz="1400" b="1">
                <a:solidFill>
                  <a:schemeClr val="bg1"/>
                </a:solidFill>
              </a:endParaRPr>
            </a:p>
          </p:txBody>
        </p:sp>
      </p:grpSp>
      <p:grpSp>
        <p:nvGrpSpPr>
          <p:cNvPr id="13" name="组合 54"/>
          <p:cNvGrpSpPr>
            <a:grpSpLocks/>
          </p:cNvGrpSpPr>
          <p:nvPr/>
        </p:nvGrpSpPr>
        <p:grpSpPr bwMode="auto">
          <a:xfrm>
            <a:off x="6286500" y="2928938"/>
            <a:ext cx="1104900" cy="1108075"/>
            <a:chOff x="4295749" y="3786190"/>
            <a:chExt cx="1104900" cy="1108075"/>
          </a:xfrm>
        </p:grpSpPr>
        <p:grpSp>
          <p:nvGrpSpPr>
            <p:cNvPr id="14" name="Group 81"/>
            <p:cNvGrpSpPr>
              <a:grpSpLocks/>
            </p:cNvGrpSpPr>
            <p:nvPr/>
          </p:nvGrpSpPr>
          <p:grpSpPr bwMode="auto">
            <a:xfrm>
              <a:off x="4295749" y="3786190"/>
              <a:ext cx="1104900" cy="1108075"/>
              <a:chOff x="415" y="1060"/>
              <a:chExt cx="696" cy="698"/>
            </a:xfrm>
          </p:grpSpPr>
          <p:sp>
            <p:nvSpPr>
              <p:cNvPr id="31783"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784"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785"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786"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782" name="TextBox 25"/>
            <p:cNvSpPr txBox="1">
              <a:spLocks noChangeArrowheads="1"/>
            </p:cNvSpPr>
            <p:nvPr/>
          </p:nvSpPr>
          <p:spPr bwMode="auto">
            <a:xfrm>
              <a:off x="4357686" y="4000504"/>
              <a:ext cx="1000132" cy="523220"/>
            </a:xfrm>
            <a:prstGeom prst="rect">
              <a:avLst/>
            </a:prstGeom>
            <a:noFill/>
            <a:ln w="9525">
              <a:noFill/>
              <a:miter lim="800000"/>
              <a:headEnd/>
              <a:tailEnd/>
            </a:ln>
          </p:spPr>
          <p:txBody>
            <a:bodyPr>
              <a:spAutoFit/>
            </a:bodyPr>
            <a:lstStyle/>
            <a:p>
              <a:pPr algn="ctr"/>
              <a:r>
                <a:rPr lang="zh-CN" altLang="en-US" sz="1400" b="1">
                  <a:solidFill>
                    <a:schemeClr val="bg1"/>
                  </a:solidFill>
                </a:rPr>
                <a:t>虚拟日地观测台</a:t>
              </a:r>
              <a:endParaRPr lang="en-US" altLang="zh-CN" sz="1400" b="1">
                <a:solidFill>
                  <a:schemeClr val="bg1"/>
                </a:solidFill>
              </a:endParaRPr>
            </a:p>
          </p:txBody>
        </p:sp>
      </p:grpSp>
      <p:grpSp>
        <p:nvGrpSpPr>
          <p:cNvPr id="15" name="组合 54"/>
          <p:cNvGrpSpPr>
            <a:grpSpLocks/>
          </p:cNvGrpSpPr>
          <p:nvPr/>
        </p:nvGrpSpPr>
        <p:grpSpPr bwMode="auto">
          <a:xfrm>
            <a:off x="5357813" y="3643313"/>
            <a:ext cx="1104900" cy="1108075"/>
            <a:chOff x="4295749" y="3786190"/>
            <a:chExt cx="1104900" cy="1108075"/>
          </a:xfrm>
        </p:grpSpPr>
        <p:grpSp>
          <p:nvGrpSpPr>
            <p:cNvPr id="16" name="Group 81"/>
            <p:cNvGrpSpPr>
              <a:grpSpLocks/>
            </p:cNvGrpSpPr>
            <p:nvPr/>
          </p:nvGrpSpPr>
          <p:grpSpPr bwMode="auto">
            <a:xfrm>
              <a:off x="4295749" y="3786190"/>
              <a:ext cx="1104900" cy="1108075"/>
              <a:chOff x="415" y="1060"/>
              <a:chExt cx="696" cy="698"/>
            </a:xfrm>
          </p:grpSpPr>
          <p:sp>
            <p:nvSpPr>
              <p:cNvPr id="31777"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778"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779"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780"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776" name="TextBox 25"/>
            <p:cNvSpPr txBox="1">
              <a:spLocks noChangeArrowheads="1"/>
            </p:cNvSpPr>
            <p:nvPr/>
          </p:nvSpPr>
          <p:spPr bwMode="auto">
            <a:xfrm>
              <a:off x="4357686" y="4000504"/>
              <a:ext cx="1000132" cy="738664"/>
            </a:xfrm>
            <a:prstGeom prst="rect">
              <a:avLst/>
            </a:prstGeom>
            <a:noFill/>
            <a:ln w="9525">
              <a:noFill/>
              <a:miter lim="800000"/>
              <a:headEnd/>
              <a:tailEnd/>
            </a:ln>
          </p:spPr>
          <p:txBody>
            <a:bodyPr>
              <a:spAutoFit/>
            </a:bodyPr>
            <a:lstStyle/>
            <a:p>
              <a:pPr algn="ctr"/>
              <a:r>
                <a:rPr lang="zh-CN" altLang="en-US" sz="1400" b="1">
                  <a:solidFill>
                    <a:schemeClr val="bg1"/>
                  </a:solidFill>
                </a:rPr>
                <a:t>虚拟空间物理观测台</a:t>
              </a:r>
              <a:endParaRPr lang="en-US" altLang="zh-CN" sz="1400" b="1">
                <a:solidFill>
                  <a:schemeClr val="bg1"/>
                </a:solidFill>
              </a:endParaRPr>
            </a:p>
          </p:txBody>
        </p:sp>
      </p:grpSp>
      <p:grpSp>
        <p:nvGrpSpPr>
          <p:cNvPr id="17" name="组合 54"/>
          <p:cNvGrpSpPr>
            <a:grpSpLocks/>
          </p:cNvGrpSpPr>
          <p:nvPr/>
        </p:nvGrpSpPr>
        <p:grpSpPr bwMode="auto">
          <a:xfrm>
            <a:off x="7467600" y="5214938"/>
            <a:ext cx="1104900" cy="1108075"/>
            <a:chOff x="4295749" y="3786190"/>
            <a:chExt cx="1104900" cy="1108075"/>
          </a:xfrm>
        </p:grpSpPr>
        <p:grpSp>
          <p:nvGrpSpPr>
            <p:cNvPr id="18" name="Group 81"/>
            <p:cNvGrpSpPr>
              <a:grpSpLocks/>
            </p:cNvGrpSpPr>
            <p:nvPr/>
          </p:nvGrpSpPr>
          <p:grpSpPr bwMode="auto">
            <a:xfrm>
              <a:off x="4295749" y="3786190"/>
              <a:ext cx="1104900" cy="1108075"/>
              <a:chOff x="415" y="1060"/>
              <a:chExt cx="696" cy="698"/>
            </a:xfrm>
          </p:grpSpPr>
          <p:sp>
            <p:nvSpPr>
              <p:cNvPr id="31771" name="Oval 82"/>
              <p:cNvSpPr>
                <a:spLocks noChangeArrowheads="1"/>
              </p:cNvSpPr>
              <p:nvPr/>
            </p:nvSpPr>
            <p:spPr bwMode="gray">
              <a:xfrm>
                <a:off x="415" y="1060"/>
                <a:ext cx="696" cy="698"/>
              </a:xfrm>
              <a:prstGeom prst="ellipse">
                <a:avLst/>
              </a:prstGeom>
              <a:gradFill rotWithShape="1">
                <a:gsLst>
                  <a:gs pos="0">
                    <a:srgbClr val="762F00"/>
                  </a:gs>
                  <a:gs pos="100000">
                    <a:srgbClr val="FF6600"/>
                  </a:gs>
                </a:gsLst>
                <a:lin ang="5400000" scaled="1"/>
              </a:gradFill>
              <a:ln w="9525" algn="ctr">
                <a:noFill/>
                <a:round/>
                <a:headEnd/>
                <a:tailEnd/>
              </a:ln>
            </p:spPr>
            <p:txBody>
              <a:bodyPr vert="eaVert" wrap="none" anchor="ctr"/>
              <a:lstStyle/>
              <a:p>
                <a:endParaRPr lang="zh-CN" altLang="en-US"/>
              </a:p>
            </p:txBody>
          </p:sp>
          <p:sp>
            <p:nvSpPr>
              <p:cNvPr id="31772"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CAA6"/>
                  </a:gs>
                </a:gsLst>
                <a:lin ang="5400000" scaled="1"/>
              </a:gradFill>
              <a:ln w="9525" algn="ctr">
                <a:noFill/>
                <a:round/>
                <a:headEnd/>
                <a:tailEnd/>
              </a:ln>
            </p:spPr>
            <p:txBody>
              <a:bodyPr vert="eaVert" wrap="none" anchor="ctr"/>
              <a:lstStyle/>
              <a:p>
                <a:endParaRPr lang="zh-CN" altLang="en-US"/>
              </a:p>
            </p:txBody>
          </p:sp>
          <p:sp>
            <p:nvSpPr>
              <p:cNvPr id="31773" name="Oval 84"/>
              <p:cNvSpPr>
                <a:spLocks noChangeArrowheads="1"/>
              </p:cNvSpPr>
              <p:nvPr/>
            </p:nvSpPr>
            <p:spPr bwMode="gray">
              <a:xfrm>
                <a:off x="440" y="1091"/>
                <a:ext cx="647" cy="636"/>
              </a:xfrm>
              <a:prstGeom prst="ellipse">
                <a:avLst/>
              </a:prstGeom>
              <a:gradFill rotWithShape="1">
                <a:gsLst>
                  <a:gs pos="0">
                    <a:srgbClr val="CA5100"/>
                  </a:gs>
                  <a:gs pos="100000">
                    <a:srgbClr val="FF6600">
                      <a:alpha val="48000"/>
                    </a:srgbClr>
                  </a:gs>
                </a:gsLst>
                <a:lin ang="5400000" scaled="1"/>
              </a:gradFill>
              <a:ln w="9525" algn="ctr">
                <a:noFill/>
                <a:round/>
                <a:headEnd/>
                <a:tailEnd/>
              </a:ln>
            </p:spPr>
            <p:txBody>
              <a:bodyPr vert="eaVert" wrap="none" anchor="ctr"/>
              <a:lstStyle/>
              <a:p>
                <a:endParaRPr lang="zh-CN" altLang="en-US"/>
              </a:p>
            </p:txBody>
          </p:sp>
          <p:sp>
            <p:nvSpPr>
              <p:cNvPr id="31774" name="Oval 85"/>
              <p:cNvSpPr>
                <a:spLocks noChangeArrowheads="1"/>
              </p:cNvSpPr>
              <p:nvPr/>
            </p:nvSpPr>
            <p:spPr bwMode="gray">
              <a:xfrm>
                <a:off x="476" y="1071"/>
                <a:ext cx="576" cy="516"/>
              </a:xfrm>
              <a:prstGeom prst="ellipse">
                <a:avLst/>
              </a:prstGeom>
              <a:gradFill rotWithShape="1">
                <a:gsLst>
                  <a:gs pos="0">
                    <a:srgbClr val="FFFFFF"/>
                  </a:gs>
                  <a:gs pos="100000">
                    <a:srgbClr val="FF6600">
                      <a:alpha val="37999"/>
                    </a:srgbClr>
                  </a:gs>
                </a:gsLst>
                <a:lin ang="5400000" scaled="1"/>
              </a:gradFill>
              <a:ln w="9525" algn="ctr">
                <a:noFill/>
                <a:round/>
                <a:headEnd/>
                <a:tailEnd/>
              </a:ln>
            </p:spPr>
            <p:txBody>
              <a:bodyPr vert="eaVert" wrap="none" anchor="ctr"/>
              <a:lstStyle/>
              <a:p>
                <a:endParaRPr lang="zh-CN" altLang="en-US"/>
              </a:p>
            </p:txBody>
          </p:sp>
        </p:grpSp>
        <p:sp>
          <p:nvSpPr>
            <p:cNvPr id="31770" name="TextBox 25"/>
            <p:cNvSpPr txBox="1">
              <a:spLocks noChangeArrowheads="1"/>
            </p:cNvSpPr>
            <p:nvPr/>
          </p:nvSpPr>
          <p:spPr bwMode="auto">
            <a:xfrm>
              <a:off x="4357686" y="4000504"/>
              <a:ext cx="1000132" cy="523220"/>
            </a:xfrm>
            <a:prstGeom prst="rect">
              <a:avLst/>
            </a:prstGeom>
            <a:noFill/>
            <a:ln w="9525">
              <a:noFill/>
              <a:miter lim="800000"/>
              <a:headEnd/>
              <a:tailEnd/>
            </a:ln>
          </p:spPr>
          <p:txBody>
            <a:bodyPr>
              <a:spAutoFit/>
            </a:bodyPr>
            <a:lstStyle/>
            <a:p>
              <a:pPr algn="ctr"/>
              <a:r>
                <a:rPr lang="zh-CN" altLang="en-US" sz="1400" b="1">
                  <a:solidFill>
                    <a:schemeClr val="bg1"/>
                  </a:solidFill>
                </a:rPr>
                <a:t>虚拟辐射带观测台</a:t>
              </a:r>
              <a:endParaRPr lang="en-US" altLang="zh-CN" sz="1400" b="1">
                <a:solidFill>
                  <a:schemeClr val="bg1"/>
                </a:solidFill>
              </a:endParaRPr>
            </a:p>
          </p:txBody>
        </p:sp>
      </p:grpSp>
      <p:grpSp>
        <p:nvGrpSpPr>
          <p:cNvPr id="19" name="Group 125"/>
          <p:cNvGrpSpPr>
            <a:grpSpLocks/>
          </p:cNvGrpSpPr>
          <p:nvPr/>
        </p:nvGrpSpPr>
        <p:grpSpPr bwMode="auto">
          <a:xfrm>
            <a:off x="5786438" y="1285875"/>
            <a:ext cx="2786090" cy="1652588"/>
            <a:chOff x="315" y="1013"/>
            <a:chExt cx="748" cy="824"/>
          </a:xfrm>
        </p:grpSpPr>
        <p:sp>
          <p:nvSpPr>
            <p:cNvPr id="31758" name="Rectangle 3"/>
            <p:cNvSpPr>
              <a:spLocks noChangeArrowheads="1"/>
            </p:cNvSpPr>
            <p:nvPr/>
          </p:nvSpPr>
          <p:spPr bwMode="auto">
            <a:xfrm>
              <a:off x="434" y="1013"/>
              <a:ext cx="563" cy="824"/>
            </a:xfrm>
            <a:prstGeom prst="rect">
              <a:avLst/>
            </a:prstGeom>
            <a:gradFill rotWithShape="1">
              <a:gsLst>
                <a:gs pos="0">
                  <a:srgbClr val="333333">
                    <a:alpha val="79999"/>
                  </a:srgbClr>
                </a:gs>
                <a:gs pos="100000">
                  <a:srgbClr val="181818">
                    <a:alpha val="0"/>
                  </a:srgbClr>
                </a:gs>
              </a:gsLst>
              <a:lin ang="5400000" scaled="1"/>
            </a:gradFill>
            <a:ln w="9525" algn="ctr">
              <a:noFill/>
              <a:miter lim="800000"/>
              <a:headEnd/>
              <a:tailEnd/>
            </a:ln>
          </p:spPr>
          <p:txBody>
            <a:bodyPr wrap="none" anchor="ctr">
              <a:spAutoFit/>
            </a:bodyPr>
            <a:lstStyle/>
            <a:p>
              <a:endParaRPr lang="zh-CN" altLang="en-US"/>
            </a:p>
          </p:txBody>
        </p:sp>
        <p:sp>
          <p:nvSpPr>
            <p:cNvPr id="138" name="Freeform 5"/>
            <p:cNvSpPr>
              <a:spLocks/>
            </p:cNvSpPr>
            <p:nvPr/>
          </p:nvSpPr>
          <p:spPr bwMode="auto">
            <a:xfrm>
              <a:off x="315" y="1060"/>
              <a:ext cx="748" cy="742"/>
            </a:xfrm>
            <a:custGeom>
              <a:avLst/>
              <a:gdLst/>
              <a:ahLst/>
              <a:cxnLst>
                <a:cxn ang="0">
                  <a:pos x="224" y="0"/>
                </a:cxn>
                <a:cxn ang="0">
                  <a:pos x="905" y="0"/>
                </a:cxn>
                <a:cxn ang="0">
                  <a:pos x="679" y="897"/>
                </a:cxn>
                <a:cxn ang="0">
                  <a:pos x="0" y="779"/>
                </a:cxn>
                <a:cxn ang="0">
                  <a:pos x="224" y="0"/>
                </a:cxn>
              </a:cxnLst>
              <a:rect l="0" t="0" r="r" b="b"/>
              <a:pathLst>
                <a:path w="905" h="897">
                  <a:moveTo>
                    <a:pt x="224" y="0"/>
                  </a:moveTo>
                  <a:lnTo>
                    <a:pt x="905" y="0"/>
                  </a:lnTo>
                  <a:cubicBezTo>
                    <a:pt x="905" y="0"/>
                    <a:pt x="901" y="521"/>
                    <a:pt x="679" y="897"/>
                  </a:cubicBezTo>
                  <a:cubicBezTo>
                    <a:pt x="339" y="838"/>
                    <a:pt x="0" y="779"/>
                    <a:pt x="0" y="779"/>
                  </a:cubicBezTo>
                  <a:cubicBezTo>
                    <a:pt x="205" y="438"/>
                    <a:pt x="224" y="0"/>
                    <a:pt x="224" y="0"/>
                  </a:cubicBezTo>
                  <a:close/>
                </a:path>
              </a:pathLst>
            </a:custGeom>
            <a:gradFill rotWithShape="1">
              <a:gsLst>
                <a:gs pos="0">
                  <a:schemeClr val="accent1">
                    <a:gamma/>
                    <a:tint val="66667"/>
                    <a:invGamma/>
                  </a:schemeClr>
                </a:gs>
                <a:gs pos="100000">
                  <a:schemeClr val="accent1"/>
                </a:gs>
              </a:gsLst>
              <a:lin ang="2700000" scaled="1"/>
            </a:gradFill>
            <a:ln w="9525" cap="flat" cmpd="sng">
              <a:noFill/>
              <a:prstDash val="solid"/>
              <a:round/>
              <a:headEnd/>
              <a:tailEnd/>
            </a:ln>
            <a:effectLst/>
          </p:spPr>
          <p:txBody>
            <a:bodyPr wrap="none" anchor="ctr">
              <a:spAutoFit/>
            </a:bodyPr>
            <a:lstStyle/>
            <a:p>
              <a:pPr>
                <a:defRPr/>
              </a:pPr>
              <a:endParaRPr lang="zh-CN" altLang="en-US">
                <a:latin typeface="Arial" charset="0"/>
                <a:ea typeface="宋体" charset="-122"/>
              </a:endParaRPr>
            </a:p>
          </p:txBody>
        </p:sp>
        <p:grpSp>
          <p:nvGrpSpPr>
            <p:cNvPr id="20" name="Group 18"/>
            <p:cNvGrpSpPr>
              <a:grpSpLocks/>
            </p:cNvGrpSpPr>
            <p:nvPr/>
          </p:nvGrpSpPr>
          <p:grpSpPr bwMode="auto">
            <a:xfrm>
              <a:off x="580" y="1135"/>
              <a:ext cx="115" cy="100"/>
              <a:chOff x="906" y="928"/>
              <a:chExt cx="140" cy="100"/>
            </a:xfrm>
          </p:grpSpPr>
          <p:sp>
            <p:nvSpPr>
              <p:cNvPr id="31761" name="Line 16"/>
              <p:cNvSpPr>
                <a:spLocks noChangeShapeType="1"/>
              </p:cNvSpPr>
              <p:nvPr/>
            </p:nvSpPr>
            <p:spPr bwMode="auto">
              <a:xfrm rot="-3600000">
                <a:off x="1008" y="963"/>
                <a:ext cx="2" cy="74"/>
              </a:xfrm>
              <a:prstGeom prst="line">
                <a:avLst/>
              </a:prstGeom>
              <a:noFill/>
              <a:ln w="9525">
                <a:solidFill>
                  <a:schemeClr val="tx2"/>
                </a:solidFill>
                <a:round/>
                <a:headEnd/>
                <a:tailEnd/>
              </a:ln>
            </p:spPr>
            <p:txBody>
              <a:bodyPr anchor="ctr">
                <a:spAutoFit/>
              </a:bodyPr>
              <a:lstStyle/>
              <a:p>
                <a:endParaRPr lang="zh-CN" altLang="en-US"/>
              </a:p>
            </p:txBody>
          </p:sp>
          <p:grpSp>
            <p:nvGrpSpPr>
              <p:cNvPr id="21" name="Group 13"/>
              <p:cNvGrpSpPr>
                <a:grpSpLocks/>
              </p:cNvGrpSpPr>
              <p:nvPr/>
            </p:nvGrpSpPr>
            <p:grpSpPr bwMode="auto">
              <a:xfrm rot="-3600000">
                <a:off x="913" y="921"/>
                <a:ext cx="100" cy="114"/>
                <a:chOff x="1247" y="3244"/>
                <a:chExt cx="294" cy="325"/>
              </a:xfrm>
            </p:grpSpPr>
            <p:grpSp>
              <p:nvGrpSpPr>
                <p:cNvPr id="22" name="Group 10"/>
                <p:cNvGrpSpPr>
                  <a:grpSpLocks/>
                </p:cNvGrpSpPr>
                <p:nvPr/>
              </p:nvGrpSpPr>
              <p:grpSpPr bwMode="auto">
                <a:xfrm>
                  <a:off x="1247" y="3336"/>
                  <a:ext cx="294" cy="233"/>
                  <a:chOff x="1627" y="1670"/>
                  <a:chExt cx="1072" cy="808"/>
                </a:xfrm>
              </p:grpSpPr>
              <p:sp>
                <p:nvSpPr>
                  <p:cNvPr id="31767" name="AutoShape 11"/>
                  <p:cNvSpPr>
                    <a:spLocks noChangeArrowheads="1"/>
                  </p:cNvSpPr>
                  <p:nvPr/>
                </p:nvSpPr>
                <p:spPr bwMode="auto">
                  <a:xfrm rot="5400000">
                    <a:off x="2040" y="1820"/>
                    <a:ext cx="409" cy="908"/>
                  </a:xfrm>
                  <a:prstGeom prst="flowChartDelay">
                    <a:avLst/>
                  </a:prstGeom>
                  <a:gradFill rotWithShape="1">
                    <a:gsLst>
                      <a:gs pos="0">
                        <a:srgbClr val="B2B2B2"/>
                      </a:gs>
                      <a:gs pos="100000">
                        <a:srgbClr val="525252"/>
                      </a:gs>
                    </a:gsLst>
                    <a:lin ang="5400000" scaled="1"/>
                  </a:gradFill>
                  <a:ln w="9525" algn="ctr">
                    <a:noFill/>
                    <a:miter lim="800000"/>
                    <a:headEnd/>
                    <a:tailEnd/>
                  </a:ln>
                </p:spPr>
                <p:txBody>
                  <a:bodyPr anchor="ctr">
                    <a:spAutoFit/>
                  </a:bodyPr>
                  <a:lstStyle/>
                  <a:p>
                    <a:endParaRPr lang="zh-CN" altLang="en-US"/>
                  </a:p>
                </p:txBody>
              </p:sp>
              <p:sp>
                <p:nvSpPr>
                  <p:cNvPr id="31768" name="Oval 12"/>
                  <p:cNvSpPr>
                    <a:spLocks noChangeArrowheads="1"/>
                  </p:cNvSpPr>
                  <p:nvPr/>
                </p:nvSpPr>
                <p:spPr bwMode="auto">
                  <a:xfrm>
                    <a:off x="1627" y="1670"/>
                    <a:ext cx="894" cy="399"/>
                  </a:xfrm>
                  <a:prstGeom prst="ellipse">
                    <a:avLst/>
                  </a:prstGeom>
                  <a:gradFill rotWithShape="1">
                    <a:gsLst>
                      <a:gs pos="0">
                        <a:srgbClr val="B2B2B2"/>
                      </a:gs>
                      <a:gs pos="100000">
                        <a:srgbClr val="525252"/>
                      </a:gs>
                    </a:gsLst>
                    <a:lin ang="5400000" scaled="1"/>
                  </a:gradFill>
                  <a:ln w="9525" algn="ctr">
                    <a:noFill/>
                    <a:round/>
                    <a:headEnd/>
                    <a:tailEnd/>
                  </a:ln>
                </p:spPr>
                <p:txBody>
                  <a:bodyPr anchor="ctr">
                    <a:spAutoFit/>
                  </a:bodyPr>
                  <a:lstStyle/>
                  <a:p>
                    <a:endParaRPr lang="zh-CN" altLang="en-US"/>
                  </a:p>
                </p:txBody>
              </p:sp>
            </p:grpSp>
            <p:grpSp>
              <p:nvGrpSpPr>
                <p:cNvPr id="23" name="Group 7"/>
                <p:cNvGrpSpPr>
                  <a:grpSpLocks/>
                </p:cNvGrpSpPr>
                <p:nvPr/>
              </p:nvGrpSpPr>
              <p:grpSpPr bwMode="auto">
                <a:xfrm>
                  <a:off x="1279" y="3244"/>
                  <a:ext cx="194" cy="189"/>
                  <a:chOff x="1573" y="1663"/>
                  <a:chExt cx="989" cy="654"/>
                </a:xfrm>
              </p:grpSpPr>
              <p:sp>
                <p:nvSpPr>
                  <p:cNvPr id="31765" name="AutoShape 8"/>
                  <p:cNvSpPr>
                    <a:spLocks noChangeArrowheads="1"/>
                  </p:cNvSpPr>
                  <p:nvPr/>
                </p:nvSpPr>
                <p:spPr bwMode="auto">
                  <a:xfrm rot="5400000">
                    <a:off x="1825" y="1664"/>
                    <a:ext cx="401" cy="906"/>
                  </a:xfrm>
                  <a:prstGeom prst="flowChartDelay">
                    <a:avLst/>
                  </a:prstGeom>
                  <a:gradFill rotWithShape="1">
                    <a:gsLst>
                      <a:gs pos="0">
                        <a:srgbClr val="B2B2B2"/>
                      </a:gs>
                      <a:gs pos="100000">
                        <a:srgbClr val="525252"/>
                      </a:gs>
                    </a:gsLst>
                    <a:lin ang="5400000" scaled="1"/>
                  </a:gradFill>
                  <a:ln w="9525" algn="ctr">
                    <a:noFill/>
                    <a:miter lim="800000"/>
                    <a:headEnd/>
                    <a:tailEnd/>
                  </a:ln>
                </p:spPr>
                <p:txBody>
                  <a:bodyPr anchor="ctr">
                    <a:spAutoFit/>
                  </a:bodyPr>
                  <a:lstStyle/>
                  <a:p>
                    <a:endParaRPr lang="zh-CN" altLang="en-US"/>
                  </a:p>
                </p:txBody>
              </p:sp>
              <p:sp>
                <p:nvSpPr>
                  <p:cNvPr id="31766" name="Oval 9"/>
                  <p:cNvSpPr>
                    <a:spLocks noChangeArrowheads="1"/>
                  </p:cNvSpPr>
                  <p:nvPr/>
                </p:nvSpPr>
                <p:spPr bwMode="auto">
                  <a:xfrm>
                    <a:off x="1658" y="1663"/>
                    <a:ext cx="904" cy="395"/>
                  </a:xfrm>
                  <a:prstGeom prst="ellipse">
                    <a:avLst/>
                  </a:prstGeom>
                  <a:gradFill rotWithShape="1">
                    <a:gsLst>
                      <a:gs pos="0">
                        <a:srgbClr val="B2B2B2"/>
                      </a:gs>
                      <a:gs pos="100000">
                        <a:srgbClr val="525252"/>
                      </a:gs>
                    </a:gsLst>
                    <a:lin ang="5400000" scaled="1"/>
                  </a:gradFill>
                  <a:ln w="9525" algn="ctr">
                    <a:noFill/>
                    <a:round/>
                    <a:headEnd/>
                    <a:tailEnd/>
                  </a:ln>
                </p:spPr>
                <p:txBody>
                  <a:bodyPr anchor="ctr">
                    <a:spAutoFit/>
                  </a:bodyPr>
                  <a:lstStyle/>
                  <a:p>
                    <a:endParaRPr lang="zh-CN" altLang="en-US"/>
                  </a:p>
                </p:txBody>
              </p:sp>
            </p:grpSp>
          </p:grpSp>
        </p:grpSp>
      </p:grpSp>
      <p:sp>
        <p:nvSpPr>
          <p:cNvPr id="31757" name="TextBox 177"/>
          <p:cNvSpPr txBox="1">
            <a:spLocks noChangeArrowheads="1"/>
          </p:cNvSpPr>
          <p:nvPr/>
        </p:nvSpPr>
        <p:spPr bwMode="auto">
          <a:xfrm>
            <a:off x="6215090" y="1925638"/>
            <a:ext cx="2214562" cy="646112"/>
          </a:xfrm>
          <a:prstGeom prst="rect">
            <a:avLst/>
          </a:prstGeom>
          <a:noFill/>
          <a:ln w="9525">
            <a:noFill/>
            <a:miter lim="800000"/>
            <a:headEnd/>
            <a:tailEnd/>
          </a:ln>
        </p:spPr>
        <p:txBody>
          <a:bodyPr>
            <a:spAutoFit/>
          </a:bodyPr>
          <a:lstStyle/>
          <a:p>
            <a:r>
              <a:rPr lang="en-US" altLang="zh-CN" b="1"/>
              <a:t>NASA ”Live With Sun” VxO Project</a:t>
            </a:r>
            <a:endParaRPr lang="zh-CN" altLang="en-US" b="1"/>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a:stretch>
            <a:fillRect/>
          </a:stretch>
        </p:blipFill>
        <p:spPr bwMode="auto">
          <a:xfrm>
            <a:off x="6000750" y="928688"/>
            <a:ext cx="2627313" cy="3795712"/>
          </a:xfrm>
          <a:prstGeom prst="rect">
            <a:avLst/>
          </a:prstGeom>
          <a:noFill/>
          <a:ln w="9525">
            <a:noFill/>
            <a:miter lim="800000"/>
            <a:headEnd/>
            <a:tailEnd/>
          </a:ln>
        </p:spPr>
      </p:pic>
      <p:sp>
        <p:nvSpPr>
          <p:cNvPr id="32771" name="Rectangle 2"/>
          <p:cNvSpPr>
            <a:spLocks noGrp="1" noChangeArrowheads="1"/>
          </p:cNvSpPr>
          <p:nvPr>
            <p:ph type="title"/>
          </p:nvPr>
        </p:nvSpPr>
        <p:spPr>
          <a:xfrm>
            <a:off x="395288" y="188913"/>
            <a:ext cx="7772400" cy="1143000"/>
          </a:xfrm>
        </p:spPr>
        <p:txBody>
          <a:bodyPr/>
          <a:lstStyle/>
          <a:p>
            <a:r>
              <a:rPr lang="en-US" altLang="zh-CN" sz="3600" smtClean="0">
                <a:latin typeface="Comic Sans MS" pitchFamily="66" charset="0"/>
                <a:ea typeface="黑体" pitchFamily="49" charset="-122"/>
              </a:rPr>
              <a:t> </a:t>
            </a:r>
            <a:r>
              <a:rPr lang="zh-CN" altLang="en-US" sz="3600" smtClean="0">
                <a:latin typeface="Comic Sans MS" pitchFamily="66" charset="0"/>
                <a:ea typeface="黑体" pitchFamily="49" charset="-122"/>
              </a:rPr>
              <a:t>国际空间科学虚拟观测台发展现状</a:t>
            </a:r>
            <a:r>
              <a:rPr lang="en-US" altLang="zh-CN" sz="3600" smtClean="0">
                <a:latin typeface="Comic Sans MS" pitchFamily="66" charset="0"/>
                <a:ea typeface="黑体" pitchFamily="49" charset="-122"/>
              </a:rPr>
              <a:t/>
            </a:r>
            <a:br>
              <a:rPr lang="en-US" altLang="zh-CN" sz="3600" smtClean="0">
                <a:latin typeface="Comic Sans MS" pitchFamily="66" charset="0"/>
                <a:ea typeface="黑体" pitchFamily="49" charset="-122"/>
              </a:rPr>
            </a:br>
            <a:r>
              <a:rPr lang="en-US" altLang="zh-CN" sz="3600" smtClean="0">
                <a:ea typeface="黑体" pitchFamily="49" charset="-122"/>
              </a:rPr>
              <a:t> —— </a:t>
            </a:r>
            <a:r>
              <a:rPr lang="zh-CN" altLang="en-US" sz="3600" smtClean="0">
                <a:latin typeface="Comic Sans MS" pitchFamily="66" charset="0"/>
                <a:ea typeface="黑体" pitchFamily="49" charset="-122"/>
              </a:rPr>
              <a:t>科研项目</a:t>
            </a:r>
          </a:p>
        </p:txBody>
      </p:sp>
      <p:sp>
        <p:nvSpPr>
          <p:cNvPr id="145" name="矩形 144"/>
          <p:cNvSpPr/>
          <p:nvPr/>
        </p:nvSpPr>
        <p:spPr>
          <a:xfrm>
            <a:off x="357188" y="1714500"/>
            <a:ext cx="5286375" cy="4062413"/>
          </a:xfrm>
          <a:prstGeom prst="rect">
            <a:avLst/>
          </a:prstGeom>
        </p:spPr>
        <p:txBody>
          <a:bodyPr>
            <a:spAutoFit/>
          </a:bodyPr>
          <a:lstStyle/>
          <a:p>
            <a:pPr fontAlgn="auto">
              <a:spcAft>
                <a:spcPts val="0"/>
              </a:spcAft>
              <a:defRPr/>
            </a:pPr>
            <a:r>
              <a:rPr lang="en-US" altLang="zh-CN" sz="2000" dirty="0">
                <a:latin typeface="+mn-lt"/>
                <a:ea typeface="+mn-ea"/>
                <a:cs typeface="Times New Roman" pitchFamily="18" charset="0"/>
              </a:rPr>
              <a:t>ESA-</a:t>
            </a:r>
            <a:r>
              <a:rPr lang="en-US" altLang="zh-CN" sz="2000" dirty="0" err="1">
                <a:latin typeface="+mn-lt"/>
                <a:ea typeface="+mn-ea"/>
                <a:cs typeface="Times New Roman" pitchFamily="18" charset="0"/>
              </a:rPr>
              <a:t>SpaceGRID</a:t>
            </a:r>
            <a:endParaRPr lang="en-US" altLang="zh-CN" sz="2000" dirty="0">
              <a:latin typeface="+mn-lt"/>
              <a:ea typeface="+mn-ea"/>
              <a:cs typeface="Times New Roman" pitchFamily="18" charset="0"/>
            </a:endParaRPr>
          </a:p>
          <a:p>
            <a:pPr lvl="1" fontAlgn="auto">
              <a:spcAft>
                <a:spcPts val="0"/>
              </a:spcAft>
              <a:defRPr/>
            </a:pPr>
            <a:r>
              <a:rPr lang="en-US" altLang="zh-CN" sz="2000" dirty="0">
                <a:latin typeface="+mn-lt"/>
                <a:ea typeface="+mn-ea"/>
                <a:cs typeface="Times New Roman" pitchFamily="18" charset="0"/>
              </a:rPr>
              <a:t>2001</a:t>
            </a:r>
            <a:r>
              <a:rPr lang="zh-CN" altLang="en-US" sz="2000" dirty="0">
                <a:latin typeface="+mn-lt"/>
                <a:ea typeface="+mn-ea"/>
                <a:cs typeface="Times New Roman" pitchFamily="18" charset="0"/>
              </a:rPr>
              <a:t>年由欧空局提出</a:t>
            </a:r>
            <a:r>
              <a:rPr lang="en-US" altLang="zh-CN" sz="2000" dirty="0">
                <a:latin typeface="+mn-lt"/>
                <a:ea typeface="+mn-ea"/>
                <a:cs typeface="Times New Roman" pitchFamily="18" charset="0"/>
              </a:rPr>
              <a:t>,</a:t>
            </a:r>
            <a:r>
              <a:rPr lang="zh-CN" altLang="en-US" sz="2000" dirty="0">
                <a:latin typeface="+mn-lt"/>
                <a:ea typeface="+mn-ea"/>
                <a:cs typeface="Times New Roman" pitchFamily="18" charset="0"/>
              </a:rPr>
              <a:t>目标是建立对地观测、空间物理研究（空间环境仿真、等离子体作用仿真）、日地系统研究和飞行器工程方面的综合性数据应用环境。</a:t>
            </a:r>
            <a:endParaRPr lang="en-US" altLang="zh-CN" sz="2000" dirty="0">
              <a:latin typeface="+mn-lt"/>
              <a:ea typeface="+mn-ea"/>
              <a:cs typeface="Times New Roman" pitchFamily="18" charset="0"/>
            </a:endParaRPr>
          </a:p>
          <a:p>
            <a:pPr lvl="1" fontAlgn="auto">
              <a:spcAft>
                <a:spcPts val="0"/>
              </a:spcAft>
              <a:defRPr/>
            </a:pPr>
            <a:endParaRPr lang="en-US" altLang="zh-CN" sz="2000" dirty="0">
              <a:latin typeface="+mn-lt"/>
              <a:ea typeface="+mn-ea"/>
              <a:cs typeface="Times New Roman" pitchFamily="18" charset="0"/>
            </a:endParaRPr>
          </a:p>
          <a:p>
            <a:pPr fontAlgn="auto">
              <a:spcAft>
                <a:spcPts val="0"/>
              </a:spcAft>
              <a:defRPr/>
            </a:pPr>
            <a:r>
              <a:rPr lang="en-US" altLang="zh-CN" sz="2000" dirty="0">
                <a:latin typeface="+mn-lt"/>
                <a:ea typeface="+mn-ea"/>
                <a:cs typeface="Times New Roman" pitchFamily="18" charset="0"/>
              </a:rPr>
              <a:t>EGSO (European Grid of Solar Observations)</a:t>
            </a:r>
          </a:p>
          <a:p>
            <a:pPr lvl="1" fontAlgn="auto">
              <a:spcAft>
                <a:spcPts val="0"/>
              </a:spcAft>
              <a:defRPr/>
            </a:pPr>
            <a:r>
              <a:rPr lang="en-US" altLang="zh-CN" sz="2000" dirty="0">
                <a:latin typeface="+mn-lt"/>
                <a:ea typeface="+mn-ea"/>
                <a:cs typeface="Times New Roman" pitchFamily="18" charset="0"/>
              </a:rPr>
              <a:t>EGSO </a:t>
            </a:r>
            <a:r>
              <a:rPr lang="zh-CN" altLang="en-US" sz="2000" dirty="0">
                <a:latin typeface="+mn-lt"/>
                <a:ea typeface="+mn-ea"/>
                <a:cs typeface="Times New Roman" pitchFamily="18" charset="0"/>
              </a:rPr>
              <a:t>是欧盟委员会第五框架计划的主题信息社会技术（</a:t>
            </a:r>
            <a:r>
              <a:rPr lang="en-US" altLang="zh-CN" sz="2000" dirty="0">
                <a:latin typeface="+mn-lt"/>
                <a:ea typeface="+mn-ea"/>
                <a:cs typeface="Times New Roman" pitchFamily="18" charset="0"/>
              </a:rPr>
              <a:t>IST</a:t>
            </a:r>
            <a:r>
              <a:rPr lang="zh-CN" altLang="en-US" sz="2000" dirty="0">
                <a:latin typeface="+mn-lt"/>
                <a:ea typeface="+mn-ea"/>
                <a:cs typeface="Times New Roman" pitchFamily="18" charset="0"/>
              </a:rPr>
              <a:t>）试点项目之一，获</a:t>
            </a:r>
            <a:r>
              <a:rPr lang="en-US" altLang="zh-CN" sz="2000" dirty="0">
                <a:latin typeface="+mn-lt"/>
                <a:ea typeface="+mn-ea"/>
                <a:cs typeface="Times New Roman" pitchFamily="18" charset="0"/>
              </a:rPr>
              <a:t>NASA</a:t>
            </a:r>
            <a:r>
              <a:rPr lang="zh-CN" altLang="en-US" sz="2000" dirty="0">
                <a:latin typeface="+mn-lt"/>
                <a:ea typeface="+mn-ea"/>
                <a:cs typeface="Times New Roman" pitchFamily="18" charset="0"/>
              </a:rPr>
              <a:t>的资金资助；数据范围最初是太阳数据，后扩展到地球物理数据；强调基于目录事件和特性的数据挖掘服务。</a:t>
            </a:r>
          </a:p>
          <a:p>
            <a:pPr lvl="1" fontAlgn="auto">
              <a:spcAft>
                <a:spcPts val="0"/>
              </a:spcAft>
              <a:buFont typeface="Arial" pitchFamily="34" charset="0"/>
              <a:buNone/>
              <a:defRPr/>
            </a:pPr>
            <a:endParaRPr lang="zh-CN" altLang="en-US" dirty="0">
              <a:cs typeface="Times New Roman" pitchFamily="18" charset="0"/>
            </a:endParaRPr>
          </a:p>
        </p:txBody>
      </p:sp>
      <p:pic>
        <p:nvPicPr>
          <p:cNvPr id="32773" name="Picture 4"/>
          <p:cNvPicPr>
            <a:picLocks noChangeAspect="1" noChangeArrowheads="1"/>
          </p:cNvPicPr>
          <p:nvPr/>
        </p:nvPicPr>
        <p:blipFill>
          <a:blip r:embed="rId4" cstate="print"/>
          <a:srcRect/>
          <a:stretch>
            <a:fillRect/>
          </a:stretch>
        </p:blipFill>
        <p:spPr bwMode="auto">
          <a:xfrm>
            <a:off x="6000750" y="4441825"/>
            <a:ext cx="2592388" cy="24161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115300" cy="1143000"/>
          </a:xfrm>
        </p:spPr>
        <p:txBody>
          <a:bodyPr/>
          <a:lstStyle/>
          <a:p>
            <a:r>
              <a:rPr lang="zh-CN" altLang="en-US" sz="3600" dirty="0" smtClean="0">
                <a:latin typeface="Comic Sans MS" pitchFamily="66" charset="0"/>
                <a:ea typeface="黑体" pitchFamily="49" charset="-122"/>
              </a:rPr>
              <a:t>国内空间科学虚拟观测台的提出与发展</a:t>
            </a:r>
          </a:p>
        </p:txBody>
      </p:sp>
      <p:sp>
        <p:nvSpPr>
          <p:cNvPr id="33795" name="内容占位符 23"/>
          <p:cNvSpPr>
            <a:spLocks noGrp="1"/>
          </p:cNvSpPr>
          <p:nvPr>
            <p:ph idx="1"/>
          </p:nvPr>
        </p:nvSpPr>
        <p:spPr>
          <a:xfrm>
            <a:off x="357158" y="1571612"/>
            <a:ext cx="8358246" cy="5072098"/>
          </a:xfrm>
        </p:spPr>
        <p:txBody>
          <a:bodyPr/>
          <a:lstStyle/>
          <a:p>
            <a:pPr marL="419100" lvl="1" indent="-382588">
              <a:buSzPct val="80000"/>
              <a:buFont typeface="Wingdings 2" pitchFamily="18" charset="2"/>
              <a:buChar char=""/>
            </a:pPr>
            <a:r>
              <a:rPr lang="zh-CN" altLang="en-US" sz="2000" dirty="0" smtClean="0"/>
              <a:t>中国科学院国家天文台是国内开展虚拟观测研究的先驱，虚拟观测的理念最先应用于郭守敬望远镜</a:t>
            </a:r>
            <a:r>
              <a:rPr lang="en-US" altLang="zh-CN" sz="2000" dirty="0" smtClean="0"/>
              <a:t>(LAMOST)</a:t>
            </a:r>
            <a:r>
              <a:rPr lang="zh-CN" altLang="en-US" sz="2000" dirty="0" smtClean="0"/>
              <a:t>项目中，同时主导了“虚拟天文台研讨会”“国际虚拟天文台联盟大会”等学术会议。</a:t>
            </a:r>
            <a:endParaRPr lang="en-US" altLang="zh-CN" sz="2000" dirty="0" smtClean="0"/>
          </a:p>
          <a:p>
            <a:pPr marL="419100" lvl="1" indent="-382588">
              <a:buSzPct val="80000"/>
              <a:buFont typeface="Wingdings 2" pitchFamily="18" charset="2"/>
              <a:buChar char=""/>
            </a:pPr>
            <a:endParaRPr lang="en-US" altLang="zh-CN" sz="2000" dirty="0" smtClean="0"/>
          </a:p>
          <a:p>
            <a:pPr marL="419100" lvl="1" indent="-382588">
              <a:buSzPct val="80000"/>
              <a:buFont typeface="Wingdings 2" pitchFamily="18" charset="2"/>
              <a:buChar char=""/>
            </a:pPr>
            <a:r>
              <a:rPr lang="zh-CN" altLang="de-DE" sz="2000" dirty="0" smtClean="0"/>
              <a:t>“神舟”、“风云”、“嫦娥”、“双星”、“天宫”</a:t>
            </a:r>
            <a:r>
              <a:rPr lang="zh-CN" altLang="en-US" sz="2000" dirty="0" smtClean="0"/>
              <a:t>、“子午”、“萤火”、“夸父”</a:t>
            </a:r>
            <a:r>
              <a:rPr lang="zh-CN" altLang="de-DE" sz="2000" dirty="0" smtClean="0"/>
              <a:t>等重大工程，推动空间科学数据的海量增长</a:t>
            </a:r>
            <a:r>
              <a:rPr lang="zh-CN" altLang="en-US" sz="2000" dirty="0" smtClean="0"/>
              <a:t>。</a:t>
            </a:r>
            <a:endParaRPr lang="en-US" altLang="zh-CN" sz="2000" dirty="0" smtClean="0"/>
          </a:p>
          <a:p>
            <a:pPr marL="419100" lvl="1" indent="-382588">
              <a:buSzPct val="80000"/>
              <a:buFont typeface="Wingdings 2" pitchFamily="18" charset="2"/>
              <a:buChar char=""/>
            </a:pPr>
            <a:endParaRPr lang="zh-CN" altLang="de-DE" sz="2000" dirty="0" smtClean="0"/>
          </a:p>
          <a:p>
            <a:r>
              <a:rPr lang="zh-CN" altLang="de-DE" sz="2000" dirty="0" smtClean="0"/>
              <a:t>在</a:t>
            </a:r>
            <a:r>
              <a:rPr lang="de-DE" altLang="zh-CN" sz="2000" dirty="0" smtClean="0"/>
              <a:t>e-Science</a:t>
            </a:r>
            <a:r>
              <a:rPr lang="zh-CN" altLang="de-DE" sz="2000" dirty="0" smtClean="0"/>
              <a:t>驱动下，“空间环境基础数据库”、“空间环境数据共享平台”、“空间物理交互数据资源” </a:t>
            </a:r>
            <a:r>
              <a:rPr lang="zh-CN" altLang="en-US" sz="2000" dirty="0" smtClean="0"/>
              <a:t>、 “中国地球系统科学数据共享网”、 </a:t>
            </a:r>
            <a:r>
              <a:rPr lang="en-US" altLang="zh-CN" sz="2000" dirty="0" smtClean="0"/>
              <a:t>“</a:t>
            </a:r>
            <a:r>
              <a:rPr lang="zh-CN" altLang="en-US" sz="2000" dirty="0" smtClean="0"/>
              <a:t>科学数据库及其应用系统</a:t>
            </a:r>
            <a:r>
              <a:rPr lang="en-US" altLang="zh-CN" sz="2000" dirty="0" smtClean="0"/>
              <a:t>” </a:t>
            </a:r>
            <a:r>
              <a:rPr lang="zh-CN" altLang="en-US" sz="2000" dirty="0" smtClean="0"/>
              <a:t>、 “子午工程”数据与通信系统</a:t>
            </a:r>
            <a:r>
              <a:rPr lang="zh-CN" altLang="de-DE" sz="2000" dirty="0" smtClean="0"/>
              <a:t>等项目</a:t>
            </a:r>
            <a:r>
              <a:rPr lang="zh-CN" altLang="en-US" sz="2000" dirty="0" smtClean="0"/>
              <a:t>为虚拟观测（</a:t>
            </a:r>
            <a:r>
              <a:rPr lang="en-US" altLang="zh-CN" sz="2000" dirty="0" smtClean="0"/>
              <a:t>VO</a:t>
            </a:r>
            <a:r>
              <a:rPr lang="zh-CN" altLang="en-US" sz="2000" dirty="0" smtClean="0"/>
              <a:t>）奠定良好的技术基础。</a:t>
            </a:r>
            <a:endParaRPr lang="en-US" altLang="zh-CN" sz="2000" dirty="0" smtClean="0"/>
          </a:p>
          <a:p>
            <a:endParaRPr lang="en-US" altLang="zh-CN" sz="2000" dirty="0" smtClean="0"/>
          </a:p>
          <a:p>
            <a:r>
              <a:rPr lang="zh-CN" altLang="en-US" sz="2000" dirty="0" smtClean="0"/>
              <a:t>在信息科学领域，计算机网络技术的发展，推动了</a:t>
            </a:r>
            <a:r>
              <a:rPr lang="en-US" altLang="zh-CN" sz="2000" dirty="0" smtClean="0"/>
              <a:t>XML</a:t>
            </a:r>
            <a:r>
              <a:rPr lang="zh-CN" altLang="en-US" sz="2000" dirty="0" smtClean="0"/>
              <a:t>、网格计算、云计算、云存储等新技术的涌现，使得在协同环境下，实现大规模分布式数据的共享、发现和应用成为可能。</a:t>
            </a:r>
            <a:endParaRPr lang="en-US" altLang="zh-CN"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457200" y="274638"/>
            <a:ext cx="8258204" cy="1143000"/>
          </a:xfrm>
        </p:spPr>
        <p:txBody>
          <a:bodyPr/>
          <a:lstStyle/>
          <a:p>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的核心问题</a:t>
            </a:r>
          </a:p>
        </p:txBody>
      </p:sp>
      <p:sp>
        <p:nvSpPr>
          <p:cNvPr id="5" name="右箭头 12"/>
          <p:cNvSpPr/>
          <p:nvPr/>
        </p:nvSpPr>
        <p:spPr>
          <a:xfrm>
            <a:off x="142844" y="1873271"/>
            <a:ext cx="8001056" cy="4556125"/>
          </a:xfrm>
          <a:prstGeom prst="rightArrow">
            <a:avLst>
              <a:gd name="adj1" fmla="val 84171"/>
              <a:gd name="adj2" fmla="val 45167"/>
            </a:avLst>
          </a:prstGeom>
          <a:solidFill>
            <a:schemeClr val="bg1">
              <a:lumMod val="85000"/>
              <a:alpha val="15000"/>
            </a:schemeClr>
          </a:solidFill>
          <a:ln w="19050">
            <a:solidFill>
              <a:schemeClr val="tx1">
                <a:lumMod val="50000"/>
                <a:lumOff val="50000"/>
                <a:alpha val="7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 name="组合 47"/>
          <p:cNvGrpSpPr>
            <a:grpSpLocks/>
          </p:cNvGrpSpPr>
          <p:nvPr/>
        </p:nvGrpSpPr>
        <p:grpSpPr bwMode="auto">
          <a:xfrm>
            <a:off x="3670281" y="2312251"/>
            <a:ext cx="2339975" cy="584775"/>
            <a:chOff x="2928926" y="1608419"/>
            <a:chExt cx="2160000" cy="585046"/>
          </a:xfrm>
        </p:grpSpPr>
        <p:grpSp>
          <p:nvGrpSpPr>
            <p:cNvPr id="7" name="组合 42"/>
            <p:cNvGrpSpPr>
              <a:grpSpLocks/>
            </p:cNvGrpSpPr>
            <p:nvPr/>
          </p:nvGrpSpPr>
          <p:grpSpPr bwMode="auto">
            <a:xfrm>
              <a:off x="2928926" y="1621885"/>
              <a:ext cx="2160000" cy="540000"/>
              <a:chOff x="3190767" y="1550773"/>
              <a:chExt cx="2160000" cy="540000"/>
            </a:xfrm>
          </p:grpSpPr>
          <p:sp>
            <p:nvSpPr>
              <p:cNvPr id="9" name="圆角矩形 32"/>
              <p:cNvSpPr/>
              <p:nvPr/>
            </p:nvSpPr>
            <p:spPr>
              <a:xfrm>
                <a:off x="3190767" y="1550773"/>
                <a:ext cx="2160000" cy="54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圆角矩形 33"/>
              <p:cNvSpPr/>
              <p:nvPr/>
            </p:nvSpPr>
            <p:spPr>
              <a:xfrm>
                <a:off x="3244986" y="1604773"/>
                <a:ext cx="2051560" cy="432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 name="矩形 16"/>
            <p:cNvSpPr>
              <a:spLocks noChangeArrowheads="1"/>
            </p:cNvSpPr>
            <p:nvPr/>
          </p:nvSpPr>
          <p:spPr bwMode="auto">
            <a:xfrm>
              <a:off x="2974341" y="1608419"/>
              <a:ext cx="2110191" cy="585046"/>
            </a:xfrm>
            <a:prstGeom prst="rect">
              <a:avLst/>
            </a:prstGeom>
            <a:noFill/>
            <a:ln w="9525">
              <a:noFill/>
              <a:miter lim="800000"/>
              <a:headEnd/>
              <a:tailEnd/>
            </a:ln>
          </p:spPr>
          <p:txBody>
            <a:bodyPr wrap="square">
              <a:spAutoFit/>
            </a:bodyPr>
            <a:lstStyle/>
            <a:p>
              <a:pPr algn="ctr"/>
              <a:r>
                <a:rPr lang="zh-CN" altLang="en-US" sz="1600" b="1" dirty="0" smtClean="0">
                  <a:latin typeface="方正综艺简体" pitchFamily="65" charset="-122"/>
                  <a:ea typeface="方正综艺简体" pitchFamily="65" charset="-122"/>
                </a:rPr>
                <a:t>行星科学和日地空间物理的数据管理模型异构</a:t>
              </a:r>
            </a:p>
          </p:txBody>
        </p:sp>
      </p:grpSp>
      <p:grpSp>
        <p:nvGrpSpPr>
          <p:cNvPr id="11" name="组合 49"/>
          <p:cNvGrpSpPr>
            <a:grpSpLocks/>
          </p:cNvGrpSpPr>
          <p:nvPr/>
        </p:nvGrpSpPr>
        <p:grpSpPr bwMode="auto">
          <a:xfrm>
            <a:off x="4616430" y="2928935"/>
            <a:ext cx="2389198" cy="584775"/>
            <a:chOff x="3636184" y="2437858"/>
            <a:chExt cx="2389224" cy="585046"/>
          </a:xfrm>
        </p:grpSpPr>
        <p:grpSp>
          <p:nvGrpSpPr>
            <p:cNvPr id="12" name="组合 45"/>
            <p:cNvGrpSpPr>
              <a:grpSpLocks/>
            </p:cNvGrpSpPr>
            <p:nvPr/>
          </p:nvGrpSpPr>
          <p:grpSpPr bwMode="auto">
            <a:xfrm>
              <a:off x="3636184" y="2464882"/>
              <a:ext cx="2340000" cy="540000"/>
              <a:chOff x="3636184" y="2464882"/>
              <a:chExt cx="2160000" cy="540000"/>
            </a:xfrm>
          </p:grpSpPr>
          <p:sp>
            <p:nvSpPr>
              <p:cNvPr id="14" name="圆角矩形 28"/>
              <p:cNvSpPr/>
              <p:nvPr/>
            </p:nvSpPr>
            <p:spPr>
              <a:xfrm>
                <a:off x="3636184" y="2464882"/>
                <a:ext cx="2160000" cy="54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圆角矩形 29"/>
              <p:cNvSpPr/>
              <p:nvPr/>
            </p:nvSpPr>
            <p:spPr>
              <a:xfrm>
                <a:off x="3690403" y="2518882"/>
                <a:ext cx="2051560" cy="432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3" name="矩形 27"/>
            <p:cNvSpPr>
              <a:spLocks noChangeArrowheads="1"/>
            </p:cNvSpPr>
            <p:nvPr/>
          </p:nvSpPr>
          <p:spPr bwMode="auto">
            <a:xfrm>
              <a:off x="3739367" y="2437858"/>
              <a:ext cx="2286041" cy="585046"/>
            </a:xfrm>
            <a:prstGeom prst="rect">
              <a:avLst/>
            </a:prstGeom>
            <a:noFill/>
            <a:ln w="9525">
              <a:noFill/>
              <a:miter lim="800000"/>
              <a:headEnd/>
              <a:tailEnd/>
            </a:ln>
          </p:spPr>
          <p:txBody>
            <a:bodyPr wrap="square">
              <a:spAutoFit/>
            </a:bodyPr>
            <a:lstStyle/>
            <a:p>
              <a:pPr algn="ctr"/>
              <a:r>
                <a:rPr lang="zh-CN" altLang="en-US" sz="1600" b="1" dirty="0" smtClean="0">
                  <a:latin typeface="方正综艺简体" pitchFamily="65" charset="-122"/>
                  <a:ea typeface="方正综艺简体" pitchFamily="65" charset="-122"/>
                </a:rPr>
                <a:t>分布式资源的收割同步和全局发现</a:t>
              </a:r>
            </a:p>
          </p:txBody>
        </p:sp>
      </p:grpSp>
      <p:grpSp>
        <p:nvGrpSpPr>
          <p:cNvPr id="16" name="组合 48"/>
          <p:cNvGrpSpPr>
            <a:grpSpLocks/>
          </p:cNvGrpSpPr>
          <p:nvPr/>
        </p:nvGrpSpPr>
        <p:grpSpPr bwMode="auto">
          <a:xfrm>
            <a:off x="4902181" y="3571896"/>
            <a:ext cx="2339975" cy="539750"/>
            <a:chOff x="3636184" y="3313697"/>
            <a:chExt cx="2340000" cy="540000"/>
          </a:xfrm>
        </p:grpSpPr>
        <p:grpSp>
          <p:nvGrpSpPr>
            <p:cNvPr id="17" name="组合 44"/>
            <p:cNvGrpSpPr>
              <a:grpSpLocks/>
            </p:cNvGrpSpPr>
            <p:nvPr/>
          </p:nvGrpSpPr>
          <p:grpSpPr bwMode="auto">
            <a:xfrm>
              <a:off x="3636184" y="3313697"/>
              <a:ext cx="2340000" cy="540000"/>
              <a:chOff x="3636184" y="3313698"/>
              <a:chExt cx="2160000" cy="540000"/>
            </a:xfrm>
          </p:grpSpPr>
          <p:sp>
            <p:nvSpPr>
              <p:cNvPr id="19" name="圆角矩形 24"/>
              <p:cNvSpPr/>
              <p:nvPr/>
            </p:nvSpPr>
            <p:spPr>
              <a:xfrm>
                <a:off x="3636184" y="3313698"/>
                <a:ext cx="2160000" cy="54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圆角矩形 25"/>
              <p:cNvSpPr/>
              <p:nvPr/>
            </p:nvSpPr>
            <p:spPr>
              <a:xfrm>
                <a:off x="3690403" y="3367698"/>
                <a:ext cx="2051560" cy="432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矩形 23"/>
            <p:cNvSpPr>
              <a:spLocks noChangeArrowheads="1"/>
            </p:cNvSpPr>
            <p:nvPr/>
          </p:nvSpPr>
          <p:spPr bwMode="auto">
            <a:xfrm>
              <a:off x="3857620" y="3386859"/>
              <a:ext cx="1814875" cy="338711"/>
            </a:xfrm>
            <a:prstGeom prst="rect">
              <a:avLst/>
            </a:prstGeom>
            <a:noFill/>
            <a:ln w="9525">
              <a:noFill/>
              <a:miter lim="800000"/>
              <a:headEnd/>
              <a:tailEnd/>
            </a:ln>
          </p:spPr>
          <p:txBody>
            <a:bodyPr>
              <a:spAutoFit/>
            </a:bodyPr>
            <a:lstStyle/>
            <a:p>
              <a:pPr algn="ctr"/>
              <a:r>
                <a:rPr lang="zh-CN" altLang="en-US" sz="1600" b="1" dirty="0" smtClean="0">
                  <a:latin typeface="方正综艺简体" pitchFamily="65" charset="-122"/>
                  <a:ea typeface="方正综艺简体" pitchFamily="65" charset="-122"/>
                </a:rPr>
                <a:t>科学工作流</a:t>
              </a:r>
              <a:endParaRPr lang="en-US" altLang="zh-CN" sz="1600" b="1" dirty="0">
                <a:latin typeface="方正综艺简体" pitchFamily="65" charset="-122"/>
                <a:ea typeface="方正综艺简体" pitchFamily="65" charset="-122"/>
              </a:endParaRPr>
            </a:p>
          </p:txBody>
        </p:sp>
      </p:grpSp>
      <p:grpSp>
        <p:nvGrpSpPr>
          <p:cNvPr id="21" name="组合 46"/>
          <p:cNvGrpSpPr>
            <a:grpSpLocks/>
          </p:cNvGrpSpPr>
          <p:nvPr/>
        </p:nvGrpSpPr>
        <p:grpSpPr bwMode="auto">
          <a:xfrm>
            <a:off x="3670281" y="5429266"/>
            <a:ext cx="2339975" cy="584775"/>
            <a:chOff x="2928926" y="4201125"/>
            <a:chExt cx="2160000" cy="584166"/>
          </a:xfrm>
        </p:grpSpPr>
        <p:grpSp>
          <p:nvGrpSpPr>
            <p:cNvPr id="22" name="组合 43"/>
            <p:cNvGrpSpPr>
              <a:grpSpLocks/>
            </p:cNvGrpSpPr>
            <p:nvPr/>
          </p:nvGrpSpPr>
          <p:grpSpPr bwMode="auto">
            <a:xfrm>
              <a:off x="2928926" y="4232851"/>
              <a:ext cx="2160000" cy="540775"/>
              <a:chOff x="3190767" y="4161739"/>
              <a:chExt cx="2160000" cy="540775"/>
            </a:xfrm>
          </p:grpSpPr>
          <p:sp>
            <p:nvSpPr>
              <p:cNvPr id="24" name="圆角矩形 20"/>
              <p:cNvSpPr/>
              <p:nvPr/>
            </p:nvSpPr>
            <p:spPr>
              <a:xfrm>
                <a:off x="3190767" y="4161739"/>
                <a:ext cx="2160000" cy="54077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圆角矩形 21"/>
              <p:cNvSpPr/>
              <p:nvPr/>
            </p:nvSpPr>
            <p:spPr>
              <a:xfrm>
                <a:off x="3244986" y="4215658"/>
                <a:ext cx="2051560" cy="432937"/>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3" name="矩形 19"/>
            <p:cNvSpPr>
              <a:spLocks noChangeArrowheads="1"/>
            </p:cNvSpPr>
            <p:nvPr/>
          </p:nvSpPr>
          <p:spPr bwMode="auto">
            <a:xfrm>
              <a:off x="3106228" y="4201125"/>
              <a:ext cx="1978304" cy="584166"/>
            </a:xfrm>
            <a:prstGeom prst="rect">
              <a:avLst/>
            </a:prstGeom>
            <a:noFill/>
            <a:ln w="9525">
              <a:noFill/>
              <a:miter lim="800000"/>
              <a:headEnd/>
              <a:tailEnd/>
            </a:ln>
          </p:spPr>
          <p:txBody>
            <a:bodyPr wrap="square">
              <a:spAutoFit/>
            </a:bodyPr>
            <a:lstStyle/>
            <a:p>
              <a:pPr algn="ctr"/>
              <a:r>
                <a:rPr lang="zh-CN" altLang="en-US" sz="1600" b="1" dirty="0" smtClean="0">
                  <a:ea typeface="方正综艺简体" pitchFamily="65" charset="-122"/>
                </a:rPr>
                <a:t>空间模式等学科应用的无缝集成</a:t>
              </a:r>
              <a:endParaRPr lang="en-US" altLang="zh-CN" sz="1600" b="1" dirty="0">
                <a:ea typeface="方正综艺简体" pitchFamily="65" charset="-122"/>
              </a:endParaRPr>
            </a:p>
          </p:txBody>
        </p:sp>
      </p:grpSp>
      <p:grpSp>
        <p:nvGrpSpPr>
          <p:cNvPr id="27" name="组合 62"/>
          <p:cNvGrpSpPr>
            <a:grpSpLocks noChangeAspect="1"/>
          </p:cNvGrpSpPr>
          <p:nvPr/>
        </p:nvGrpSpPr>
        <p:grpSpPr bwMode="auto">
          <a:xfrm>
            <a:off x="1920856" y="2805134"/>
            <a:ext cx="2714625" cy="2714625"/>
            <a:chOff x="2706130" y="2533137"/>
            <a:chExt cx="3509318" cy="3509318"/>
          </a:xfrm>
        </p:grpSpPr>
        <p:sp>
          <p:nvSpPr>
            <p:cNvPr id="28" name="椭圆 27"/>
            <p:cNvSpPr/>
            <p:nvPr/>
          </p:nvSpPr>
          <p:spPr>
            <a:xfrm>
              <a:off x="2706130" y="2533137"/>
              <a:ext cx="3509318" cy="3509318"/>
            </a:xfrm>
            <a:prstGeom prst="ellipse">
              <a:avLst/>
            </a:prstGeom>
            <a:gradFill flip="none" rotWithShape="1">
              <a:gsLst>
                <a:gs pos="0">
                  <a:schemeClr val="bg1">
                    <a:lumMod val="95000"/>
                    <a:alpha val="50000"/>
                  </a:schemeClr>
                </a:gs>
                <a:gs pos="100000">
                  <a:schemeClr val="bg1">
                    <a:lumMod val="65000"/>
                    <a:alpha val="50000"/>
                  </a:schemeClr>
                </a:gs>
              </a:gsLst>
              <a:path path="shape">
                <a:fillToRect l="50000" t="50000" r="50000" b="50000"/>
              </a:path>
              <a:tileRect/>
            </a:gradFill>
            <a:ln w="15875" cmpd="sng">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AutoShape 893"/>
            <p:cNvSpPr>
              <a:spLocks noChangeArrowheads="1"/>
            </p:cNvSpPr>
            <p:nvPr/>
          </p:nvSpPr>
          <p:spPr bwMode="auto">
            <a:xfrm>
              <a:off x="3042696" y="2871755"/>
              <a:ext cx="2836186" cy="2832081"/>
            </a:xfrm>
            <a:custGeom>
              <a:avLst/>
              <a:gdLst>
                <a:gd name="G0" fmla="+- 3242 0 0"/>
                <a:gd name="G1" fmla="+- 21600 0 3242"/>
                <a:gd name="G2" fmla="+- 21600 0 324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42" y="10800"/>
                  </a:moveTo>
                  <a:cubicBezTo>
                    <a:pt x="3242" y="14974"/>
                    <a:pt x="6626" y="18358"/>
                    <a:pt x="10800" y="18358"/>
                  </a:cubicBezTo>
                  <a:cubicBezTo>
                    <a:pt x="14974" y="18358"/>
                    <a:pt x="18358" y="14974"/>
                    <a:pt x="18358" y="10800"/>
                  </a:cubicBezTo>
                  <a:cubicBezTo>
                    <a:pt x="18358" y="6626"/>
                    <a:pt x="14974" y="3242"/>
                    <a:pt x="10800" y="3242"/>
                  </a:cubicBezTo>
                  <a:cubicBezTo>
                    <a:pt x="6626" y="3242"/>
                    <a:pt x="3242" y="6626"/>
                    <a:pt x="3242" y="10800"/>
                  </a:cubicBezTo>
                  <a:close/>
                </a:path>
              </a:pathLst>
            </a:custGeom>
            <a:gradFill rotWithShape="1">
              <a:gsLst>
                <a:gs pos="0">
                  <a:schemeClr val="bg1"/>
                </a:gs>
                <a:gs pos="100000">
                  <a:schemeClr val="bg1">
                    <a:lumMod val="95000"/>
                    <a:alpha val="40000"/>
                  </a:schemeClr>
                </a:gs>
              </a:gsLst>
              <a:path path="rect">
                <a:fillToRect l="50000" t="50000" r="50000" b="50000"/>
              </a:path>
            </a:gradFill>
            <a:ln w="9525"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30" name="组合 50"/>
          <p:cNvGrpSpPr>
            <a:grpSpLocks/>
          </p:cNvGrpSpPr>
          <p:nvPr/>
        </p:nvGrpSpPr>
        <p:grpSpPr bwMode="auto">
          <a:xfrm>
            <a:off x="2598718" y="3482996"/>
            <a:ext cx="1357313" cy="1358900"/>
            <a:chOff x="1594624" y="2515392"/>
            <a:chExt cx="1357322" cy="1357322"/>
          </a:xfrm>
        </p:grpSpPr>
        <p:pic>
          <p:nvPicPr>
            <p:cNvPr id="31" name="Picture 7"/>
            <p:cNvPicPr>
              <a:picLocks noChangeAspect="1" noChangeArrowheads="1"/>
            </p:cNvPicPr>
            <p:nvPr/>
          </p:nvPicPr>
          <p:blipFill>
            <a:blip r:embed="rId3" cstate="print"/>
            <a:srcRect/>
            <a:stretch>
              <a:fillRect/>
            </a:stretch>
          </p:blipFill>
          <p:spPr bwMode="auto">
            <a:xfrm>
              <a:off x="1594624" y="2515392"/>
              <a:ext cx="1357322" cy="1357322"/>
            </a:xfrm>
            <a:prstGeom prst="rect">
              <a:avLst/>
            </a:prstGeom>
            <a:noFill/>
            <a:ln w="9525">
              <a:noFill/>
              <a:miter lim="800000"/>
              <a:headEnd/>
              <a:tailEnd/>
            </a:ln>
          </p:spPr>
        </p:pic>
        <p:sp>
          <p:nvSpPr>
            <p:cNvPr id="32" name="矩形 39"/>
            <p:cNvSpPr>
              <a:spLocks noChangeArrowheads="1"/>
            </p:cNvSpPr>
            <p:nvPr/>
          </p:nvSpPr>
          <p:spPr bwMode="auto">
            <a:xfrm>
              <a:off x="1695576" y="3020244"/>
              <a:ext cx="1155419" cy="432560"/>
            </a:xfrm>
            <a:prstGeom prst="rect">
              <a:avLst/>
            </a:prstGeom>
            <a:noFill/>
            <a:ln w="25400" algn="ctr">
              <a:noFill/>
              <a:round/>
              <a:headEnd/>
              <a:tailEnd/>
            </a:ln>
          </p:spPr>
          <p:txBody>
            <a:bodyPr anchor="ctr"/>
            <a:lstStyle/>
            <a:p>
              <a:pPr algn="ctr"/>
              <a:r>
                <a:rPr lang="zh-CN" altLang="en-US" b="1" dirty="0" smtClean="0">
                  <a:solidFill>
                    <a:srgbClr val="002060"/>
                  </a:solidFill>
                  <a:ea typeface="方正综艺简体" pitchFamily="65" charset="-122"/>
                </a:rPr>
                <a:t>空间科学</a:t>
              </a:r>
              <a:endParaRPr lang="en-US" altLang="zh-CN" b="1" dirty="0" smtClean="0">
                <a:solidFill>
                  <a:srgbClr val="002060"/>
                </a:solidFill>
                <a:ea typeface="方正综艺简体" pitchFamily="65" charset="-122"/>
              </a:endParaRPr>
            </a:p>
            <a:p>
              <a:pPr algn="ctr"/>
              <a:r>
                <a:rPr lang="zh-CN" altLang="en-US" b="1" dirty="0" smtClean="0">
                  <a:solidFill>
                    <a:srgbClr val="002060"/>
                  </a:solidFill>
                  <a:ea typeface="方正综艺简体" pitchFamily="65" charset="-122"/>
                </a:rPr>
                <a:t>虚拟观测</a:t>
              </a:r>
              <a:endParaRPr lang="en-US" altLang="zh-CN" b="1" dirty="0">
                <a:solidFill>
                  <a:srgbClr val="002060"/>
                </a:solidFill>
                <a:ea typeface="方正综艺简体" pitchFamily="65" charset="-122"/>
              </a:endParaRPr>
            </a:p>
          </p:txBody>
        </p:sp>
      </p:grpSp>
      <p:grpSp>
        <p:nvGrpSpPr>
          <p:cNvPr id="33" name="组合 55"/>
          <p:cNvGrpSpPr>
            <a:grpSpLocks/>
          </p:cNvGrpSpPr>
          <p:nvPr/>
        </p:nvGrpSpPr>
        <p:grpSpPr bwMode="auto">
          <a:xfrm>
            <a:off x="4902181" y="4201546"/>
            <a:ext cx="2339975" cy="584775"/>
            <a:chOff x="3636184" y="3294052"/>
            <a:chExt cx="2340000" cy="585046"/>
          </a:xfrm>
        </p:grpSpPr>
        <p:grpSp>
          <p:nvGrpSpPr>
            <p:cNvPr id="34" name="组合 56"/>
            <p:cNvGrpSpPr>
              <a:grpSpLocks/>
            </p:cNvGrpSpPr>
            <p:nvPr/>
          </p:nvGrpSpPr>
          <p:grpSpPr bwMode="auto">
            <a:xfrm>
              <a:off x="3636184" y="3313698"/>
              <a:ext cx="2340000" cy="540000"/>
              <a:chOff x="3636184" y="3313698"/>
              <a:chExt cx="2160000" cy="540000"/>
            </a:xfrm>
          </p:grpSpPr>
          <p:sp>
            <p:nvSpPr>
              <p:cNvPr id="36" name="圆角矩形 24"/>
              <p:cNvSpPr/>
              <p:nvPr/>
            </p:nvSpPr>
            <p:spPr>
              <a:xfrm>
                <a:off x="3636184" y="3313698"/>
                <a:ext cx="2160000" cy="54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圆角矩形 25"/>
              <p:cNvSpPr/>
              <p:nvPr/>
            </p:nvSpPr>
            <p:spPr>
              <a:xfrm>
                <a:off x="3690403" y="3367698"/>
                <a:ext cx="2051560" cy="432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5" name="矩形 57"/>
            <p:cNvSpPr>
              <a:spLocks noChangeArrowheads="1"/>
            </p:cNvSpPr>
            <p:nvPr/>
          </p:nvSpPr>
          <p:spPr bwMode="auto">
            <a:xfrm>
              <a:off x="3857620" y="3294052"/>
              <a:ext cx="1814875" cy="585046"/>
            </a:xfrm>
            <a:prstGeom prst="rect">
              <a:avLst/>
            </a:prstGeom>
            <a:noFill/>
            <a:ln w="9525">
              <a:noFill/>
              <a:miter lim="800000"/>
              <a:headEnd/>
              <a:tailEnd/>
            </a:ln>
          </p:spPr>
          <p:txBody>
            <a:bodyPr>
              <a:spAutoFit/>
            </a:bodyPr>
            <a:lstStyle/>
            <a:p>
              <a:pPr algn="ctr"/>
              <a:r>
                <a:rPr lang="zh-CN" altLang="en-US" sz="1600" b="1" dirty="0" smtClean="0">
                  <a:latin typeface="方正综艺简体" pitchFamily="65" charset="-122"/>
                  <a:ea typeface="方正综艺简体" pitchFamily="65" charset="-122"/>
                </a:rPr>
                <a:t>空间科学元数据互操作</a:t>
              </a:r>
              <a:endParaRPr lang="en-US" altLang="zh-CN" sz="1600" b="1" dirty="0">
                <a:latin typeface="方正综艺简体" pitchFamily="65" charset="-122"/>
                <a:ea typeface="方正综艺简体" pitchFamily="65" charset="-122"/>
              </a:endParaRPr>
            </a:p>
          </p:txBody>
        </p:sp>
      </p:grpSp>
      <p:grpSp>
        <p:nvGrpSpPr>
          <p:cNvPr id="38" name="组合 60"/>
          <p:cNvGrpSpPr>
            <a:grpSpLocks/>
          </p:cNvGrpSpPr>
          <p:nvPr/>
        </p:nvGrpSpPr>
        <p:grpSpPr bwMode="auto">
          <a:xfrm>
            <a:off x="4616431" y="4844488"/>
            <a:ext cx="2339975" cy="584775"/>
            <a:chOff x="3636184" y="2457944"/>
            <a:chExt cx="2340000" cy="585046"/>
          </a:xfrm>
        </p:grpSpPr>
        <p:grpSp>
          <p:nvGrpSpPr>
            <p:cNvPr id="39" name="组合 61"/>
            <p:cNvGrpSpPr>
              <a:grpSpLocks/>
            </p:cNvGrpSpPr>
            <p:nvPr/>
          </p:nvGrpSpPr>
          <p:grpSpPr bwMode="auto">
            <a:xfrm>
              <a:off x="3636184" y="2464882"/>
              <a:ext cx="2340000" cy="540000"/>
              <a:chOff x="3636184" y="2464882"/>
              <a:chExt cx="2160000" cy="540000"/>
            </a:xfrm>
          </p:grpSpPr>
          <p:sp>
            <p:nvSpPr>
              <p:cNvPr id="41" name="圆角矩形 28"/>
              <p:cNvSpPr/>
              <p:nvPr/>
            </p:nvSpPr>
            <p:spPr>
              <a:xfrm>
                <a:off x="3636184" y="2464882"/>
                <a:ext cx="2160000" cy="54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圆角矩形 29"/>
              <p:cNvSpPr/>
              <p:nvPr/>
            </p:nvSpPr>
            <p:spPr>
              <a:xfrm>
                <a:off x="3690403" y="2518882"/>
                <a:ext cx="2051560" cy="432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0" name="矩形 62"/>
            <p:cNvSpPr>
              <a:spLocks noChangeArrowheads="1"/>
            </p:cNvSpPr>
            <p:nvPr/>
          </p:nvSpPr>
          <p:spPr bwMode="auto">
            <a:xfrm>
              <a:off x="3857620" y="2457944"/>
              <a:ext cx="1957751" cy="585046"/>
            </a:xfrm>
            <a:prstGeom prst="rect">
              <a:avLst/>
            </a:prstGeom>
            <a:noFill/>
            <a:ln w="9525">
              <a:noFill/>
              <a:miter lim="800000"/>
              <a:headEnd/>
              <a:tailEnd/>
            </a:ln>
          </p:spPr>
          <p:txBody>
            <a:bodyPr>
              <a:spAutoFit/>
            </a:bodyPr>
            <a:lstStyle/>
            <a:p>
              <a:pPr algn="ctr"/>
              <a:r>
                <a:rPr lang="zh-CN" altLang="en-US" sz="1600" b="1" dirty="0" smtClean="0">
                  <a:latin typeface="方正综艺简体" pitchFamily="65" charset="-122"/>
                  <a:ea typeface="方正综艺简体" pitchFamily="65" charset="-122"/>
                </a:rPr>
                <a:t>数据资源的快速加入和融合</a:t>
              </a:r>
              <a:endParaRPr lang="en-US" altLang="zh-CN" sz="1600" b="1" dirty="0">
                <a:latin typeface="方正综艺简体" pitchFamily="65" charset="-122"/>
                <a:ea typeface="方正综艺简体" pitchFamily="65" charset="-122"/>
              </a:endParaRPr>
            </a:p>
          </p:txBody>
        </p:sp>
      </p:grpSp>
      <p:sp>
        <p:nvSpPr>
          <p:cNvPr id="47" name="矩形 46"/>
          <p:cNvSpPr/>
          <p:nvPr/>
        </p:nvSpPr>
        <p:spPr>
          <a:xfrm>
            <a:off x="285752" y="2285992"/>
            <a:ext cx="1571604" cy="71438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solidFill>
                  <a:schemeClr val="tx1"/>
                </a:solidFill>
              </a:rPr>
              <a:t>海量空间科学数据协同处理</a:t>
            </a:r>
          </a:p>
        </p:txBody>
      </p:sp>
      <p:sp>
        <p:nvSpPr>
          <p:cNvPr id="50" name="矩形 49"/>
          <p:cNvSpPr/>
          <p:nvPr/>
        </p:nvSpPr>
        <p:spPr>
          <a:xfrm>
            <a:off x="285752" y="3286124"/>
            <a:ext cx="1571604" cy="78581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solidFill>
                  <a:schemeClr val="tx1"/>
                </a:solidFill>
              </a:rPr>
              <a:t>分布式集成与互操作</a:t>
            </a:r>
          </a:p>
        </p:txBody>
      </p:sp>
      <p:sp>
        <p:nvSpPr>
          <p:cNvPr id="51" name="矩形 50"/>
          <p:cNvSpPr/>
          <p:nvPr/>
        </p:nvSpPr>
        <p:spPr>
          <a:xfrm>
            <a:off x="285752" y="4286256"/>
            <a:ext cx="1571604" cy="71438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solidFill>
                  <a:schemeClr val="tx1"/>
                </a:solidFill>
              </a:rPr>
              <a:t>智能化科学应用</a:t>
            </a:r>
          </a:p>
        </p:txBody>
      </p:sp>
      <p:sp>
        <p:nvSpPr>
          <p:cNvPr id="57" name="矩形 56"/>
          <p:cNvSpPr/>
          <p:nvPr/>
        </p:nvSpPr>
        <p:spPr>
          <a:xfrm>
            <a:off x="285720" y="5286388"/>
            <a:ext cx="1571604" cy="71438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solidFill>
                  <a:schemeClr val="tx1"/>
                </a:solidFill>
              </a:rPr>
              <a:t>空间系统可视化虚拟表达</a:t>
            </a:r>
          </a:p>
        </p:txBody>
      </p:sp>
      <p:sp>
        <p:nvSpPr>
          <p:cNvPr id="58" name="圆角矩形 57"/>
          <p:cNvSpPr/>
          <p:nvPr/>
        </p:nvSpPr>
        <p:spPr>
          <a:xfrm>
            <a:off x="8072462" y="3143248"/>
            <a:ext cx="1000100" cy="185738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b="1" dirty="0" smtClean="0">
                <a:solidFill>
                  <a:schemeClr val="tx1"/>
                </a:solidFill>
                <a:ea typeface="方正综艺简体" pitchFamily="65" charset="-122"/>
              </a:rPr>
              <a:t>通过体系结构研究去解决技术层面的问题</a:t>
            </a:r>
            <a:endParaRPr lang="zh-CN" altLang="en-US" dirty="0">
              <a:solidFill>
                <a:schemeClr val="tx1"/>
              </a:solidFill>
            </a:endParaRPr>
          </a:p>
        </p:txBody>
      </p:sp>
      <p:pic>
        <p:nvPicPr>
          <p:cNvPr id="59" name="图片 7" descr="SY144.EMF"/>
          <p:cNvPicPr>
            <a:picLocks noChangeAspect="1"/>
          </p:cNvPicPr>
          <p:nvPr/>
        </p:nvPicPr>
        <p:blipFill>
          <a:blip r:embed="rId4" cstate="print"/>
          <a:srcRect/>
          <a:stretch>
            <a:fillRect/>
          </a:stretch>
        </p:blipFill>
        <p:spPr bwMode="auto">
          <a:xfrm>
            <a:off x="6286512" y="2285992"/>
            <a:ext cx="492120" cy="519630"/>
          </a:xfrm>
          <a:prstGeom prst="rect">
            <a:avLst/>
          </a:prstGeom>
          <a:noFill/>
          <a:ln w="9525">
            <a:noFill/>
            <a:miter lim="800000"/>
            <a:headEnd/>
            <a:tailEnd/>
          </a:ln>
        </p:spPr>
      </p:pic>
      <p:pic>
        <p:nvPicPr>
          <p:cNvPr id="60" name="图片 7" descr="SY144.EMF"/>
          <p:cNvPicPr>
            <a:picLocks noChangeAspect="1"/>
          </p:cNvPicPr>
          <p:nvPr/>
        </p:nvPicPr>
        <p:blipFill>
          <a:blip r:embed="rId4" cstate="print"/>
          <a:srcRect/>
          <a:stretch>
            <a:fillRect/>
          </a:stretch>
        </p:blipFill>
        <p:spPr bwMode="auto">
          <a:xfrm>
            <a:off x="7072330" y="2928934"/>
            <a:ext cx="492120" cy="519630"/>
          </a:xfrm>
          <a:prstGeom prst="rect">
            <a:avLst/>
          </a:prstGeom>
          <a:noFill/>
          <a:ln w="9525">
            <a:noFill/>
            <a:miter lim="800000"/>
            <a:headEnd/>
            <a:tailEnd/>
          </a:ln>
        </p:spPr>
      </p:pic>
      <p:pic>
        <p:nvPicPr>
          <p:cNvPr id="61" name="图片 7" descr="SY144.EMF"/>
          <p:cNvPicPr>
            <a:picLocks noChangeAspect="1"/>
          </p:cNvPicPr>
          <p:nvPr/>
        </p:nvPicPr>
        <p:blipFill>
          <a:blip r:embed="rId4" cstate="print"/>
          <a:srcRect/>
          <a:stretch>
            <a:fillRect/>
          </a:stretch>
        </p:blipFill>
        <p:spPr bwMode="auto">
          <a:xfrm>
            <a:off x="7358082" y="3500438"/>
            <a:ext cx="492120" cy="519630"/>
          </a:xfrm>
          <a:prstGeom prst="rect">
            <a:avLst/>
          </a:prstGeom>
          <a:noFill/>
          <a:ln w="9525">
            <a:noFill/>
            <a:miter lim="800000"/>
            <a:headEnd/>
            <a:tailEnd/>
          </a:ln>
        </p:spPr>
      </p:pic>
      <p:pic>
        <p:nvPicPr>
          <p:cNvPr id="62" name="图片 7" descr="SY144.EMF"/>
          <p:cNvPicPr>
            <a:picLocks noChangeAspect="1"/>
          </p:cNvPicPr>
          <p:nvPr/>
        </p:nvPicPr>
        <p:blipFill>
          <a:blip r:embed="rId4" cstate="print"/>
          <a:srcRect/>
          <a:stretch>
            <a:fillRect/>
          </a:stretch>
        </p:blipFill>
        <p:spPr bwMode="auto">
          <a:xfrm>
            <a:off x="6000760" y="5429264"/>
            <a:ext cx="492120" cy="5196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100"/>
                                  </p:stCondLst>
                                  <p:childTnLst>
                                    <p:animRot by="-21600000">
                                      <p:cBhvr>
                                        <p:cTn id="10" dur="500" fill="hold"/>
                                        <p:tgtEl>
                                          <p:spTgt spid="27"/>
                                        </p:tgtEl>
                                        <p:attrNameLst>
                                          <p:attrName>r</p:attrName>
                                        </p:attrNameLst>
                                      </p:cBhvr>
                                    </p:animRot>
                                  </p:childTnLst>
                                </p:cTn>
                              </p:par>
                              <p:par>
                                <p:cTn id="11" presetID="23" presetClass="entr" presetSubtype="16" fill="hold" nodeType="withEffect">
                                  <p:stCondLst>
                                    <p:cond delay="10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childTnLst>
                                </p:cTn>
                              </p:par>
                            </p:childTnLst>
                          </p:cTn>
                        </p:par>
                        <p:par>
                          <p:cTn id="15" fill="hold">
                            <p:stCondLst>
                              <p:cond delay="600"/>
                            </p:stCondLst>
                            <p:childTnLst>
                              <p:par>
                                <p:cTn id="16" presetID="1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Left)">
                                      <p:cBhvr>
                                        <p:cTn id="18" dur="500"/>
                                        <p:tgtEl>
                                          <p:spTgt spid="6"/>
                                        </p:tgtEl>
                                      </p:cBhvr>
                                    </p:animEffect>
                                  </p:childTnLst>
                                </p:cTn>
                              </p:par>
                              <p:par>
                                <p:cTn id="19" presetID="12" presetClass="entr" presetSubtype="8" fill="hold" nodeType="withEffect">
                                  <p:stCondLst>
                                    <p:cond delay="10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par>
                                <p:cTn id="22" presetID="12" presetClass="entr" presetSubtype="8" fill="hold" nodeType="withEffect">
                                  <p:stCondLst>
                                    <p:cond delay="200"/>
                                  </p:stCondLst>
                                  <p:childTnLst>
                                    <p:set>
                                      <p:cBhvr>
                                        <p:cTn id="23" dur="1" fill="hold">
                                          <p:stCondLst>
                                            <p:cond delay="0"/>
                                          </p:stCondLst>
                                        </p:cTn>
                                        <p:tgtEl>
                                          <p:spTgt spid="16"/>
                                        </p:tgtEl>
                                        <p:attrNameLst>
                                          <p:attrName>style.visibility</p:attrName>
                                        </p:attrNameLst>
                                      </p:cBhvr>
                                      <p:to>
                                        <p:strVal val="visible"/>
                                      </p:to>
                                    </p:set>
                                    <p:animEffect transition="in" filter="slide(fromLeft)">
                                      <p:cBhvr>
                                        <p:cTn id="24" dur="500"/>
                                        <p:tgtEl>
                                          <p:spTgt spid="16"/>
                                        </p:tgtEl>
                                      </p:cBhvr>
                                    </p:animEffect>
                                  </p:childTnLst>
                                </p:cTn>
                              </p:par>
                              <p:par>
                                <p:cTn id="25" presetID="12" presetClass="entr" presetSubtype="8" fill="hold" nodeType="withEffect">
                                  <p:stCondLst>
                                    <p:cond delay="300"/>
                                  </p:stCondLst>
                                  <p:childTnLst>
                                    <p:set>
                                      <p:cBhvr>
                                        <p:cTn id="26" dur="1" fill="hold">
                                          <p:stCondLst>
                                            <p:cond delay="0"/>
                                          </p:stCondLst>
                                        </p:cTn>
                                        <p:tgtEl>
                                          <p:spTgt spid="33"/>
                                        </p:tgtEl>
                                        <p:attrNameLst>
                                          <p:attrName>style.visibility</p:attrName>
                                        </p:attrNameLst>
                                      </p:cBhvr>
                                      <p:to>
                                        <p:strVal val="visible"/>
                                      </p:to>
                                    </p:set>
                                    <p:animEffect transition="in" filter="slide(fromLeft)">
                                      <p:cBhvr>
                                        <p:cTn id="27" dur="500"/>
                                        <p:tgtEl>
                                          <p:spTgt spid="33"/>
                                        </p:tgtEl>
                                      </p:cBhvr>
                                    </p:animEffect>
                                  </p:childTnLst>
                                </p:cTn>
                              </p:par>
                              <p:par>
                                <p:cTn id="28" presetID="12" presetClass="entr" presetSubtype="8" fill="hold" nodeType="withEffect">
                                  <p:stCondLst>
                                    <p:cond delay="400"/>
                                  </p:stCondLst>
                                  <p:childTnLst>
                                    <p:set>
                                      <p:cBhvr>
                                        <p:cTn id="29" dur="1" fill="hold">
                                          <p:stCondLst>
                                            <p:cond delay="0"/>
                                          </p:stCondLst>
                                        </p:cTn>
                                        <p:tgtEl>
                                          <p:spTgt spid="38"/>
                                        </p:tgtEl>
                                        <p:attrNameLst>
                                          <p:attrName>style.visibility</p:attrName>
                                        </p:attrNameLst>
                                      </p:cBhvr>
                                      <p:to>
                                        <p:strVal val="visible"/>
                                      </p:to>
                                    </p:set>
                                    <p:animEffect transition="in" filter="slide(fromLeft)">
                                      <p:cBhvr>
                                        <p:cTn id="30" dur="500"/>
                                        <p:tgtEl>
                                          <p:spTgt spid="38"/>
                                        </p:tgtEl>
                                      </p:cBhvr>
                                    </p:animEffect>
                                  </p:childTnLst>
                                </p:cTn>
                              </p:par>
                              <p:par>
                                <p:cTn id="31" presetID="12" presetClass="entr" presetSubtype="8" fill="hold" nodeType="with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slide(fromLeft)">
                                      <p:cBhvr>
                                        <p:cTn id="33" dur="500"/>
                                        <p:tgtEl>
                                          <p:spTgt spid="21"/>
                                        </p:tgtEl>
                                      </p:cBhvr>
                                    </p:animEffect>
                                  </p:childTnLst>
                                </p:cTn>
                              </p:par>
                            </p:childTnLst>
                          </p:cTn>
                        </p:par>
                        <p:par>
                          <p:cTn id="34" fill="hold">
                            <p:stCondLst>
                              <p:cond delay="1600"/>
                            </p:stCondLst>
                            <p:childTnLst>
                              <p:par>
                                <p:cTn id="35" presetID="12" presetClass="entr" presetSubtype="8" fill="hold" grpId="0" nodeType="after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slide(fromLeft)">
                                      <p:cBhvr>
                                        <p:cTn id="37" dur="500"/>
                                        <p:tgtEl>
                                          <p:spTgt spid="5"/>
                                        </p:tgtEl>
                                      </p:cBhvr>
                                    </p:animEffect>
                                  </p:childTnLst>
                                </p:cTn>
                              </p:par>
                            </p:childTnLst>
                          </p:cTn>
                        </p:par>
                        <p:par>
                          <p:cTn id="38" fill="hold">
                            <p:stCondLst>
                              <p:cond delay="2400"/>
                            </p:stCondLst>
                            <p:childTnLst>
                              <p:par>
                                <p:cTn id="39" presetID="10"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20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arn(inHorizontal)">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Horizontal)">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barn(inHorizontal)">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barn(inHorizontal)">
                                      <p:cBhvr>
                                        <p:cTn id="6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sz="3600" dirty="0" smtClean="0">
                <a:latin typeface="Comic Sans MS" pitchFamily="66" charset="0"/>
                <a:ea typeface="黑体" pitchFamily="49" charset="-122"/>
              </a:rPr>
              <a:t>我的研究动机</a:t>
            </a:r>
          </a:p>
        </p:txBody>
      </p:sp>
      <p:pic>
        <p:nvPicPr>
          <p:cNvPr id="34819" name="内容占位符 6" descr="ED031.EMF"/>
          <p:cNvPicPr>
            <a:picLocks noGrp="1" noChangeAspect="1"/>
          </p:cNvPicPr>
          <p:nvPr>
            <p:ph idx="1"/>
          </p:nvPr>
        </p:nvPicPr>
        <p:blipFill>
          <a:blip r:embed="rId2" cstate="print"/>
          <a:srcRect/>
          <a:stretch>
            <a:fillRect/>
          </a:stretch>
        </p:blipFill>
        <p:spPr>
          <a:xfrm>
            <a:off x="120957" y="2357430"/>
            <a:ext cx="2450779" cy="2866564"/>
          </a:xfrm>
        </p:spPr>
      </p:pic>
      <p:sp>
        <p:nvSpPr>
          <p:cNvPr id="5" name="圆角矩形 4"/>
          <p:cNvSpPr/>
          <p:nvPr/>
        </p:nvSpPr>
        <p:spPr>
          <a:xfrm>
            <a:off x="3571868" y="1857364"/>
            <a:ext cx="5143536" cy="92869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t>对</a:t>
            </a:r>
            <a:r>
              <a:rPr lang="en-US" altLang="zh-CN" dirty="0" smtClean="0"/>
              <a:t>VO</a:t>
            </a:r>
            <a:r>
              <a:rPr lang="zh-CN" altLang="en-US" dirty="0" smtClean="0"/>
              <a:t>体系结构设计理论进行抽象、分析和总结</a:t>
            </a:r>
          </a:p>
        </p:txBody>
      </p:sp>
      <p:sp>
        <p:nvSpPr>
          <p:cNvPr id="7" name="圆角矩形 6"/>
          <p:cNvSpPr/>
          <p:nvPr/>
        </p:nvSpPr>
        <p:spPr>
          <a:xfrm>
            <a:off x="3571868" y="3000372"/>
            <a:ext cx="5143536" cy="128588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t>从科学工作流的角度作为切入点，构建</a:t>
            </a:r>
            <a:r>
              <a:rPr lang="en-US" altLang="zh-CN" dirty="0" smtClean="0"/>
              <a:t>VO</a:t>
            </a:r>
            <a:r>
              <a:rPr lang="zh-CN" altLang="en-US" dirty="0" smtClean="0"/>
              <a:t>的运行引擎，以解放研究人员对系统加载和运行的关注，使我们只需关注如何设计核心中间件和应用服务</a:t>
            </a:r>
          </a:p>
        </p:txBody>
      </p:sp>
      <p:sp>
        <p:nvSpPr>
          <p:cNvPr id="6" name="圆角矩形 5"/>
          <p:cNvSpPr/>
          <p:nvPr/>
        </p:nvSpPr>
        <p:spPr>
          <a:xfrm>
            <a:off x="3571868" y="4572008"/>
            <a:ext cx="5143536" cy="92869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t>设计和实现核心中间件和学科应用服务，构建分布式的虚拟观测</a:t>
            </a:r>
            <a:r>
              <a:rPr lang="en-US" altLang="zh-CN" dirty="0" smtClean="0"/>
              <a:t>VO</a:t>
            </a:r>
            <a:r>
              <a:rPr lang="zh-CN" altLang="en-US" dirty="0" smtClean="0"/>
              <a:t>的系统原型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29642" cy="1143000"/>
          </a:xfrm>
        </p:spPr>
        <p:txBody>
          <a:bodyPr/>
          <a:lstStyle/>
          <a:p>
            <a:r>
              <a:rPr lang="en-US" altLang="zh-CN" sz="4400" dirty="0" smtClean="0">
                <a:latin typeface="+mj-ea"/>
              </a:rPr>
              <a:t>2 </a:t>
            </a:r>
            <a:r>
              <a:rPr lang="zh-CN" altLang="en-US" sz="4400" dirty="0" smtClean="0">
                <a:latin typeface="+mj-ea"/>
              </a:rPr>
              <a:t>我的硕士工作</a:t>
            </a:r>
          </a:p>
        </p:txBody>
      </p:sp>
      <p:sp>
        <p:nvSpPr>
          <p:cNvPr id="4" name="内容占位符 2"/>
          <p:cNvSpPr>
            <a:spLocks noGrp="1"/>
          </p:cNvSpPr>
          <p:nvPr>
            <p:ph idx="1"/>
          </p:nvPr>
        </p:nvSpPr>
        <p:spPr>
          <a:xfrm>
            <a:off x="142844" y="2071678"/>
            <a:ext cx="9001156" cy="3000396"/>
          </a:xfrm>
        </p:spPr>
        <p:txBody>
          <a:bodyPr/>
          <a:lstStyle/>
          <a:p>
            <a:pPr marL="550862" indent="-514350">
              <a:buFont typeface="+mj-lt"/>
              <a:buAutoNum type="alphaUcPeriod"/>
            </a:pPr>
            <a:r>
              <a:rPr lang="zh-CN" altLang="en-US" dirty="0" smtClean="0"/>
              <a:t>空间科学</a:t>
            </a:r>
            <a:r>
              <a:rPr lang="en-US" altLang="zh-CN" dirty="0" smtClean="0"/>
              <a:t>VO</a:t>
            </a:r>
            <a:r>
              <a:rPr lang="zh-CN" altLang="en-US" dirty="0" smtClean="0"/>
              <a:t>体系结构的设计理论研究</a:t>
            </a:r>
          </a:p>
          <a:p>
            <a:pPr marL="550862" indent="-514350">
              <a:buFont typeface="+mj-lt"/>
              <a:buAutoNum type="alphaUcPeriod"/>
            </a:pPr>
            <a:r>
              <a:rPr lang="zh-CN" altLang="en-US" dirty="0" smtClean="0"/>
              <a:t>空间科学</a:t>
            </a:r>
            <a:r>
              <a:rPr lang="en-US" altLang="zh-CN" dirty="0" smtClean="0"/>
              <a:t>VO</a:t>
            </a:r>
            <a:r>
              <a:rPr lang="zh-CN" altLang="en-US" dirty="0" smtClean="0"/>
              <a:t>运行引擎的设计和实现</a:t>
            </a:r>
          </a:p>
          <a:p>
            <a:pPr marL="550862" indent="-514350">
              <a:buFont typeface="+mj-lt"/>
              <a:buAutoNum type="alphaUcPeriod"/>
            </a:pPr>
            <a:r>
              <a:rPr lang="zh-CN" altLang="en-US" dirty="0" smtClean="0"/>
              <a:t>空间科学</a:t>
            </a:r>
            <a:r>
              <a:rPr lang="en-US" altLang="zh-CN" dirty="0" smtClean="0"/>
              <a:t>VO</a:t>
            </a:r>
            <a:r>
              <a:rPr lang="zh-CN" altLang="en-US" dirty="0" smtClean="0"/>
              <a:t>系统原型、核心中间件和学科应用服务的设计与实现</a:t>
            </a:r>
            <a:endParaRPr lang="en-US" altLang="zh-CN" dirty="0" smtClean="0"/>
          </a:p>
          <a:p>
            <a:pPr marL="550862" indent="-514350">
              <a:buFont typeface="+mj-lt"/>
              <a:buAutoNum type="alphaUcPeriod"/>
            </a:pPr>
            <a:r>
              <a:rPr lang="zh-CN" altLang="en-US" dirty="0" smtClean="0"/>
              <a:t>空间科学</a:t>
            </a:r>
            <a:r>
              <a:rPr lang="en-US" altLang="zh-CN" dirty="0" smtClean="0"/>
              <a:t>VO</a:t>
            </a:r>
            <a:r>
              <a:rPr lang="zh-CN" altLang="en-US" dirty="0" smtClean="0"/>
              <a:t>原型系统的科学应用</a:t>
            </a:r>
            <a:endParaRPr lang="en-US" altLang="zh-CN" dirty="0" smtClean="0"/>
          </a:p>
          <a:p>
            <a:pPr>
              <a:buFont typeface="Wingdings" pitchFamily="2" charset="2"/>
              <a:buChar char="p"/>
            </a:pPr>
            <a:endParaRPr lang="zh-CN" altLang="en-US" dirty="0" smtClean="0"/>
          </a:p>
          <a:p>
            <a:pPr>
              <a:buFont typeface="Wingdings 2" pitchFamily="18" charset="2"/>
              <a:buNone/>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To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To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To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To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动机与研究思路</a:t>
            </a:r>
          </a:p>
        </p:txBody>
      </p:sp>
      <p:sp>
        <p:nvSpPr>
          <p:cNvPr id="3" name="内容占位符 2"/>
          <p:cNvSpPr>
            <a:spLocks noGrp="1"/>
          </p:cNvSpPr>
          <p:nvPr>
            <p:ph idx="1"/>
          </p:nvPr>
        </p:nvSpPr>
        <p:spPr>
          <a:xfrm>
            <a:off x="457200" y="1600200"/>
            <a:ext cx="7467600" cy="4900634"/>
          </a:xfrm>
        </p:spPr>
        <p:txBody>
          <a:bodyPr/>
          <a:lstStyle/>
          <a:p>
            <a:r>
              <a:rPr lang="zh-CN" altLang="en-US" dirty="0" smtClean="0"/>
              <a:t>动机：结合空间科学数据应用研究特点，开展空间科学</a:t>
            </a:r>
            <a:r>
              <a:rPr lang="en-US" altLang="zh-CN" dirty="0" smtClean="0"/>
              <a:t>VO</a:t>
            </a:r>
            <a:r>
              <a:rPr lang="zh-CN" altLang="en-US" dirty="0" smtClean="0"/>
              <a:t>体系结构的设计理论探索</a:t>
            </a:r>
            <a:endParaRPr lang="en-US" altLang="zh-CN" dirty="0" smtClean="0"/>
          </a:p>
          <a:p>
            <a:r>
              <a:rPr lang="zh-CN" altLang="en-US" dirty="0" smtClean="0"/>
              <a:t>研究思路：紧密结合我国空间科学应用研究的特点，详细分析体系结构中的核心问题，提出空间科学</a:t>
            </a:r>
            <a:r>
              <a:rPr lang="en-US" altLang="zh-CN" dirty="0" smtClean="0"/>
              <a:t>VO</a:t>
            </a:r>
            <a:r>
              <a:rPr lang="zh-CN" altLang="en-US" dirty="0" smtClean="0"/>
              <a:t>的基本设计原则，面向空间科学数据特点设计空间科学数据管理模型，然后从概念框架、层次结构、交互协议和服务模型四个方面对空间科学</a:t>
            </a:r>
            <a:r>
              <a:rPr lang="en-US" altLang="zh-CN" dirty="0" smtClean="0"/>
              <a:t>VO</a:t>
            </a:r>
            <a:r>
              <a:rPr lang="zh-CN" altLang="en-US" dirty="0" smtClean="0"/>
              <a:t>体系结构进行理论总结</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0"/>
            <a:ext cx="8401080" cy="4525963"/>
          </a:xfrm>
        </p:spPr>
        <p:txBody>
          <a:bodyPr/>
          <a:lstStyle/>
          <a:p>
            <a:r>
              <a:rPr lang="en-US" altLang="zh-CN" dirty="0" smtClean="0"/>
              <a:t>7</a:t>
            </a:r>
            <a:r>
              <a:rPr lang="zh-CN" altLang="en-US" dirty="0" smtClean="0"/>
              <a:t>个核心问题</a:t>
            </a:r>
            <a:endParaRPr lang="en-US" altLang="zh-CN" dirty="0" smtClean="0"/>
          </a:p>
          <a:p>
            <a:pPr lvl="1"/>
            <a:r>
              <a:rPr lang="zh-CN" altLang="en-US" dirty="0" smtClean="0"/>
              <a:t>行星科学与日地空间物理的数据管理模型异构</a:t>
            </a:r>
            <a:endParaRPr lang="en-US" altLang="zh-CN" dirty="0" smtClean="0"/>
          </a:p>
          <a:p>
            <a:pPr lvl="1"/>
            <a:r>
              <a:rPr lang="zh-CN" altLang="en-US" dirty="0" smtClean="0"/>
              <a:t>分布式资源的全局发现</a:t>
            </a:r>
            <a:endParaRPr lang="en-US" altLang="zh-CN" dirty="0" smtClean="0"/>
          </a:p>
          <a:p>
            <a:pPr lvl="1"/>
            <a:r>
              <a:rPr lang="zh-CN" altLang="en-US" dirty="0" smtClean="0"/>
              <a:t>数据资源在分布式环境下的收割和同步</a:t>
            </a:r>
            <a:endParaRPr lang="en-US" altLang="zh-CN" dirty="0" smtClean="0"/>
          </a:p>
          <a:p>
            <a:pPr lvl="1"/>
            <a:r>
              <a:rPr lang="zh-CN" altLang="en-US" dirty="0" smtClean="0"/>
              <a:t>与空间模式的应用集成</a:t>
            </a:r>
            <a:endParaRPr lang="en-US" altLang="zh-CN" dirty="0" smtClean="0"/>
          </a:p>
          <a:p>
            <a:pPr lvl="1"/>
            <a:r>
              <a:rPr lang="zh-CN" altLang="en-US" dirty="0" smtClean="0"/>
              <a:t>面向科学问题的数据发现</a:t>
            </a:r>
            <a:endParaRPr lang="en-US" altLang="zh-CN" dirty="0" smtClean="0"/>
          </a:p>
          <a:p>
            <a:pPr lvl="1"/>
            <a:r>
              <a:rPr lang="zh-CN" altLang="en-US" dirty="0" smtClean="0"/>
              <a:t>元数据互操作</a:t>
            </a:r>
            <a:endParaRPr lang="en-US" altLang="zh-CN" dirty="0" smtClean="0"/>
          </a:p>
          <a:p>
            <a:pPr lvl="1"/>
            <a:r>
              <a:rPr lang="zh-CN" altLang="en-US" dirty="0" smtClean="0"/>
              <a:t>分布式资源的快速加入和融合</a:t>
            </a:r>
            <a:endParaRPr lang="en-US" altLang="zh-CN"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0"/>
            <a:ext cx="8401080" cy="4525963"/>
          </a:xfrm>
        </p:spPr>
        <p:txBody>
          <a:bodyPr/>
          <a:lstStyle/>
          <a:p>
            <a:r>
              <a:rPr lang="en-US" altLang="zh-CN" dirty="0" smtClean="0"/>
              <a:t>5</a:t>
            </a:r>
            <a:r>
              <a:rPr lang="zh-CN" altLang="en-US" dirty="0" smtClean="0"/>
              <a:t>个基本设计原则</a:t>
            </a:r>
            <a:endParaRPr lang="en-US" altLang="zh-CN" dirty="0" smtClean="0"/>
          </a:p>
          <a:p>
            <a:pPr lvl="1"/>
            <a:r>
              <a:rPr lang="zh-CN" altLang="en-US" dirty="0" smtClean="0"/>
              <a:t>数据、计算、应用、功能等一切皆视为服务</a:t>
            </a:r>
            <a:endParaRPr lang="en-US" altLang="zh-CN" dirty="0" smtClean="0"/>
          </a:p>
          <a:p>
            <a:pPr lvl="1"/>
            <a:r>
              <a:rPr lang="zh-CN" altLang="en-US" dirty="0" smtClean="0"/>
              <a:t>节点和服务之间是低耦合的</a:t>
            </a:r>
            <a:endParaRPr lang="en-US" altLang="zh-CN" dirty="0" smtClean="0"/>
          </a:p>
          <a:p>
            <a:pPr lvl="1"/>
            <a:r>
              <a:rPr lang="zh-CN" altLang="en-US" dirty="0" smtClean="0"/>
              <a:t>资源描述、资源存储和资源访问异地化，以支持</a:t>
            </a:r>
            <a:r>
              <a:rPr lang="en-US" altLang="zh-CN" dirty="0" smtClean="0"/>
              <a:t>VO</a:t>
            </a:r>
            <a:r>
              <a:rPr lang="zh-CN" altLang="en-US" smtClean="0"/>
              <a:t>对资源的</a:t>
            </a:r>
            <a:r>
              <a:rPr lang="zh-CN" altLang="en-US" dirty="0" smtClean="0"/>
              <a:t>快速准入</a:t>
            </a:r>
            <a:endParaRPr lang="en-US" altLang="zh-CN" dirty="0" smtClean="0"/>
          </a:p>
          <a:p>
            <a:pPr lvl="1"/>
            <a:r>
              <a:rPr lang="zh-CN" altLang="en-US" dirty="0" smtClean="0"/>
              <a:t>资源收割和同步是必不可少</a:t>
            </a:r>
            <a:endParaRPr lang="en-US" altLang="zh-CN" dirty="0" smtClean="0"/>
          </a:p>
          <a:p>
            <a:pPr lvl="1"/>
            <a:r>
              <a:rPr lang="zh-CN" altLang="en-US" dirty="0" smtClean="0"/>
              <a:t>必须具有统一的数据模型</a:t>
            </a:r>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defRPr/>
            </a:pPr>
            <a:r>
              <a:rPr lang="en-US" altLang="zh-CN" dirty="0" smtClean="0">
                <a:latin typeface="+mn-lt"/>
              </a:rPr>
              <a:t>Outline</a:t>
            </a:r>
            <a:endParaRPr lang="zh-CN" altLang="en-US" dirty="0" smtClean="0">
              <a:latin typeface="+mn-lt"/>
            </a:endParaRPr>
          </a:p>
        </p:txBody>
      </p:sp>
      <p:sp>
        <p:nvSpPr>
          <p:cNvPr id="23555" name="内容占位符 2"/>
          <p:cNvSpPr>
            <a:spLocks noGrp="1"/>
          </p:cNvSpPr>
          <p:nvPr>
            <p:ph idx="1"/>
          </p:nvPr>
        </p:nvSpPr>
        <p:spPr>
          <a:xfrm>
            <a:off x="1714480" y="1643050"/>
            <a:ext cx="7143800" cy="3871887"/>
          </a:xfrm>
        </p:spPr>
        <p:txBody>
          <a:bodyPr/>
          <a:lstStyle/>
          <a:p>
            <a:pPr marL="514350" indent="-514350" eaLnBrk="1" hangingPunct="1">
              <a:buFont typeface="+mj-lt"/>
              <a:buAutoNum type="arabicPeriod"/>
            </a:pPr>
            <a:r>
              <a:rPr lang="zh-CN" altLang="en-US" sz="3200" dirty="0" smtClean="0"/>
              <a:t>研究背景、现状、问题和动机</a:t>
            </a:r>
            <a:endParaRPr lang="en-US" altLang="zh-CN" sz="3200" dirty="0" smtClean="0"/>
          </a:p>
          <a:p>
            <a:pPr marL="514350" indent="-514350" eaLnBrk="1" hangingPunct="1">
              <a:buFont typeface="+mj-lt"/>
              <a:buAutoNum type="arabicPeriod"/>
            </a:pPr>
            <a:r>
              <a:rPr lang="zh-CN" altLang="en-US" sz="3200" dirty="0" smtClean="0"/>
              <a:t>我的硕士工作</a:t>
            </a:r>
            <a:endParaRPr lang="en-US" altLang="zh-CN" sz="3200" dirty="0" smtClean="0"/>
          </a:p>
          <a:p>
            <a:pPr marL="817563" lvl="1" indent="-514350" eaLnBrk="1" hangingPunct="1">
              <a:buFont typeface="Wingdings" pitchFamily="2" charset="2"/>
              <a:buChar char="l"/>
            </a:pPr>
            <a:r>
              <a:rPr lang="zh-CN" altLang="en-US" sz="2800" dirty="0" smtClean="0"/>
              <a:t>体系结构理论研究</a:t>
            </a:r>
            <a:endParaRPr lang="en-US" altLang="zh-CN" sz="2800" dirty="0" smtClean="0"/>
          </a:p>
          <a:p>
            <a:pPr marL="817563" lvl="1" indent="-514350" eaLnBrk="1" hangingPunct="1">
              <a:buFont typeface="Wingdings" pitchFamily="2" charset="2"/>
              <a:buChar char="l"/>
            </a:pPr>
            <a:r>
              <a:rPr lang="zh-CN" altLang="en-US" sz="2800" dirty="0" smtClean="0"/>
              <a:t>运行引擎的设计和实现</a:t>
            </a:r>
            <a:endParaRPr lang="en-US" altLang="zh-CN" sz="2800" dirty="0" smtClean="0"/>
          </a:p>
          <a:p>
            <a:pPr marL="817563" lvl="1" indent="-514350" eaLnBrk="1" hangingPunct="1">
              <a:buFont typeface="Wingdings" pitchFamily="2" charset="2"/>
              <a:buChar char="l"/>
            </a:pPr>
            <a:r>
              <a:rPr lang="zh-CN" altLang="en-US" sz="2800" dirty="0" smtClean="0"/>
              <a:t>系统原型和核心中间件的设计和实现</a:t>
            </a:r>
            <a:endParaRPr lang="en-US" altLang="zh-CN" sz="2800" dirty="0" smtClean="0"/>
          </a:p>
          <a:p>
            <a:pPr marL="817563" lvl="1" indent="-514350" eaLnBrk="1" hangingPunct="1">
              <a:buFont typeface="Wingdings" pitchFamily="2" charset="2"/>
              <a:buChar char="l"/>
            </a:pPr>
            <a:r>
              <a:rPr lang="zh-CN" altLang="en-US" sz="2800" dirty="0" smtClean="0"/>
              <a:t>科学应用服务</a:t>
            </a:r>
            <a:endParaRPr lang="en-US" altLang="zh-CN" sz="2800" dirty="0" smtClean="0"/>
          </a:p>
          <a:p>
            <a:pPr marL="514350" indent="-514350" eaLnBrk="1" hangingPunct="1">
              <a:buFont typeface="+mj-lt"/>
              <a:buAutoNum type="arabicPeriod"/>
            </a:pPr>
            <a:r>
              <a:rPr lang="zh-CN" altLang="en-US" sz="3200" dirty="0" smtClean="0"/>
              <a:t>总结</a:t>
            </a:r>
            <a:endParaRPr lang="en-US" altLang="zh-CN"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1"/>
            <a:ext cx="8401080" cy="685792"/>
          </a:xfrm>
        </p:spPr>
        <p:txBody>
          <a:bodyPr/>
          <a:lstStyle/>
          <a:p>
            <a:r>
              <a:rPr lang="zh-CN" altLang="en-US" dirty="0" smtClean="0"/>
              <a:t>公共数据管理模型</a:t>
            </a:r>
            <a:endParaRPr lang="en-US" altLang="zh-CN" dirty="0" smtClean="0"/>
          </a:p>
          <a:p>
            <a:endParaRPr lang="en-US" altLang="zh-CN" dirty="0" smtClean="0"/>
          </a:p>
        </p:txBody>
      </p:sp>
      <p:graphicFrame>
        <p:nvGraphicFramePr>
          <p:cNvPr id="126979" name="Object 14"/>
          <p:cNvGraphicFramePr>
            <a:graphicFrameLocks noChangeAspect="1"/>
          </p:cNvGraphicFramePr>
          <p:nvPr/>
        </p:nvGraphicFramePr>
        <p:xfrm>
          <a:off x="1285852" y="2786058"/>
          <a:ext cx="6500813" cy="3678238"/>
        </p:xfrm>
        <a:graphic>
          <a:graphicData uri="http://schemas.openxmlformats.org/presentationml/2006/ole">
            <p:oleObj spid="_x0000_s126979" name="Visio" r:id="rId3" imgW="3688842" imgH="2086737" progId="Visio.Drawing.11">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0"/>
            <a:ext cx="8401080" cy="3543311"/>
          </a:xfrm>
        </p:spPr>
        <p:txBody>
          <a:bodyPr/>
          <a:lstStyle/>
          <a:p>
            <a:r>
              <a:rPr lang="zh-CN" altLang="en-US" dirty="0" smtClean="0"/>
              <a:t>概念框架</a:t>
            </a:r>
            <a:endParaRPr lang="en-US" altLang="zh-CN" dirty="0" smtClean="0"/>
          </a:p>
          <a:p>
            <a:endParaRPr lang="en-US" altLang="zh-CN" dirty="0" smtClean="0"/>
          </a:p>
        </p:txBody>
      </p:sp>
      <p:graphicFrame>
        <p:nvGraphicFramePr>
          <p:cNvPr id="128003" name="Object 3"/>
          <p:cNvGraphicFramePr>
            <a:graphicFrameLocks noChangeAspect="1"/>
          </p:cNvGraphicFramePr>
          <p:nvPr/>
        </p:nvGraphicFramePr>
        <p:xfrm>
          <a:off x="214313" y="2571750"/>
          <a:ext cx="8621712" cy="2928938"/>
        </p:xfrm>
        <a:graphic>
          <a:graphicData uri="http://schemas.openxmlformats.org/presentationml/2006/ole">
            <p:oleObj spid="_x0000_s128003" name="Visio" r:id="rId3" imgW="6376797" imgH="2162937" progId="Visio.Drawing.11">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0"/>
            <a:ext cx="8401080" cy="3543311"/>
          </a:xfrm>
        </p:spPr>
        <p:txBody>
          <a:bodyPr/>
          <a:lstStyle/>
          <a:p>
            <a:r>
              <a:rPr lang="zh-CN" altLang="en-US" dirty="0" smtClean="0"/>
              <a:t>层次结构</a:t>
            </a:r>
            <a:endParaRPr lang="en-US" altLang="zh-CN" dirty="0" smtClean="0"/>
          </a:p>
          <a:p>
            <a:endParaRPr lang="en-US" altLang="zh-CN" dirty="0" smtClean="0"/>
          </a:p>
        </p:txBody>
      </p:sp>
      <p:graphicFrame>
        <p:nvGraphicFramePr>
          <p:cNvPr id="129027" name="Object 1"/>
          <p:cNvGraphicFramePr>
            <a:graphicFrameLocks noChangeAspect="1"/>
          </p:cNvGraphicFramePr>
          <p:nvPr/>
        </p:nvGraphicFramePr>
        <p:xfrm>
          <a:off x="1476260" y="2214554"/>
          <a:ext cx="6024698" cy="4517412"/>
        </p:xfrm>
        <a:graphic>
          <a:graphicData uri="http://schemas.openxmlformats.org/presentationml/2006/ole">
            <p:oleObj spid="_x0000_s129027" name="Visio" r:id="rId3" imgW="4801681" imgH="3601798" progId="Visio.Drawing.11">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0"/>
            <a:ext cx="8401080" cy="3543311"/>
          </a:xfrm>
        </p:spPr>
        <p:txBody>
          <a:bodyPr/>
          <a:lstStyle/>
          <a:p>
            <a:r>
              <a:rPr lang="zh-CN" altLang="en-US" dirty="0" smtClean="0"/>
              <a:t>交互协议</a:t>
            </a:r>
            <a:endParaRPr lang="en-US" altLang="zh-CN" dirty="0" smtClean="0"/>
          </a:p>
          <a:p>
            <a:endParaRPr lang="en-US" altLang="zh-CN" dirty="0" smtClean="0"/>
          </a:p>
        </p:txBody>
      </p:sp>
      <p:graphicFrame>
        <p:nvGraphicFramePr>
          <p:cNvPr id="130051" name="Object 3"/>
          <p:cNvGraphicFramePr>
            <a:graphicFrameLocks noChangeAspect="1"/>
          </p:cNvGraphicFramePr>
          <p:nvPr/>
        </p:nvGraphicFramePr>
        <p:xfrm>
          <a:off x="357158" y="2643182"/>
          <a:ext cx="8583613" cy="3571875"/>
        </p:xfrm>
        <a:graphic>
          <a:graphicData uri="http://schemas.openxmlformats.org/presentationml/2006/ole">
            <p:oleObj spid="_x0000_s130051" name="Visio" r:id="rId3" imgW="4576953" imgH="1903476" progId="Visio.Drawing.11">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lstStyle/>
          <a:p>
            <a:r>
              <a:rPr lang="en-US" altLang="zh-CN" sz="3600" dirty="0" smtClean="0">
                <a:latin typeface="+mn-lt"/>
                <a:ea typeface="黑体" pitchFamily="49" charset="-122"/>
              </a:rPr>
              <a:t>2.1</a:t>
            </a: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体系结构的设计理论研究</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我们的贡献</a:t>
            </a:r>
          </a:p>
        </p:txBody>
      </p:sp>
      <p:sp>
        <p:nvSpPr>
          <p:cNvPr id="3" name="内容占位符 2"/>
          <p:cNvSpPr>
            <a:spLocks noGrp="1"/>
          </p:cNvSpPr>
          <p:nvPr>
            <p:ph idx="1"/>
          </p:nvPr>
        </p:nvSpPr>
        <p:spPr>
          <a:xfrm>
            <a:off x="457200" y="1600200"/>
            <a:ext cx="8401080" cy="3543311"/>
          </a:xfrm>
        </p:spPr>
        <p:txBody>
          <a:bodyPr/>
          <a:lstStyle/>
          <a:p>
            <a:r>
              <a:rPr lang="zh-CN" altLang="en-US" dirty="0" smtClean="0"/>
              <a:t>服务模型</a:t>
            </a:r>
            <a:endParaRPr lang="en-US" altLang="zh-CN" dirty="0" smtClean="0"/>
          </a:p>
          <a:p>
            <a:endParaRPr lang="en-US" altLang="zh-CN" dirty="0" smtClean="0"/>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1075" name="Object 3"/>
          <p:cNvGraphicFramePr>
            <a:graphicFrameLocks noChangeAspect="1"/>
          </p:cNvGraphicFramePr>
          <p:nvPr/>
        </p:nvGraphicFramePr>
        <p:xfrm>
          <a:off x="1740678" y="2285993"/>
          <a:ext cx="5831718" cy="4583824"/>
        </p:xfrm>
        <a:graphic>
          <a:graphicData uri="http://schemas.openxmlformats.org/presentationml/2006/ole">
            <p:oleObj spid="_x0000_s131075" name="Visio" r:id="rId3" imgW="4132800" imgH="3246480" progId="Visio.Drawing.11">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动机</a:t>
            </a:r>
          </a:p>
        </p:txBody>
      </p:sp>
      <p:sp>
        <p:nvSpPr>
          <p:cNvPr id="3" name="内容占位符 2"/>
          <p:cNvSpPr>
            <a:spLocks noGrp="1"/>
          </p:cNvSpPr>
          <p:nvPr>
            <p:ph idx="1"/>
          </p:nvPr>
        </p:nvSpPr>
        <p:spPr>
          <a:xfrm>
            <a:off x="457200" y="1428736"/>
            <a:ext cx="8401080" cy="5072098"/>
          </a:xfrm>
        </p:spPr>
        <p:txBody>
          <a:bodyPr/>
          <a:lstStyle/>
          <a:p>
            <a:r>
              <a:rPr lang="zh-CN" altLang="en-US" dirty="0" smtClean="0"/>
              <a:t>动机：基于</a:t>
            </a:r>
            <a:r>
              <a:rPr lang="en-US" altLang="zh-CN" dirty="0" smtClean="0"/>
              <a:t>2.1</a:t>
            </a:r>
            <a:r>
              <a:rPr lang="zh-CN" altLang="en-US" dirty="0" smtClean="0"/>
              <a:t>提出的体系结构设计理论，构建一个框架性的运行引擎，以使得</a:t>
            </a:r>
            <a:endParaRPr lang="en-US" altLang="zh-CN" dirty="0" smtClean="0"/>
          </a:p>
          <a:p>
            <a:pPr lvl="1"/>
            <a:r>
              <a:rPr lang="zh-CN" altLang="en-US" dirty="0" smtClean="0"/>
              <a:t>有了它，我们可以只关注应该设计哪些服务，而不是关注如何载入和运行这些服务。</a:t>
            </a:r>
            <a:endParaRPr lang="en-US" altLang="zh-CN" dirty="0" smtClean="0"/>
          </a:p>
          <a:p>
            <a:pPr lvl="1"/>
            <a:r>
              <a:rPr lang="zh-CN" altLang="en-US" dirty="0" smtClean="0"/>
              <a:t>有了它，我们能够灵活地把这些服务组合成任何形式的工作流，无论是简单还是复杂。</a:t>
            </a:r>
            <a:endParaRPr lang="en-US" altLang="zh-CN" dirty="0" smtClean="0"/>
          </a:p>
          <a:p>
            <a:pPr lvl="1"/>
            <a:r>
              <a:rPr lang="zh-CN" altLang="en-US" dirty="0" smtClean="0"/>
              <a:t>有了它，我们只需要关注如何使用数据，而不是如何组织数据。</a:t>
            </a:r>
            <a:endParaRPr lang="en-US" altLang="zh-CN" dirty="0" smtClean="0"/>
          </a:p>
          <a:p>
            <a:pPr lvl="1"/>
            <a:r>
              <a:rPr lang="zh-CN" altLang="en-US" dirty="0" smtClean="0"/>
              <a:t>有了它，我们可以反复重用之，以完成类似的数据应用环境建设项目。</a:t>
            </a:r>
            <a:endParaRPr lang="en-US" altLang="zh-CN"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研究思路</a:t>
            </a:r>
          </a:p>
        </p:txBody>
      </p:sp>
      <p:sp>
        <p:nvSpPr>
          <p:cNvPr id="3" name="内容占位符 2"/>
          <p:cNvSpPr>
            <a:spLocks noGrp="1"/>
          </p:cNvSpPr>
          <p:nvPr>
            <p:ph idx="1"/>
          </p:nvPr>
        </p:nvSpPr>
        <p:spPr>
          <a:xfrm>
            <a:off x="457200" y="1428736"/>
            <a:ext cx="8401080" cy="5072098"/>
          </a:xfrm>
        </p:spPr>
        <p:txBody>
          <a:bodyPr/>
          <a:lstStyle/>
          <a:p>
            <a:r>
              <a:rPr lang="zh-CN" altLang="en-US" dirty="0" smtClean="0"/>
              <a:t>研究思路：首先分析在传统数据应用环境建设中遇到的问题，基于</a:t>
            </a:r>
            <a:r>
              <a:rPr lang="en-US" dirty="0" smtClean="0"/>
              <a:t>Model – View </a:t>
            </a:r>
            <a:r>
              <a:rPr lang="en-US" altLang="zh-CN" dirty="0" smtClean="0"/>
              <a:t>– </a:t>
            </a:r>
            <a:r>
              <a:rPr lang="en-US" dirty="0" smtClean="0"/>
              <a:t>Controller (MVC)</a:t>
            </a:r>
            <a:r>
              <a:rPr lang="zh-CN" altLang="en-US" dirty="0" smtClean="0"/>
              <a:t>的设计模式，提出了运行引擎的改进型设计方案。为实现该运行引擎，我们将其划分成框架、控制、视图和模型四个部分，分别进行设计和实现，最终构成一个符合空间科学数据管理模型的上松下紧的漏斗型软件执行结构，并对其工作流的完备性予以推导和证明。</a:t>
            </a:r>
          </a:p>
          <a:p>
            <a:endParaRPr lang="en-US" altLang="zh-CN"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设计思路</a:t>
            </a:r>
          </a:p>
        </p:txBody>
      </p:sp>
      <p:sp>
        <p:nvSpPr>
          <p:cNvPr id="3" name="内容占位符 2"/>
          <p:cNvSpPr>
            <a:spLocks noGrp="1"/>
          </p:cNvSpPr>
          <p:nvPr>
            <p:ph idx="1"/>
          </p:nvPr>
        </p:nvSpPr>
        <p:spPr>
          <a:xfrm>
            <a:off x="457200" y="1428736"/>
            <a:ext cx="8401080" cy="5072098"/>
          </a:xfrm>
        </p:spPr>
        <p:txBody>
          <a:bodyPr/>
          <a:lstStyle/>
          <a:p>
            <a:r>
              <a:rPr lang="zh-CN" altLang="en-US" dirty="0" smtClean="0"/>
              <a:t>我们的设计原则：</a:t>
            </a:r>
            <a:r>
              <a:rPr lang="en-US" altLang="zh-CN" dirty="0" smtClean="0"/>
              <a:t>simple is the best.</a:t>
            </a:r>
          </a:p>
          <a:p>
            <a:r>
              <a:rPr lang="zh-CN" altLang="en-US" dirty="0" smtClean="0"/>
              <a:t>我们如何看待虚拟观测系统？</a:t>
            </a:r>
            <a:endParaRPr lang="en-US" altLang="zh-CN" dirty="0" smtClean="0"/>
          </a:p>
          <a:p>
            <a:pPr lvl="1"/>
            <a:r>
              <a:rPr lang="zh-CN" altLang="en-US" dirty="0" smtClean="0"/>
              <a:t>信息系统是一个人机交互的过程</a:t>
            </a:r>
            <a:endParaRPr lang="en-US" altLang="zh-CN" dirty="0" smtClean="0"/>
          </a:p>
          <a:p>
            <a:pPr lvl="1"/>
            <a:r>
              <a:rPr lang="zh-CN" altLang="en-US" dirty="0" smtClean="0"/>
              <a:t>信息系统</a:t>
            </a:r>
            <a:r>
              <a:rPr lang="en-US" altLang="zh-CN" dirty="0" smtClean="0"/>
              <a:t>=</a:t>
            </a:r>
            <a:r>
              <a:rPr lang="zh-CN" altLang="en-US" dirty="0" smtClean="0"/>
              <a:t>科学工作流</a:t>
            </a:r>
            <a:r>
              <a:rPr lang="en-US" altLang="zh-CN" dirty="0" smtClean="0"/>
              <a:t>+</a:t>
            </a:r>
            <a:r>
              <a:rPr lang="zh-CN" altLang="en-US" dirty="0" smtClean="0"/>
              <a:t>科学数据</a:t>
            </a:r>
            <a:endParaRPr lang="en-US" altLang="zh-CN" dirty="0" smtClean="0"/>
          </a:p>
          <a:p>
            <a:pPr lvl="1"/>
            <a:r>
              <a:rPr lang="zh-CN" altLang="en-US" dirty="0" smtClean="0"/>
              <a:t>科学工作流</a:t>
            </a:r>
            <a:r>
              <a:rPr lang="en-US" altLang="zh-CN" dirty="0" smtClean="0"/>
              <a:t>=View</a:t>
            </a:r>
            <a:r>
              <a:rPr lang="zh-CN" altLang="en-US" dirty="0" smtClean="0"/>
              <a:t>（人）</a:t>
            </a:r>
            <a:r>
              <a:rPr lang="en-US" altLang="zh-CN" dirty="0" smtClean="0"/>
              <a:t>+Controller</a:t>
            </a:r>
            <a:r>
              <a:rPr lang="zh-CN" altLang="en-US" dirty="0" smtClean="0"/>
              <a:t>（机）</a:t>
            </a:r>
            <a:endParaRPr lang="en-US" altLang="zh-CN" dirty="0" smtClean="0"/>
          </a:p>
          <a:p>
            <a:pPr lvl="1"/>
            <a:r>
              <a:rPr lang="zh-CN" altLang="en-US" dirty="0" smtClean="0"/>
              <a:t>信息系统</a:t>
            </a:r>
            <a:r>
              <a:rPr lang="en-US" altLang="zh-CN" dirty="0" smtClean="0"/>
              <a:t>=</a:t>
            </a:r>
            <a:r>
              <a:rPr lang="en-US" altLang="zh-CN" dirty="0" err="1" smtClean="0"/>
              <a:t>View+Controller+Data</a:t>
            </a:r>
            <a:endParaRPr lang="en-US" altLang="zh-CN" dirty="0" smtClean="0"/>
          </a:p>
          <a:p>
            <a:pPr lvl="1"/>
            <a:r>
              <a:rPr lang="zh-CN" altLang="en-US" dirty="0" smtClean="0"/>
              <a:t>把虚拟观测系统也是一个信息系统，也可以视为一个人机交互的过程。</a:t>
            </a:r>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662" y="4214818"/>
            <a:ext cx="6858048" cy="646331"/>
          </a:xfrm>
          <a:prstGeom prst="rect">
            <a:avLst/>
          </a:prstGeom>
          <a:solidFill>
            <a:schemeClr val="tx1"/>
          </a:solidFill>
        </p:spPr>
        <p:txBody>
          <a:bodyPr wrap="square" rtlCol="0">
            <a:spAutoFit/>
          </a:bodyPr>
          <a:lstStyle/>
          <a:p>
            <a:endParaRPr lang="en-US" altLang="zh-CN" dirty="0" smtClean="0">
              <a:solidFill>
                <a:srgbClr val="FFFFFF"/>
              </a:solidFill>
            </a:endParaRPr>
          </a:p>
          <a:p>
            <a:endParaRPr lang="zh-CN" altLang="en-US" dirty="0">
              <a:solidFill>
                <a:srgbClr val="FFFFFF"/>
              </a:solidFill>
            </a:endParaRPr>
          </a:p>
        </p:txBody>
      </p:sp>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运行引擎的工作流设计思路</a:t>
            </a:r>
          </a:p>
        </p:txBody>
      </p:sp>
      <p:sp>
        <p:nvSpPr>
          <p:cNvPr id="3" name="内容占位符 2"/>
          <p:cNvSpPr>
            <a:spLocks noGrp="1"/>
          </p:cNvSpPr>
          <p:nvPr>
            <p:ph idx="1"/>
          </p:nvPr>
        </p:nvSpPr>
        <p:spPr>
          <a:xfrm>
            <a:off x="457200" y="1428736"/>
            <a:ext cx="8401080" cy="5072098"/>
          </a:xfrm>
        </p:spPr>
        <p:txBody>
          <a:bodyPr>
            <a:normAutofit fontScale="77500" lnSpcReduction="20000"/>
          </a:bodyPr>
          <a:lstStyle/>
          <a:p>
            <a:pPr marL="419100" lvl="1" indent="-382588">
              <a:buSzPct val="80000"/>
              <a:buFont typeface="Wingdings 2" pitchFamily="18" charset="2"/>
              <a:buChar char=""/>
            </a:pPr>
            <a:r>
              <a:rPr lang="zh-CN" altLang="en-US" sz="3000" dirty="0" smtClean="0"/>
              <a:t>结论：每一个的科学工作流，不管是简单还是复杂的，都可以分解为一个或者若干个人机交互过程的组合。</a:t>
            </a:r>
            <a:endParaRPr lang="en-US" altLang="zh-CN" sz="3000" dirty="0" smtClean="0"/>
          </a:p>
          <a:p>
            <a:endParaRPr lang="en-US" altLang="zh-CN" sz="3200" dirty="0" smtClean="0"/>
          </a:p>
          <a:p>
            <a:r>
              <a:rPr lang="zh-CN" altLang="en-US" sz="3200" dirty="0" smtClean="0"/>
              <a:t>证明：我们认为信息系统的工作流包含了控制（</a:t>
            </a:r>
            <a:r>
              <a:rPr lang="en-US" sz="3200" dirty="0" smtClean="0"/>
              <a:t>Controller</a:t>
            </a:r>
            <a:r>
              <a:rPr lang="zh-CN" altLang="en-US" sz="3200" dirty="0" smtClean="0"/>
              <a:t>）和视图（</a:t>
            </a:r>
            <a:r>
              <a:rPr lang="en-US" sz="3200" dirty="0" smtClean="0"/>
              <a:t>View</a:t>
            </a:r>
            <a:r>
              <a:rPr lang="zh-CN" altLang="en-US" sz="3200" dirty="0" smtClean="0"/>
              <a:t>）两种基本元素，和链接（</a:t>
            </a:r>
            <a:r>
              <a:rPr lang="en-US" sz="3200" dirty="0" smtClean="0"/>
              <a:t>Link</a:t>
            </a:r>
            <a:r>
              <a:rPr lang="zh-CN" altLang="en-US" sz="3200" dirty="0" smtClean="0"/>
              <a:t>）的一种运算。信息系统的工作流则可以定义为</a:t>
            </a:r>
            <a:r>
              <a:rPr lang="en-US" sz="3200" dirty="0" smtClean="0"/>
              <a:t>Controller</a:t>
            </a:r>
            <a:r>
              <a:rPr lang="zh-CN" altLang="en-US" sz="3200" dirty="0" smtClean="0"/>
              <a:t>和</a:t>
            </a:r>
            <a:r>
              <a:rPr lang="en-US" sz="3200" dirty="0" smtClean="0"/>
              <a:t>View</a:t>
            </a:r>
            <a:r>
              <a:rPr lang="zh-CN" altLang="en-US" sz="3200" dirty="0" smtClean="0"/>
              <a:t>在</a:t>
            </a:r>
            <a:r>
              <a:rPr lang="en-US" sz="3200" dirty="0" smtClean="0"/>
              <a:t>Link</a:t>
            </a:r>
            <a:r>
              <a:rPr lang="zh-CN" altLang="en-US" sz="3200" dirty="0" smtClean="0"/>
              <a:t>运算上的闭包：</a:t>
            </a:r>
            <a:r>
              <a:rPr lang="en-US" altLang="zh-CN" sz="2400" dirty="0" smtClean="0"/>
              <a:t>            </a:t>
            </a:r>
            <a:endParaRPr lang="zh-CN" altLang="en-US" sz="2400" dirty="0" smtClean="0"/>
          </a:p>
          <a:p>
            <a:endParaRPr lang="en-US" altLang="zh-CN" sz="3200" dirty="0" smtClean="0"/>
          </a:p>
          <a:p>
            <a:pPr>
              <a:buNone/>
            </a:pPr>
            <a:endParaRPr lang="en-US" altLang="zh-CN" sz="3200" dirty="0" smtClean="0"/>
          </a:p>
          <a:p>
            <a:pPr>
              <a:buNone/>
            </a:pPr>
            <a:r>
              <a:rPr lang="en-US" altLang="zh-CN" sz="3200" dirty="0" smtClean="0"/>
              <a:t/>
            </a:r>
            <a:br>
              <a:rPr lang="en-US" altLang="zh-CN" sz="3200" dirty="0" smtClean="0"/>
            </a:br>
            <a:endParaRPr lang="en-US" altLang="zh-CN" sz="3200" dirty="0" smtClean="0"/>
          </a:p>
          <a:p>
            <a:r>
              <a:rPr lang="zh-CN" altLang="en-US" sz="3200" dirty="0" smtClean="0"/>
              <a:t>其中</a:t>
            </a:r>
            <a:r>
              <a:rPr lang="en-US" sz="3200" dirty="0" smtClean="0"/>
              <a:t>C</a:t>
            </a:r>
            <a:r>
              <a:rPr lang="zh-CN" altLang="en-US" sz="3200" dirty="0" smtClean="0"/>
              <a:t>表示控制，即人机交互中的“机”；</a:t>
            </a:r>
            <a:r>
              <a:rPr lang="en-US" sz="3200" dirty="0" smtClean="0"/>
              <a:t>V</a:t>
            </a:r>
            <a:r>
              <a:rPr lang="zh-CN" altLang="en-US" sz="3200" dirty="0" smtClean="0"/>
              <a:t>表示视图，即人机交互中的“人”；</a:t>
            </a:r>
            <a:r>
              <a:rPr lang="en-US" sz="3200" dirty="0" smtClean="0"/>
              <a:t> </a:t>
            </a:r>
            <a:r>
              <a:rPr lang="en-US" altLang="zh-CN" sz="3200" dirty="0" smtClean="0"/>
              <a:t>—</a:t>
            </a:r>
            <a:r>
              <a:rPr lang="en-US" sz="3200" dirty="0" smtClean="0"/>
              <a:t>&gt;</a:t>
            </a:r>
            <a:r>
              <a:rPr lang="zh-CN" altLang="en-US" sz="3200" dirty="0" smtClean="0"/>
              <a:t>表示业务链接的前后顺承关系，即系统先执行控制模块，再把状态改变显示到视图；          表示</a:t>
            </a:r>
            <a:r>
              <a:rPr lang="en-US" sz="3200" dirty="0" smtClean="0"/>
              <a:t>C</a:t>
            </a:r>
            <a:r>
              <a:rPr lang="zh-CN" altLang="en-US" sz="3200" dirty="0" smtClean="0"/>
              <a:t>、</a:t>
            </a:r>
            <a:r>
              <a:rPr lang="en-US" sz="3200" dirty="0" smtClean="0"/>
              <a:t>V</a:t>
            </a:r>
            <a:r>
              <a:rPr lang="zh-CN" altLang="en-US" sz="3200" dirty="0" smtClean="0"/>
              <a:t>在</a:t>
            </a:r>
            <a:r>
              <a:rPr lang="en-US" altLang="zh-CN" sz="3200" dirty="0" smtClean="0"/>
              <a:t>—</a:t>
            </a:r>
            <a:r>
              <a:rPr lang="en-US" sz="3200" dirty="0" smtClean="0"/>
              <a:t>&gt; </a:t>
            </a:r>
            <a:r>
              <a:rPr lang="zh-CN" altLang="en-US" sz="3200" dirty="0" smtClean="0"/>
              <a:t>上的闭包运算。</a:t>
            </a:r>
            <a:endParaRPr lang="zh-CN" altLang="en-US" sz="2400" dirty="0" smtClean="0"/>
          </a:p>
          <a:p>
            <a:pPr marL="419100" lvl="1" indent="-382588">
              <a:buSzPct val="80000"/>
              <a:buFont typeface="Wingdings 2" pitchFamily="18" charset="2"/>
              <a:buChar char=""/>
            </a:pPr>
            <a:endParaRPr lang="en-US" altLang="zh-CN" sz="3000" dirty="0" smtClean="0"/>
          </a:p>
          <a:p>
            <a:pPr marL="419100" lvl="1" indent="-382588">
              <a:buSzPct val="80000"/>
              <a:buFont typeface="Wingdings 2" pitchFamily="18" charset="2"/>
              <a:buChar char=""/>
            </a:pPr>
            <a:endParaRPr lang="en-US" altLang="zh-CN" dirty="0" smtClean="0"/>
          </a:p>
          <a:p>
            <a:endParaRPr lang="en-US" altLang="zh-CN" dirty="0" smtClean="0"/>
          </a:p>
          <a:p>
            <a:endParaRPr lang="en-US" altLang="zh-CN" dirty="0" smtClean="0"/>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nvGraphicFramePr>
        <p:xfrm>
          <a:off x="2251075" y="4175134"/>
          <a:ext cx="3911600" cy="611188"/>
        </p:xfrm>
        <a:graphic>
          <a:graphicData uri="http://schemas.openxmlformats.org/presentationml/2006/ole">
            <p:oleObj spid="_x0000_s188419" name="公式" r:id="rId3" imgW="1625400" imgH="253800" progId="Equation.3">
              <p:embed/>
            </p:oleObj>
          </a:graphicData>
        </a:graphic>
      </p:graphicFrame>
      <p:sp>
        <p:nvSpPr>
          <p:cNvPr id="13" name="TextBox 12"/>
          <p:cNvSpPr txBox="1"/>
          <p:nvPr/>
        </p:nvSpPr>
        <p:spPr>
          <a:xfrm>
            <a:off x="1571604" y="6143644"/>
            <a:ext cx="785818" cy="369332"/>
          </a:xfrm>
          <a:prstGeom prst="rect">
            <a:avLst/>
          </a:prstGeom>
          <a:solidFill>
            <a:schemeClr val="tx1"/>
          </a:solidFill>
        </p:spPr>
        <p:txBody>
          <a:bodyPr wrap="square" rtlCol="0">
            <a:spAutoFit/>
          </a:bodyPr>
          <a:lstStyle/>
          <a:p>
            <a:endParaRPr lang="zh-CN" altLang="en-US" dirty="0"/>
          </a:p>
        </p:txBody>
      </p:sp>
      <p:graphicFrame>
        <p:nvGraphicFramePr>
          <p:cNvPr id="11" name="对象 10"/>
          <p:cNvGraphicFramePr>
            <a:graphicFrameLocks noChangeAspect="1"/>
          </p:cNvGraphicFramePr>
          <p:nvPr/>
        </p:nvGraphicFramePr>
        <p:xfrm>
          <a:off x="1592246" y="6188517"/>
          <a:ext cx="765176" cy="312317"/>
        </p:xfrm>
        <a:graphic>
          <a:graphicData uri="http://schemas.openxmlformats.org/presentationml/2006/ole">
            <p:oleObj spid="_x0000_s188421" name="公式" r:id="rId4" imgW="622080" imgH="2538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运行引擎的工作流设计思路</a:t>
            </a: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8"/>
          <p:cNvSpPr>
            <a:spLocks noGrp="1"/>
          </p:cNvSpPr>
          <p:nvPr>
            <p:ph idx="1"/>
          </p:nvPr>
        </p:nvSpPr>
        <p:spPr>
          <a:xfrm>
            <a:off x="457200" y="1600200"/>
            <a:ext cx="8329642" cy="4829195"/>
          </a:xfrm>
        </p:spPr>
        <p:txBody>
          <a:bodyPr/>
          <a:lstStyle/>
          <a:p>
            <a:r>
              <a:rPr lang="zh-CN" altLang="en-US" dirty="0" smtClean="0"/>
              <a:t>那么，人机交互中的</a:t>
            </a:r>
            <a:r>
              <a:rPr lang="en-US" dirty="0" smtClean="0"/>
              <a:t>Controller</a:t>
            </a:r>
            <a:r>
              <a:rPr lang="zh-CN" altLang="en-US" dirty="0" smtClean="0"/>
              <a:t>和</a:t>
            </a:r>
            <a:r>
              <a:rPr lang="en-US" dirty="0" smtClean="0"/>
              <a:t>View</a:t>
            </a:r>
            <a:r>
              <a:rPr lang="zh-CN" altLang="en-US" dirty="0" smtClean="0"/>
              <a:t>之间至少存在</a:t>
            </a:r>
            <a:r>
              <a:rPr lang="en-US" dirty="0" smtClean="0"/>
              <a:t>4</a:t>
            </a:r>
            <a:r>
              <a:rPr lang="zh-CN" altLang="en-US" dirty="0" smtClean="0"/>
              <a:t>中链接可能：</a:t>
            </a:r>
            <a:endParaRPr lang="en-US" altLang="zh-CN" dirty="0" smtClean="0"/>
          </a:p>
          <a:p>
            <a:pPr lvl="1"/>
            <a:r>
              <a:rPr lang="en-US" altLang="zh-CN" dirty="0" smtClean="0"/>
              <a:t>C-&gt;V</a:t>
            </a:r>
          </a:p>
          <a:p>
            <a:pPr lvl="1"/>
            <a:r>
              <a:rPr lang="en-US" altLang="zh-CN" dirty="0" smtClean="0"/>
              <a:t>V-&gt;C</a:t>
            </a:r>
          </a:p>
          <a:p>
            <a:pPr lvl="1"/>
            <a:r>
              <a:rPr lang="en-US" altLang="zh-CN" dirty="0" smtClean="0"/>
              <a:t>V-&gt;V</a:t>
            </a:r>
          </a:p>
          <a:p>
            <a:pPr lvl="1"/>
            <a:r>
              <a:rPr lang="en-US" altLang="zh-CN" dirty="0" smtClean="0"/>
              <a:t>C-&gt;C</a:t>
            </a:r>
            <a:endParaRPr lang="zh-CN" altLang="en-US" dirty="0" smtClean="0"/>
          </a:p>
          <a:p>
            <a:r>
              <a:rPr lang="zh-CN" altLang="en-US" dirty="0" smtClean="0"/>
              <a:t>由此，信息系统可以重新表述为如下方式：</a:t>
            </a:r>
            <a:endParaRPr lang="en-US" altLang="zh-CN" dirty="0" smtClean="0"/>
          </a:p>
          <a:p>
            <a:endParaRPr lang="en-US" altLang="zh-CN" dirty="0" smtClean="0"/>
          </a:p>
          <a:p>
            <a:endParaRPr lang="en-US" altLang="zh-CN" dirty="0" smtClean="0"/>
          </a:p>
          <a:p>
            <a:endParaRPr lang="en-US" altLang="zh-CN" dirty="0" smtClean="0"/>
          </a:p>
          <a:p>
            <a:endParaRPr lang="zh-CN" altLang="en-US" dirty="0" smtClean="0"/>
          </a:p>
          <a:p>
            <a:endParaRPr lang="zh-CN" altLang="en-US" dirty="0"/>
          </a:p>
        </p:txBody>
      </p:sp>
      <p:sp>
        <p:nvSpPr>
          <p:cNvPr id="5" name="TextBox 4"/>
          <p:cNvSpPr txBox="1"/>
          <p:nvPr/>
        </p:nvSpPr>
        <p:spPr>
          <a:xfrm>
            <a:off x="642910" y="5143512"/>
            <a:ext cx="8072494" cy="646331"/>
          </a:xfrm>
          <a:prstGeom prst="rect">
            <a:avLst/>
          </a:prstGeom>
          <a:solidFill>
            <a:schemeClr val="tx1"/>
          </a:solidFill>
        </p:spPr>
        <p:txBody>
          <a:bodyPr wrap="square" rtlCol="0">
            <a:spAutoFit/>
          </a:bodyPr>
          <a:lstStyle/>
          <a:p>
            <a:endParaRPr lang="en-US" altLang="zh-CN" dirty="0" smtClean="0"/>
          </a:p>
          <a:p>
            <a:endParaRPr lang="zh-CN" altLang="en-US" dirty="0"/>
          </a:p>
        </p:txBody>
      </p:sp>
      <p:graphicFrame>
        <p:nvGraphicFramePr>
          <p:cNvPr id="6" name="对象 5"/>
          <p:cNvGraphicFramePr>
            <a:graphicFrameLocks noChangeAspect="1"/>
          </p:cNvGraphicFramePr>
          <p:nvPr/>
        </p:nvGraphicFramePr>
        <p:xfrm>
          <a:off x="667936" y="5175264"/>
          <a:ext cx="7976030" cy="611190"/>
        </p:xfrm>
        <a:graphic>
          <a:graphicData uri="http://schemas.openxmlformats.org/presentationml/2006/ole">
            <p:oleObj spid="_x0000_s193537" name="公式" r:id="rId3" imgW="3314520" imgH="2538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29642" cy="1143000"/>
          </a:xfrm>
        </p:spPr>
        <p:txBody>
          <a:bodyPr/>
          <a:lstStyle/>
          <a:p>
            <a:r>
              <a:rPr lang="en-US" altLang="zh-CN" sz="4400" dirty="0" smtClean="0">
                <a:latin typeface="+mj-ea"/>
              </a:rPr>
              <a:t>1 </a:t>
            </a:r>
            <a:r>
              <a:rPr lang="zh-CN" altLang="en-US" sz="4400" dirty="0" smtClean="0">
                <a:latin typeface="+mj-ea"/>
              </a:rPr>
              <a:t>研究背景、现状、问题与动机</a:t>
            </a:r>
          </a:p>
        </p:txBody>
      </p:sp>
      <p:sp>
        <p:nvSpPr>
          <p:cNvPr id="4" name="内容占位符 2"/>
          <p:cNvSpPr>
            <a:spLocks noGrp="1"/>
          </p:cNvSpPr>
          <p:nvPr>
            <p:ph idx="1"/>
          </p:nvPr>
        </p:nvSpPr>
        <p:spPr>
          <a:xfrm>
            <a:off x="428596" y="2071678"/>
            <a:ext cx="8472518" cy="3400436"/>
          </a:xfrm>
        </p:spPr>
        <p:txBody>
          <a:bodyPr/>
          <a:lstStyle/>
          <a:p>
            <a:pPr marL="550862" indent="-514350">
              <a:buFont typeface="+mj-lt"/>
              <a:buAutoNum type="alphaUcPeriod"/>
            </a:pPr>
            <a:r>
              <a:rPr lang="zh-CN" altLang="en-US" dirty="0" smtClean="0"/>
              <a:t>空间科学数据应用环境发展的驱动力</a:t>
            </a:r>
            <a:endParaRPr lang="en-US" altLang="zh-CN" dirty="0" smtClean="0"/>
          </a:p>
          <a:p>
            <a:pPr marL="550862" indent="-514350">
              <a:buFont typeface="+mj-lt"/>
              <a:buAutoNum type="alphaUcPeriod"/>
            </a:pPr>
            <a:r>
              <a:rPr lang="zh-CN" altLang="en-US" dirty="0" smtClean="0"/>
              <a:t>空间科学数据应用环境发展路线图</a:t>
            </a:r>
            <a:endParaRPr lang="en-US" altLang="zh-CN" dirty="0" smtClean="0"/>
          </a:p>
          <a:p>
            <a:pPr marL="550862" indent="-514350">
              <a:buFont typeface="+mj-lt"/>
              <a:buAutoNum type="alphaUcPeriod"/>
            </a:pPr>
            <a:r>
              <a:rPr lang="zh-CN" altLang="en-US" dirty="0" smtClean="0"/>
              <a:t>空间科学数据应用环境研究热点</a:t>
            </a:r>
            <a:r>
              <a:rPr lang="en-US" altLang="zh-CN" dirty="0" smtClean="0"/>
              <a:t>—</a:t>
            </a:r>
            <a:r>
              <a:rPr lang="zh-CN" altLang="en-US" dirty="0" smtClean="0"/>
              <a:t>虚拟观测台</a:t>
            </a:r>
            <a:endParaRPr lang="en-US" altLang="zh-CN" dirty="0" smtClean="0"/>
          </a:p>
          <a:p>
            <a:pPr marL="550862" indent="-514350">
              <a:buFont typeface="+mj-lt"/>
              <a:buAutoNum type="alphaUcPeriod"/>
            </a:pPr>
            <a:r>
              <a:rPr lang="zh-CN" altLang="en-US" dirty="0" smtClean="0"/>
              <a:t>国内外空间科学</a:t>
            </a:r>
            <a:r>
              <a:rPr lang="en-US" altLang="zh-CN" dirty="0" smtClean="0"/>
              <a:t>VO</a:t>
            </a:r>
            <a:r>
              <a:rPr lang="zh-CN" altLang="en-US" dirty="0" smtClean="0"/>
              <a:t>发展现状</a:t>
            </a:r>
            <a:endParaRPr lang="en-US" altLang="zh-CN" dirty="0" smtClean="0"/>
          </a:p>
          <a:p>
            <a:pPr marL="550862" indent="-514350">
              <a:buFont typeface="+mj-lt"/>
              <a:buAutoNum type="alphaUcPeriod"/>
            </a:pPr>
            <a:r>
              <a:rPr lang="zh-CN" altLang="en-US" dirty="0" smtClean="0"/>
              <a:t>当前</a:t>
            </a:r>
            <a:r>
              <a:rPr lang="en-US" altLang="zh-CN" dirty="0" smtClean="0"/>
              <a:t>VO</a:t>
            </a:r>
            <a:r>
              <a:rPr lang="zh-CN" altLang="en-US" dirty="0" smtClean="0"/>
              <a:t>研究的核心问题</a:t>
            </a:r>
            <a:endParaRPr lang="en-US" altLang="zh-CN" dirty="0" smtClean="0"/>
          </a:p>
          <a:p>
            <a:pPr marL="550862" indent="-514350">
              <a:buFont typeface="+mj-lt"/>
              <a:buAutoNum type="alphaUcPeriod"/>
            </a:pPr>
            <a:r>
              <a:rPr lang="zh-CN" altLang="en-US" dirty="0" smtClean="0"/>
              <a:t>我的研究动机</a:t>
            </a:r>
            <a:endParaRPr lang="en-US" altLang="zh-CN" dirty="0" smtClean="0"/>
          </a:p>
          <a:p>
            <a:pPr>
              <a:buFont typeface="Wingdings" pitchFamily="2" charset="2"/>
              <a:buChar char="p"/>
            </a:pPr>
            <a:endParaRPr lang="en-US" altLang="zh-CN" dirty="0" smtClean="0"/>
          </a:p>
          <a:p>
            <a:pPr>
              <a:buFont typeface="Wingdings" pitchFamily="2" charset="2"/>
              <a:buChar char="p"/>
            </a:pPr>
            <a:endParaRPr lang="zh-CN" altLang="en-US" dirty="0" smtClean="0"/>
          </a:p>
          <a:p>
            <a:pPr>
              <a:buFont typeface="Wingdings 2" pitchFamily="18" charset="2"/>
              <a:buNone/>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To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To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To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To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To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lide(fromTop)">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运行引擎的工作</a:t>
            </a:r>
            <a:r>
              <a:rPr lang="zh-CN" altLang="en-US" sz="3600" dirty="0" smtClean="0">
                <a:latin typeface="Comic Sans MS" pitchFamily="66" charset="0"/>
                <a:ea typeface="黑体" pitchFamily="49" charset="-122"/>
              </a:rPr>
              <a:t>流</a:t>
            </a:r>
            <a:r>
              <a:rPr lang="zh-CN" altLang="en-US" sz="3600" dirty="0" smtClean="0">
                <a:latin typeface="Comic Sans MS" pitchFamily="66" charset="0"/>
                <a:ea typeface="黑体" pitchFamily="49" charset="-122"/>
              </a:rPr>
              <a:t>设计思路</a:t>
            </a:r>
            <a:endParaRPr lang="zh-CN" altLang="en-US" sz="3600" dirty="0" smtClean="0">
              <a:latin typeface="Comic Sans MS" pitchFamily="66" charset="0"/>
              <a:ea typeface="黑体" pitchFamily="49" charset="-122"/>
            </a:endParaRP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8"/>
          <p:cNvSpPr>
            <a:spLocks noGrp="1"/>
          </p:cNvSpPr>
          <p:nvPr>
            <p:ph idx="1"/>
          </p:nvPr>
        </p:nvSpPr>
        <p:spPr>
          <a:xfrm>
            <a:off x="457200" y="1600200"/>
            <a:ext cx="8329642" cy="5043510"/>
          </a:xfrm>
        </p:spPr>
        <p:txBody>
          <a:bodyPr/>
          <a:lstStyle/>
          <a:p>
            <a:r>
              <a:rPr lang="zh-CN" altLang="en-US" dirty="0" smtClean="0"/>
              <a:t>我们对</a:t>
            </a:r>
            <a:r>
              <a:rPr lang="en-US" dirty="0" err="1" smtClean="0"/>
              <a:t>InfoSystem</a:t>
            </a:r>
            <a:r>
              <a:rPr lang="zh-CN" altLang="en-US" dirty="0" smtClean="0"/>
              <a:t>进一步化简和推导，可以发现其除</a:t>
            </a:r>
            <a:r>
              <a:rPr lang="en-US" dirty="0" smtClean="0"/>
              <a:t>Controller -&gt; View</a:t>
            </a:r>
            <a:r>
              <a:rPr lang="zh-CN" altLang="en-US" dirty="0" smtClean="0"/>
              <a:t>之外，他三个链接模式都可以用</a:t>
            </a:r>
            <a:r>
              <a:rPr lang="en-US" dirty="0" smtClean="0"/>
              <a:t>Controller -&gt; View</a:t>
            </a:r>
            <a:r>
              <a:rPr lang="zh-CN" altLang="en-US" dirty="0" smtClean="0"/>
              <a:t>表示：</a:t>
            </a:r>
          </a:p>
          <a:p>
            <a:endParaRPr lang="en-US" altLang="zh-CN" dirty="0" smtClean="0"/>
          </a:p>
          <a:p>
            <a:endParaRPr lang="en-US" altLang="zh-CN" dirty="0" smtClean="0"/>
          </a:p>
          <a:p>
            <a:endParaRPr lang="en-US" altLang="zh-CN" dirty="0" smtClean="0"/>
          </a:p>
          <a:p>
            <a:endParaRPr lang="en-US" altLang="zh-CN" dirty="0" smtClean="0"/>
          </a:p>
          <a:p>
            <a:r>
              <a:rPr lang="zh-CN" altLang="en-US" dirty="0" smtClean="0"/>
              <a:t>我们得到一个重要中间结论：在链接</a:t>
            </a:r>
            <a:r>
              <a:rPr lang="en-US" altLang="zh-CN" dirty="0" smtClean="0"/>
              <a:t>-&gt;</a:t>
            </a:r>
            <a:r>
              <a:rPr lang="zh-CN" altLang="en-US" dirty="0" smtClean="0"/>
              <a:t>的闭包运算上，</a:t>
            </a:r>
            <a:r>
              <a:rPr lang="en-US" altLang="zh-CN" dirty="0" smtClean="0"/>
              <a:t>C-&gt;V</a:t>
            </a:r>
            <a:r>
              <a:rPr lang="zh-CN" altLang="en-US" dirty="0" smtClean="0"/>
              <a:t>是</a:t>
            </a:r>
            <a:r>
              <a:rPr lang="en-US" altLang="zh-CN" dirty="0" smtClean="0"/>
              <a:t>V-&gt;C,C-&gt;C,V-&gt;V</a:t>
            </a:r>
            <a:r>
              <a:rPr lang="zh-CN" altLang="en-US" dirty="0" smtClean="0"/>
              <a:t>的一个最小覆盖</a:t>
            </a:r>
            <a:endParaRPr lang="en-US" altLang="zh-CN" dirty="0" smtClean="0"/>
          </a:p>
          <a:p>
            <a:endParaRPr lang="en-US" altLang="zh-CN" dirty="0" smtClean="0"/>
          </a:p>
          <a:p>
            <a:endParaRPr lang="en-US" altLang="zh-CN" dirty="0" smtClean="0"/>
          </a:p>
          <a:p>
            <a:endParaRPr lang="zh-CN" altLang="en-US" dirty="0" smtClean="0"/>
          </a:p>
          <a:p>
            <a:endParaRPr lang="zh-CN" altLang="en-US" dirty="0"/>
          </a:p>
        </p:txBody>
      </p:sp>
      <p:sp>
        <p:nvSpPr>
          <p:cNvPr id="5" name="TextBox 4"/>
          <p:cNvSpPr txBox="1"/>
          <p:nvPr/>
        </p:nvSpPr>
        <p:spPr>
          <a:xfrm>
            <a:off x="928662" y="3143248"/>
            <a:ext cx="7358114" cy="2031325"/>
          </a:xfrm>
          <a:prstGeom prst="rect">
            <a:avLst/>
          </a:prstGeom>
          <a:solidFill>
            <a:schemeClr val="tx1"/>
          </a:solidFill>
        </p:spPr>
        <p:txBody>
          <a:bodyPr wrap="square" rtlCol="0">
            <a:spAutoFit/>
          </a:bodyPr>
          <a:lstStyle/>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graphicFrame>
        <p:nvGraphicFramePr>
          <p:cNvPr id="7" name="对象 6"/>
          <p:cNvGraphicFramePr>
            <a:graphicFrameLocks noChangeAspect="1"/>
          </p:cNvGraphicFramePr>
          <p:nvPr/>
        </p:nvGraphicFramePr>
        <p:xfrm>
          <a:off x="1397000" y="3246449"/>
          <a:ext cx="6318250" cy="1825625"/>
        </p:xfrm>
        <a:graphic>
          <a:graphicData uri="http://schemas.openxmlformats.org/presentationml/2006/ole">
            <p:oleObj spid="_x0000_s194563" name="公式" r:id="rId3" imgW="3251160" imgH="9396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运行引擎的工作流设计思路</a:t>
            </a: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8"/>
          <p:cNvSpPr>
            <a:spLocks noGrp="1"/>
          </p:cNvSpPr>
          <p:nvPr>
            <p:ph idx="1"/>
          </p:nvPr>
        </p:nvSpPr>
        <p:spPr>
          <a:xfrm>
            <a:off x="457200" y="1600200"/>
            <a:ext cx="8329642" cy="5257800"/>
          </a:xfrm>
        </p:spPr>
        <p:txBody>
          <a:bodyPr/>
          <a:lstStyle/>
          <a:p>
            <a:r>
              <a:rPr lang="zh-CN" altLang="en-US" dirty="0" smtClean="0"/>
              <a:t>由此，</a:t>
            </a:r>
            <a:r>
              <a:rPr lang="en-US" altLang="zh-CN" dirty="0" err="1" smtClean="0"/>
              <a:t>InfoSystem</a:t>
            </a:r>
            <a:r>
              <a:rPr lang="zh-CN" altLang="en-US" dirty="0" smtClean="0"/>
              <a:t>可以最总化简为</a:t>
            </a:r>
          </a:p>
          <a:p>
            <a:endParaRPr lang="en-US" altLang="zh-CN" dirty="0" smtClean="0"/>
          </a:p>
          <a:p>
            <a:endParaRPr lang="en-US" altLang="zh-CN" dirty="0" smtClean="0"/>
          </a:p>
          <a:p>
            <a:endParaRPr lang="en-US" altLang="zh-CN" dirty="0" smtClean="0"/>
          </a:p>
          <a:p>
            <a:r>
              <a:rPr lang="zh-CN" altLang="en-US" dirty="0" smtClean="0"/>
              <a:t>由上面的推导可知，空间科学</a:t>
            </a:r>
            <a:r>
              <a:rPr lang="en-US" dirty="0" smtClean="0"/>
              <a:t>VO</a:t>
            </a:r>
            <a:r>
              <a:rPr lang="zh-CN" altLang="en-US" dirty="0" smtClean="0"/>
              <a:t>的运行引擎只需要保持：先加载</a:t>
            </a:r>
            <a:r>
              <a:rPr lang="en-US" dirty="0" smtClean="0"/>
              <a:t>Controller</a:t>
            </a:r>
            <a:r>
              <a:rPr lang="zh-CN" altLang="en-US" dirty="0" smtClean="0"/>
              <a:t>，再加载</a:t>
            </a:r>
            <a:r>
              <a:rPr lang="en-US" dirty="0" smtClean="0"/>
              <a:t>View</a:t>
            </a:r>
            <a:r>
              <a:rPr lang="zh-CN" altLang="en-US" dirty="0" smtClean="0"/>
              <a:t>的方式，并通过这种</a:t>
            </a:r>
            <a:r>
              <a:rPr lang="en-US" dirty="0" smtClean="0"/>
              <a:t>Controller-&gt;View</a:t>
            </a:r>
            <a:r>
              <a:rPr lang="zh-CN" altLang="en-US" dirty="0" smtClean="0"/>
              <a:t>的叠加，就足以应付任何一类顺承逻辑的工作流。</a:t>
            </a:r>
            <a:endParaRPr lang="en-US" altLang="zh-CN" dirty="0" smtClean="0"/>
          </a:p>
          <a:p>
            <a:r>
              <a:rPr lang="zh-CN" altLang="en-US" dirty="0" smtClean="0"/>
              <a:t>缺点：只支持顺承逻辑，不支持循环逻辑和判断逻辑</a:t>
            </a:r>
            <a:endParaRPr lang="en-US" altLang="zh-CN" dirty="0" smtClean="0"/>
          </a:p>
          <a:p>
            <a:endParaRPr lang="en-US" altLang="zh-CN" dirty="0" smtClean="0"/>
          </a:p>
          <a:p>
            <a:endParaRPr lang="zh-CN" altLang="en-US" dirty="0" smtClean="0"/>
          </a:p>
          <a:p>
            <a:endParaRPr lang="zh-CN" altLang="en-US" dirty="0"/>
          </a:p>
        </p:txBody>
      </p:sp>
      <p:sp>
        <p:nvSpPr>
          <p:cNvPr id="5" name="TextBox 4"/>
          <p:cNvSpPr txBox="1"/>
          <p:nvPr/>
        </p:nvSpPr>
        <p:spPr>
          <a:xfrm>
            <a:off x="1000100" y="2214554"/>
            <a:ext cx="7358114" cy="1477328"/>
          </a:xfrm>
          <a:prstGeom prst="rect">
            <a:avLst/>
          </a:prstGeom>
          <a:solidFill>
            <a:schemeClr val="tx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graphicFrame>
        <p:nvGraphicFramePr>
          <p:cNvPr id="7" name="对象 6"/>
          <p:cNvGraphicFramePr>
            <a:graphicFrameLocks noChangeAspect="1"/>
          </p:cNvGraphicFramePr>
          <p:nvPr/>
        </p:nvGraphicFramePr>
        <p:xfrm>
          <a:off x="1144592" y="2618489"/>
          <a:ext cx="7142184" cy="667635"/>
        </p:xfrm>
        <a:graphic>
          <a:graphicData uri="http://schemas.openxmlformats.org/presentationml/2006/ole">
            <p:oleObj spid="_x0000_s195586" name="公式" r:id="rId3" imgW="2717640" imgH="25380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总体设计方案</a:t>
            </a: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内容占位符 14"/>
          <p:cNvGraphicFramePr>
            <a:graphicFrameLocks noChangeAspect="1"/>
          </p:cNvGraphicFramePr>
          <p:nvPr>
            <p:ph idx="1"/>
          </p:nvPr>
        </p:nvGraphicFramePr>
        <p:xfrm>
          <a:off x="2786050" y="1578480"/>
          <a:ext cx="7793049" cy="5208106"/>
        </p:xfrm>
        <a:graphic>
          <a:graphicData uri="http://schemas.openxmlformats.org/presentationml/2006/ole">
            <p:oleObj spid="_x0000_s196617" name="Visio" r:id="rId3" imgW="6124322" imgH="4092643" progId="Visio.Drawing.11">
              <p:embed/>
            </p:oleObj>
          </a:graphicData>
        </a:graphic>
      </p:graphicFrame>
      <p:sp>
        <p:nvSpPr>
          <p:cNvPr id="16" name="内容占位符 8"/>
          <p:cNvSpPr txBox="1">
            <a:spLocks/>
          </p:cNvSpPr>
          <p:nvPr/>
        </p:nvSpPr>
        <p:spPr bwMode="auto">
          <a:xfrm>
            <a:off x="71406" y="1643050"/>
            <a:ext cx="3900486" cy="5072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indent="-382588" eaLnBrk="0" hangingPunct="0">
              <a:spcBef>
                <a:spcPct val="20000"/>
              </a:spcBef>
              <a:buClr>
                <a:schemeClr val="accent1"/>
              </a:buClr>
              <a:buSzPct val="80000"/>
              <a:buFont typeface="Wingdings 2" pitchFamily="18" charset="2"/>
              <a:buChar char=""/>
            </a:pPr>
            <a:r>
              <a:rPr lang="en-US" sz="2000" dirty="0" smtClean="0"/>
              <a:t>Framework</a:t>
            </a:r>
            <a:r>
              <a:rPr lang="zh-CN" altLang="en-US" sz="2000" dirty="0" smtClean="0"/>
              <a:t>基于</a:t>
            </a:r>
            <a:r>
              <a:rPr lang="en-US" sz="2000" dirty="0" smtClean="0"/>
              <a:t>Protocol</a:t>
            </a:r>
            <a:r>
              <a:rPr lang="zh-CN" altLang="en-US" sz="2000" dirty="0" smtClean="0"/>
              <a:t>解释用户的请求，按照解释结果载入对应的</a:t>
            </a:r>
            <a:r>
              <a:rPr lang="en-US" sz="2000" dirty="0" smtClean="0"/>
              <a:t>Controller</a:t>
            </a:r>
            <a:r>
              <a:rPr lang="zh-CN" altLang="en-US" sz="2000" dirty="0" smtClean="0"/>
              <a:t>和</a:t>
            </a:r>
            <a:r>
              <a:rPr lang="en-US" sz="2000" dirty="0" smtClean="0"/>
              <a:t>View</a:t>
            </a:r>
            <a:r>
              <a:rPr lang="zh-CN" altLang="en-US" sz="2000" dirty="0" smtClean="0"/>
              <a:t>到</a:t>
            </a:r>
            <a:r>
              <a:rPr lang="en-US" sz="2000" dirty="0" smtClean="0"/>
              <a:t>Framework</a:t>
            </a:r>
            <a:r>
              <a:rPr lang="zh-CN" altLang="en-US" sz="2000" dirty="0" smtClean="0"/>
              <a:t>，并顺序运行。</a:t>
            </a:r>
            <a:endParaRPr lang="en-US" altLang="zh-CN" sz="2000" dirty="0" smtClean="0"/>
          </a:p>
          <a:p>
            <a:pPr marL="419100" indent="-382588" eaLnBrk="0" hangingPunct="0">
              <a:spcBef>
                <a:spcPct val="20000"/>
              </a:spcBef>
              <a:buClr>
                <a:schemeClr val="accent1"/>
              </a:buClr>
              <a:buSzPct val="80000"/>
              <a:buFont typeface="Wingdings 2" pitchFamily="18" charset="2"/>
              <a:buChar char=""/>
            </a:pPr>
            <a:r>
              <a:rPr lang="zh-CN" altLang="en-US" sz="2000" dirty="0" smtClean="0"/>
              <a:t>在运行过程中，</a:t>
            </a:r>
            <a:r>
              <a:rPr lang="en-US" sz="2000" dirty="0" smtClean="0"/>
              <a:t>Controller</a:t>
            </a:r>
            <a:r>
              <a:rPr lang="zh-CN" altLang="en-US" sz="2000" dirty="0" smtClean="0"/>
              <a:t>和</a:t>
            </a:r>
            <a:r>
              <a:rPr lang="en-US" sz="2000" dirty="0" smtClean="0"/>
              <a:t>View</a:t>
            </a:r>
            <a:r>
              <a:rPr lang="zh-CN" altLang="en-US" sz="2000" dirty="0" smtClean="0"/>
              <a:t>通过</a:t>
            </a:r>
            <a:r>
              <a:rPr lang="en-US" sz="2000" dirty="0" smtClean="0"/>
              <a:t>Framework</a:t>
            </a:r>
            <a:r>
              <a:rPr lang="zh-CN" altLang="en-US" sz="2000" dirty="0" smtClean="0"/>
              <a:t>提供的</a:t>
            </a:r>
            <a:r>
              <a:rPr lang="en-US" sz="2000" dirty="0" smtClean="0"/>
              <a:t>Model</a:t>
            </a:r>
            <a:r>
              <a:rPr lang="zh-CN" altLang="en-US" sz="2000" dirty="0" smtClean="0"/>
              <a:t>引用函数，获得</a:t>
            </a:r>
            <a:r>
              <a:rPr lang="en-US" sz="2000" dirty="0" smtClean="0"/>
              <a:t>Model</a:t>
            </a:r>
            <a:r>
              <a:rPr lang="zh-CN" altLang="en-US" sz="2000" dirty="0" smtClean="0"/>
              <a:t>的句柄，实现对</a:t>
            </a:r>
            <a:r>
              <a:rPr lang="en-US" sz="2000" dirty="0" smtClean="0"/>
              <a:t>Model</a:t>
            </a:r>
            <a:r>
              <a:rPr lang="zh-CN" altLang="en-US" sz="2000" dirty="0" smtClean="0"/>
              <a:t>的各种操作。</a:t>
            </a:r>
            <a:endParaRPr lang="en-US" altLang="zh-CN" sz="2000" dirty="0" smtClean="0"/>
          </a:p>
          <a:p>
            <a:pPr marL="419100" indent="-382588" eaLnBrk="0" hangingPunct="0">
              <a:spcBef>
                <a:spcPct val="20000"/>
              </a:spcBef>
              <a:buClr>
                <a:schemeClr val="accent1"/>
              </a:buClr>
              <a:buSzPct val="80000"/>
              <a:buFont typeface="Wingdings 2" pitchFamily="18" charset="2"/>
              <a:buChar char=""/>
            </a:pPr>
            <a:r>
              <a:rPr lang="zh-CN" altLang="en-US" sz="2000" dirty="0" smtClean="0"/>
              <a:t>最终把更新后的状态通过</a:t>
            </a:r>
            <a:r>
              <a:rPr lang="en-US" sz="2000" dirty="0" smtClean="0"/>
              <a:t>View</a:t>
            </a:r>
            <a:r>
              <a:rPr lang="zh-CN" altLang="en-US" sz="2000" dirty="0" smtClean="0"/>
              <a:t>返回给用户，实现和用户的交互。</a:t>
            </a:r>
            <a:endParaRPr lang="en-US" altLang="zh-CN" sz="2000" dirty="0" smtClean="0"/>
          </a:p>
          <a:p>
            <a:pPr marL="419100" indent="-382588" eaLnBrk="0" hangingPunct="0">
              <a:spcBef>
                <a:spcPct val="20000"/>
              </a:spcBef>
              <a:buClr>
                <a:schemeClr val="accent1"/>
              </a:buClr>
              <a:buSzPct val="80000"/>
              <a:buFont typeface="Wingdings 2" pitchFamily="18" charset="2"/>
              <a:buChar char=""/>
            </a:pPr>
            <a:r>
              <a:rPr lang="zh-CN" altLang="en-US" sz="2000" dirty="0" smtClean="0"/>
              <a:t>当用户依据更新后的状态发出新请求时，</a:t>
            </a:r>
            <a:r>
              <a:rPr lang="en-US" sz="2000" dirty="0" smtClean="0"/>
              <a:t>Framework</a:t>
            </a:r>
            <a:r>
              <a:rPr lang="zh-CN" altLang="en-US" sz="2000" dirty="0" smtClean="0"/>
              <a:t>再次重复上述流程。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——Model</a:t>
            </a:r>
            <a:r>
              <a:rPr lang="zh-CN" altLang="en-US" sz="3600" dirty="0" smtClean="0">
                <a:latin typeface="Comic Sans MS" pitchFamily="66" charset="0"/>
                <a:ea typeface="黑体" pitchFamily="49" charset="-122"/>
              </a:rPr>
              <a:t>设计思路</a:t>
            </a: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8"/>
          <p:cNvSpPr>
            <a:spLocks noGrp="1"/>
          </p:cNvSpPr>
          <p:nvPr>
            <p:ph idx="1"/>
          </p:nvPr>
        </p:nvSpPr>
        <p:spPr>
          <a:xfrm>
            <a:off x="457200" y="1600200"/>
            <a:ext cx="8686800" cy="4829196"/>
          </a:xfrm>
        </p:spPr>
        <p:txBody>
          <a:bodyPr/>
          <a:lstStyle/>
          <a:p>
            <a:r>
              <a:rPr lang="zh-CN" altLang="en-US" dirty="0" smtClean="0"/>
              <a:t>在</a:t>
            </a:r>
            <a:r>
              <a:rPr lang="en-US" dirty="0" smtClean="0"/>
              <a:t>Model</a:t>
            </a:r>
            <a:r>
              <a:rPr lang="zh-CN" altLang="en-US" dirty="0" smtClean="0"/>
              <a:t>内部，我们旨在实现</a:t>
            </a:r>
            <a:r>
              <a:rPr lang="en-US" altLang="zh-CN" dirty="0" smtClean="0"/>
              <a:t>4</a:t>
            </a:r>
            <a:r>
              <a:rPr lang="zh-CN" altLang="en-US" dirty="0" smtClean="0"/>
              <a:t>点功能：</a:t>
            </a:r>
            <a:endParaRPr lang="en-US" altLang="zh-CN" dirty="0" smtClean="0"/>
          </a:p>
          <a:p>
            <a:pPr lvl="1"/>
            <a:r>
              <a:rPr lang="zh-CN" altLang="en-US" dirty="0" smtClean="0"/>
              <a:t>为每一个具有不同数据内容和特点的模型，设计合适的操作；</a:t>
            </a:r>
            <a:endParaRPr lang="en-US" altLang="zh-CN" dirty="0" smtClean="0"/>
          </a:p>
          <a:p>
            <a:pPr lvl="1"/>
            <a:r>
              <a:rPr lang="zh-CN" altLang="en-US" dirty="0" smtClean="0"/>
              <a:t>实现高层操作的</a:t>
            </a:r>
            <a:r>
              <a:rPr lang="en-US" dirty="0" smtClean="0"/>
              <a:t>SQL</a:t>
            </a:r>
            <a:r>
              <a:rPr lang="zh-CN" altLang="en-US" dirty="0" smtClean="0"/>
              <a:t>语法自动翻译，并确保语义的正确性；</a:t>
            </a:r>
            <a:endParaRPr lang="en-US" altLang="zh-CN" dirty="0" smtClean="0"/>
          </a:p>
          <a:p>
            <a:pPr lvl="1"/>
            <a:r>
              <a:rPr lang="zh-CN" altLang="en-US" dirty="0" smtClean="0"/>
              <a:t>实现</a:t>
            </a:r>
            <a:r>
              <a:rPr lang="en-US" dirty="0" smtClean="0"/>
              <a:t>Model</a:t>
            </a:r>
            <a:r>
              <a:rPr lang="zh-CN" altLang="en-US" dirty="0" smtClean="0"/>
              <a:t>查询返回结果的数据值的类型自动转换；</a:t>
            </a:r>
            <a:endParaRPr lang="en-US" altLang="zh-CN" dirty="0" smtClean="0"/>
          </a:p>
          <a:p>
            <a:pPr lvl="1"/>
            <a:r>
              <a:rPr lang="zh-CN" altLang="en-US" dirty="0" smtClean="0"/>
              <a:t>对查询结果进行判断，如果数据量过大，则采用动态从数据库提取方式，这样可以避免内存占用率过高；如果数据量小，则采用内存驻留方式，直到该</a:t>
            </a:r>
            <a:r>
              <a:rPr lang="en-US" dirty="0" smtClean="0"/>
              <a:t>Model</a:t>
            </a:r>
            <a:r>
              <a:rPr lang="zh-CN" altLang="en-US" dirty="0" smtClean="0"/>
              <a:t>被注销，这样可以提高系统的数据读取速度。</a:t>
            </a:r>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——Model</a:t>
            </a:r>
            <a:r>
              <a:rPr lang="zh-CN" altLang="en-US" sz="3600" dirty="0" smtClean="0">
                <a:latin typeface="Comic Sans MS" pitchFamily="66" charset="0"/>
                <a:ea typeface="黑体" pitchFamily="49" charset="-122"/>
              </a:rPr>
              <a:t>设计思路</a:t>
            </a: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8"/>
          <p:cNvSpPr>
            <a:spLocks noGrp="1"/>
          </p:cNvSpPr>
          <p:nvPr>
            <p:ph idx="1"/>
          </p:nvPr>
        </p:nvSpPr>
        <p:spPr>
          <a:xfrm>
            <a:off x="457200" y="1600200"/>
            <a:ext cx="8901146" cy="4829196"/>
          </a:xfrm>
        </p:spPr>
        <p:txBody>
          <a:bodyPr>
            <a:normAutofit fontScale="92500"/>
          </a:bodyPr>
          <a:lstStyle/>
          <a:p>
            <a:r>
              <a:rPr lang="zh-CN" altLang="en-US" dirty="0" smtClean="0"/>
              <a:t>在</a:t>
            </a:r>
            <a:r>
              <a:rPr lang="en-US" dirty="0" smtClean="0"/>
              <a:t>Model</a:t>
            </a:r>
            <a:r>
              <a:rPr lang="zh-CN" altLang="en-US" dirty="0" smtClean="0"/>
              <a:t>外部，我们致力于面向应用需求设计不同的虚拟</a:t>
            </a:r>
            <a:r>
              <a:rPr lang="en-US" dirty="0" smtClean="0"/>
              <a:t>Model</a:t>
            </a:r>
            <a:r>
              <a:rPr lang="zh-CN" altLang="en-US" dirty="0" smtClean="0"/>
              <a:t>。每一个</a:t>
            </a:r>
            <a:r>
              <a:rPr lang="en-US" dirty="0" smtClean="0"/>
              <a:t>Model</a:t>
            </a:r>
            <a:r>
              <a:rPr lang="zh-CN" altLang="en-US" dirty="0" smtClean="0"/>
              <a:t>就好像一个具有各种特色操作的虚拟“仓库”，仓库里存储着许多“商品”。</a:t>
            </a:r>
            <a:endParaRPr lang="en-US" altLang="zh-CN" dirty="0" smtClean="0"/>
          </a:p>
          <a:p>
            <a:r>
              <a:rPr lang="zh-CN" altLang="en-US" dirty="0" smtClean="0"/>
              <a:t>针对五种常见问题，设计并实现了</a:t>
            </a:r>
            <a:r>
              <a:rPr lang="en-US" altLang="zh-CN" dirty="0" smtClean="0"/>
              <a:t>5</a:t>
            </a:r>
            <a:r>
              <a:rPr lang="zh-CN" altLang="en-US" dirty="0" smtClean="0"/>
              <a:t>类不同的</a:t>
            </a:r>
            <a:r>
              <a:rPr lang="en-US" altLang="zh-CN" dirty="0" smtClean="0"/>
              <a:t>Model</a:t>
            </a:r>
            <a:r>
              <a:rPr lang="zh-CN" altLang="en-US" dirty="0" smtClean="0"/>
              <a:t>：</a:t>
            </a:r>
            <a:endParaRPr lang="en-US" altLang="zh-CN" dirty="0" smtClean="0"/>
          </a:p>
          <a:p>
            <a:pPr lvl="1"/>
            <a:r>
              <a:rPr lang="zh-CN" altLang="en-US" dirty="0" smtClean="0"/>
              <a:t>静态单数据集</a:t>
            </a:r>
            <a:r>
              <a:rPr lang="en-US" altLang="zh-CN" dirty="0" smtClean="0"/>
              <a:t>Model</a:t>
            </a:r>
          </a:p>
          <a:p>
            <a:pPr lvl="1"/>
            <a:r>
              <a:rPr lang="zh-CN" altLang="en-US" dirty="0" smtClean="0"/>
              <a:t>动态单数据集</a:t>
            </a:r>
            <a:r>
              <a:rPr lang="en-US" altLang="zh-CN" dirty="0" smtClean="0"/>
              <a:t>Model</a:t>
            </a:r>
          </a:p>
          <a:p>
            <a:pPr lvl="1"/>
            <a:r>
              <a:rPr lang="zh-CN" altLang="en-US" dirty="0" smtClean="0"/>
              <a:t>可扩展属性的数据集</a:t>
            </a:r>
            <a:r>
              <a:rPr lang="en-US" altLang="zh-CN" dirty="0" smtClean="0"/>
              <a:t>Model</a:t>
            </a:r>
          </a:p>
          <a:p>
            <a:pPr lvl="1"/>
            <a:r>
              <a:rPr lang="zh-CN" altLang="en-US" dirty="0" smtClean="0"/>
              <a:t>可扩展观测记录的数据集</a:t>
            </a:r>
            <a:r>
              <a:rPr lang="en-US" altLang="zh-CN" dirty="0" smtClean="0"/>
              <a:t>Model</a:t>
            </a:r>
          </a:p>
          <a:p>
            <a:pPr lvl="1"/>
            <a:r>
              <a:rPr lang="zh-CN" altLang="en-US" dirty="0" smtClean="0"/>
              <a:t>基于</a:t>
            </a:r>
            <a:r>
              <a:rPr lang="en-US" altLang="zh-CN" dirty="0" err="1" smtClean="0"/>
              <a:t>NoSQL</a:t>
            </a:r>
            <a:r>
              <a:rPr lang="zh-CN" altLang="en-US" dirty="0" smtClean="0"/>
              <a:t>数据库的面向物理观测记录的文件级</a:t>
            </a:r>
            <a:r>
              <a:rPr lang="en-US" altLang="zh-CN" dirty="0" smtClean="0"/>
              <a:t>Model</a:t>
            </a:r>
            <a:endParaRPr lang="zh-CN" altLang="en-US" dirty="0" smtClean="0"/>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143000"/>
          </a:xfrm>
        </p:spPr>
        <p:txBody>
          <a:bodyPr/>
          <a:lstStyle/>
          <a:p>
            <a:r>
              <a:rPr lang="en-US" altLang="zh-CN" sz="3600" dirty="0" smtClean="0">
                <a:latin typeface="+mn-lt"/>
                <a:ea typeface="黑体" pitchFamily="49" charset="-122"/>
              </a:rPr>
              <a:t>2.2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运行引擎的设计和实现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总结</a:t>
            </a: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8"/>
          <p:cNvSpPr>
            <a:spLocks noGrp="1"/>
          </p:cNvSpPr>
          <p:nvPr>
            <p:ph idx="1"/>
          </p:nvPr>
        </p:nvSpPr>
        <p:spPr>
          <a:xfrm>
            <a:off x="457200" y="1357298"/>
            <a:ext cx="8686800" cy="4829196"/>
          </a:xfrm>
        </p:spPr>
        <p:txBody>
          <a:bodyPr>
            <a:noAutofit/>
          </a:bodyPr>
          <a:lstStyle/>
          <a:p>
            <a:r>
              <a:rPr lang="zh-CN" altLang="en-US" sz="1800" dirty="0" smtClean="0"/>
              <a:t>一份运行引擎：使得我们只需要关注学科应用服务和工作流，然后把学科应用服务丢到</a:t>
            </a:r>
            <a:r>
              <a:rPr lang="en-US" altLang="zh-CN" sz="1800" dirty="0" smtClean="0"/>
              <a:t>Controller</a:t>
            </a:r>
            <a:r>
              <a:rPr lang="zh-CN" altLang="en-US" sz="1800" dirty="0" smtClean="0"/>
              <a:t>和</a:t>
            </a:r>
            <a:r>
              <a:rPr lang="en-US" altLang="zh-CN" sz="1800" dirty="0" smtClean="0"/>
              <a:t>View</a:t>
            </a:r>
            <a:r>
              <a:rPr lang="zh-CN" altLang="en-US" sz="1800" dirty="0" smtClean="0"/>
              <a:t>容器，定义好工作流，剩下工作由引擎加载运行。</a:t>
            </a:r>
            <a:endParaRPr lang="en-US" altLang="zh-CN" sz="1800" dirty="0" smtClean="0"/>
          </a:p>
          <a:p>
            <a:r>
              <a:rPr lang="zh-CN" altLang="en-US" sz="1800" dirty="0" smtClean="0"/>
              <a:t>一个数学证明：把我为什么这么设计，形式化投影到离散数学中，用闭包运算进行证明。</a:t>
            </a:r>
            <a:endParaRPr lang="en-US" altLang="zh-CN" sz="1800" dirty="0" smtClean="0"/>
          </a:p>
          <a:p>
            <a:r>
              <a:rPr lang="zh-CN" altLang="en-US" sz="1800" dirty="0" smtClean="0"/>
              <a:t>两个选择性优化</a:t>
            </a:r>
            <a:r>
              <a:rPr lang="en-US" altLang="zh-CN" sz="1800" dirty="0" smtClean="0">
                <a:sym typeface="Wingdings" pitchFamily="2" charset="2"/>
              </a:rPr>
              <a:t>: (1)</a:t>
            </a:r>
            <a:r>
              <a:rPr lang="zh-CN" altLang="en-US" sz="1800" dirty="0" smtClean="0">
                <a:sym typeface="Wingdings" pitchFamily="2" charset="2"/>
              </a:rPr>
              <a:t>计算可以放置在</a:t>
            </a:r>
            <a:r>
              <a:rPr lang="en-US" altLang="zh-CN" sz="1800" dirty="0" smtClean="0">
                <a:sym typeface="Wingdings" pitchFamily="2" charset="2"/>
              </a:rPr>
              <a:t>Controller(</a:t>
            </a:r>
            <a:r>
              <a:rPr lang="zh-CN" altLang="en-US" sz="1800" dirty="0" smtClean="0">
                <a:sym typeface="Wingdings" pitchFamily="2" charset="2"/>
              </a:rPr>
              <a:t>服务器</a:t>
            </a:r>
            <a:r>
              <a:rPr lang="en-US" altLang="zh-CN" sz="1800" dirty="0" smtClean="0">
                <a:sym typeface="Wingdings" pitchFamily="2" charset="2"/>
              </a:rPr>
              <a:t>)</a:t>
            </a:r>
            <a:r>
              <a:rPr lang="zh-CN" altLang="en-US" sz="1800" dirty="0" smtClean="0">
                <a:sym typeface="Wingdings" pitchFamily="2" charset="2"/>
              </a:rPr>
              <a:t>，也可以放置在</a:t>
            </a:r>
            <a:r>
              <a:rPr lang="en-US" altLang="zh-CN" sz="1800" dirty="0" smtClean="0">
                <a:sym typeface="Wingdings" pitchFamily="2" charset="2"/>
              </a:rPr>
              <a:t>View(</a:t>
            </a:r>
            <a:r>
              <a:rPr lang="zh-CN" altLang="en-US" sz="1800" dirty="0" smtClean="0">
                <a:sym typeface="Wingdings" pitchFamily="2" charset="2"/>
              </a:rPr>
              <a:t>客户机</a:t>
            </a:r>
            <a:r>
              <a:rPr lang="en-US" altLang="zh-CN" sz="1800" dirty="0" smtClean="0">
                <a:sym typeface="Wingdings" pitchFamily="2" charset="2"/>
              </a:rPr>
              <a:t>); (2) Model</a:t>
            </a:r>
            <a:r>
              <a:rPr lang="zh-CN" altLang="en-US" sz="1800" dirty="0" smtClean="0">
                <a:sym typeface="Wingdings" pitchFamily="2" charset="2"/>
              </a:rPr>
              <a:t>的数据可以视大小，预加载到内存，或等到用时才动态从数据库抽取。</a:t>
            </a:r>
            <a:endParaRPr lang="en-US" altLang="zh-CN" sz="1800" dirty="0" smtClean="0">
              <a:sym typeface="Wingdings" pitchFamily="2" charset="2"/>
            </a:endParaRPr>
          </a:p>
          <a:p>
            <a:r>
              <a:rPr lang="zh-CN" altLang="en-US" sz="1800" dirty="0" smtClean="0">
                <a:sym typeface="Wingdings" pitchFamily="2" charset="2"/>
              </a:rPr>
              <a:t>两类</a:t>
            </a:r>
            <a:r>
              <a:rPr lang="en-US" altLang="zh-CN" sz="1800" dirty="0" smtClean="0">
                <a:sym typeface="Wingdings" pitchFamily="2" charset="2"/>
              </a:rPr>
              <a:t>Model</a:t>
            </a:r>
            <a:r>
              <a:rPr lang="zh-CN" altLang="en-US" sz="1800" dirty="0" smtClean="0">
                <a:sym typeface="Wingdings" pitchFamily="2" charset="2"/>
              </a:rPr>
              <a:t>：基于关系型数据库，构建了数据粒度为元数据级的</a:t>
            </a:r>
            <a:r>
              <a:rPr lang="en-US" altLang="zh-CN" sz="1800" dirty="0" smtClean="0">
                <a:sym typeface="Wingdings" pitchFamily="2" charset="2"/>
              </a:rPr>
              <a:t>Model</a:t>
            </a:r>
            <a:r>
              <a:rPr lang="zh-CN" altLang="en-US" sz="1800" dirty="0" smtClean="0">
                <a:sym typeface="Wingdings" pitchFamily="2" charset="2"/>
              </a:rPr>
              <a:t>；基于</a:t>
            </a:r>
            <a:r>
              <a:rPr lang="en-US" altLang="zh-CN" sz="1800" dirty="0" err="1" smtClean="0">
                <a:sym typeface="Wingdings" pitchFamily="2" charset="2"/>
              </a:rPr>
              <a:t>NoSQL</a:t>
            </a:r>
            <a:r>
              <a:rPr lang="zh-CN" altLang="en-US" sz="1800" dirty="0" smtClean="0">
                <a:sym typeface="Wingdings" pitchFamily="2" charset="2"/>
              </a:rPr>
              <a:t>数据库，构件了数据粒度为观测记录文件级的</a:t>
            </a:r>
            <a:r>
              <a:rPr lang="en-US" altLang="zh-CN" sz="1800" dirty="0" smtClean="0">
                <a:sym typeface="Wingdings" pitchFamily="2" charset="2"/>
              </a:rPr>
              <a:t>Model</a:t>
            </a:r>
          </a:p>
          <a:p>
            <a:r>
              <a:rPr lang="zh-CN" altLang="en-US" sz="1800" dirty="0" smtClean="0">
                <a:sym typeface="Wingdings" pitchFamily="2" charset="2"/>
              </a:rPr>
              <a:t>在元数据</a:t>
            </a:r>
            <a:r>
              <a:rPr lang="en-US" altLang="zh-CN" sz="1800" dirty="0" smtClean="0">
                <a:sym typeface="Wingdings" pitchFamily="2" charset="2"/>
              </a:rPr>
              <a:t>Model</a:t>
            </a:r>
            <a:r>
              <a:rPr lang="zh-CN" altLang="en-US" sz="1800" dirty="0" smtClean="0">
                <a:sym typeface="Wingdings" pitchFamily="2" charset="2"/>
              </a:rPr>
              <a:t>方面，实现了如下工作的透明化：</a:t>
            </a:r>
            <a:endParaRPr lang="en-US" altLang="zh-CN" sz="1800" dirty="0" smtClean="0">
              <a:sym typeface="Wingdings" pitchFamily="2" charset="2"/>
            </a:endParaRPr>
          </a:p>
          <a:p>
            <a:pPr lvl="1"/>
            <a:r>
              <a:rPr lang="zh-CN" altLang="en-US" sz="1600" dirty="0" smtClean="0">
                <a:sym typeface="Wingdings" pitchFamily="2" charset="2"/>
              </a:rPr>
              <a:t>构件了元数据库</a:t>
            </a:r>
            <a:r>
              <a:rPr lang="en-US" altLang="zh-CN" sz="1600" dirty="0" smtClean="0">
                <a:sym typeface="Wingdings" pitchFamily="2" charset="2"/>
              </a:rPr>
              <a:t>Model</a:t>
            </a:r>
          </a:p>
          <a:p>
            <a:pPr lvl="1"/>
            <a:r>
              <a:rPr lang="en-US" altLang="zh-CN" sz="1600" dirty="0" smtClean="0">
                <a:sym typeface="Wingdings" pitchFamily="2" charset="2"/>
              </a:rPr>
              <a:t>SQL</a:t>
            </a:r>
            <a:r>
              <a:rPr lang="zh-CN" altLang="en-US" sz="1600" dirty="0" smtClean="0">
                <a:sym typeface="Wingdings" pitchFamily="2" charset="2"/>
              </a:rPr>
              <a:t>语法的自动翻译</a:t>
            </a:r>
            <a:endParaRPr lang="en-US" altLang="zh-CN" sz="1600" dirty="0" smtClean="0">
              <a:sym typeface="Wingdings" pitchFamily="2" charset="2"/>
            </a:endParaRPr>
          </a:p>
          <a:p>
            <a:pPr lvl="1"/>
            <a:r>
              <a:rPr lang="zh-CN" altLang="en-US" sz="1600" dirty="0" smtClean="0">
                <a:sym typeface="Wingdings" pitchFamily="2" charset="2"/>
              </a:rPr>
              <a:t>数值类型的自动转换</a:t>
            </a:r>
            <a:endParaRPr lang="en-US" altLang="zh-CN" sz="1600" dirty="0" smtClean="0">
              <a:sym typeface="Wingdings" pitchFamily="2" charset="2"/>
            </a:endParaRPr>
          </a:p>
          <a:p>
            <a:pPr lvl="1"/>
            <a:r>
              <a:rPr lang="zh-CN" altLang="en-US" sz="1600" dirty="0" smtClean="0"/>
              <a:t>静态单数据集</a:t>
            </a:r>
            <a:r>
              <a:rPr lang="en-US" altLang="zh-CN" sz="1600" dirty="0" smtClean="0"/>
              <a:t>Model</a:t>
            </a:r>
          </a:p>
          <a:p>
            <a:pPr lvl="1"/>
            <a:r>
              <a:rPr lang="zh-CN" altLang="en-US" sz="1600" dirty="0" smtClean="0"/>
              <a:t>动态单数据集</a:t>
            </a:r>
            <a:r>
              <a:rPr lang="en-US" altLang="zh-CN" sz="1600" dirty="0" smtClean="0"/>
              <a:t>Model</a:t>
            </a:r>
          </a:p>
          <a:p>
            <a:pPr lvl="1"/>
            <a:r>
              <a:rPr lang="zh-CN" altLang="en-US" sz="1600" dirty="0" smtClean="0"/>
              <a:t>可扩展属性的数据集</a:t>
            </a:r>
            <a:r>
              <a:rPr lang="en-US" altLang="zh-CN" sz="1600" dirty="0" smtClean="0"/>
              <a:t>Model</a:t>
            </a:r>
          </a:p>
          <a:p>
            <a:pPr lvl="1"/>
            <a:r>
              <a:rPr lang="zh-CN" altLang="en-US" sz="1600" dirty="0" smtClean="0"/>
              <a:t>可扩展观测记录的数据集</a:t>
            </a:r>
            <a:r>
              <a:rPr lang="en-US" altLang="zh-CN" sz="1600" dirty="0" smtClean="0"/>
              <a:t>Model</a:t>
            </a:r>
          </a:p>
          <a:p>
            <a:r>
              <a:rPr lang="zh-CN" altLang="en-US" sz="1800" dirty="0" smtClean="0"/>
              <a:t>开源代码：</a:t>
            </a:r>
            <a:r>
              <a:rPr lang="en-US" sz="1800" dirty="0" smtClean="0">
                <a:hlinkClick r:id="rId2"/>
              </a:rPr>
              <a:t>https://github.com/pipifuyj/phpframework</a:t>
            </a:r>
            <a:endParaRPr lang="en-US" altLang="zh-CN" sz="1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543956" cy="1296974"/>
          </a:xfrm>
        </p:spPr>
        <p:txBody>
          <a:bodyPr/>
          <a:lstStyle/>
          <a:p>
            <a:r>
              <a:rPr lang="en-US" altLang="zh-CN" sz="3600" dirty="0" smtClean="0">
                <a:latin typeface="+mn-lt"/>
                <a:ea typeface="黑体" pitchFamily="49" charset="-122"/>
              </a:rPr>
              <a:t>2.3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原型与核心中间件的设计与实现</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zh-CN" altLang="en-US" sz="3600" dirty="0" smtClean="0">
                <a:latin typeface="Comic Sans MS" pitchFamily="66" charset="0"/>
                <a:ea typeface="黑体" pitchFamily="49" charset="-122"/>
              </a:rPr>
              <a:t>动机与工作概述</a:t>
            </a:r>
          </a:p>
        </p:txBody>
      </p:sp>
      <p:sp>
        <p:nvSpPr>
          <p:cNvPr id="3" name="内容占位符 2"/>
          <p:cNvSpPr>
            <a:spLocks noGrp="1"/>
          </p:cNvSpPr>
          <p:nvPr>
            <p:ph idx="1"/>
          </p:nvPr>
        </p:nvSpPr>
        <p:spPr>
          <a:xfrm>
            <a:off x="457200" y="1785926"/>
            <a:ext cx="8401080" cy="4714908"/>
          </a:xfrm>
        </p:spPr>
        <p:txBody>
          <a:bodyPr>
            <a:normAutofit fontScale="85000" lnSpcReduction="20000"/>
          </a:bodyPr>
          <a:lstStyle/>
          <a:p>
            <a:r>
              <a:rPr lang="zh-CN" altLang="en-US" dirty="0" smtClean="0"/>
              <a:t>动机：基于运行引擎，设计和实现一个分布式的包括基于空间事件关联的资源发现、资源收割同步、节点监控、空间模式计算及其可视化等服务的数据应用环境。</a:t>
            </a:r>
            <a:endParaRPr lang="en-US" altLang="zh-CN" dirty="0" smtClean="0"/>
          </a:p>
          <a:p>
            <a:r>
              <a:rPr lang="zh-CN" altLang="en-US" dirty="0" smtClean="0"/>
              <a:t>我的工作概述：</a:t>
            </a:r>
            <a:endParaRPr lang="en-US" altLang="zh-CN" dirty="0" smtClean="0"/>
          </a:p>
          <a:p>
            <a:pPr lvl="1"/>
            <a:r>
              <a:rPr lang="zh-CN" altLang="en-US" dirty="0" smtClean="0"/>
              <a:t>系统设计</a:t>
            </a:r>
            <a:r>
              <a:rPr lang="en-US" altLang="zh-CN" dirty="0" smtClean="0"/>
              <a:t>——</a:t>
            </a:r>
            <a:r>
              <a:rPr lang="zh-CN" altLang="en-US" dirty="0" smtClean="0"/>
              <a:t>层次划分、主从式拓扑、数据交换协议、用户交互</a:t>
            </a:r>
            <a:endParaRPr lang="en-US" altLang="zh-CN" dirty="0" smtClean="0"/>
          </a:p>
          <a:p>
            <a:pPr lvl="1"/>
            <a:r>
              <a:rPr lang="zh-CN" altLang="en-US" dirty="0" smtClean="0"/>
              <a:t>技术路线</a:t>
            </a:r>
            <a:r>
              <a:rPr lang="en-US" altLang="zh-CN" dirty="0" smtClean="0"/>
              <a:t>——</a:t>
            </a:r>
            <a:r>
              <a:rPr lang="zh-CN" altLang="en-US" dirty="0" smtClean="0"/>
              <a:t>编程语言、数据库的选择</a:t>
            </a:r>
            <a:endParaRPr lang="en-US" altLang="zh-CN" dirty="0" smtClean="0"/>
          </a:p>
          <a:p>
            <a:pPr lvl="1"/>
            <a:r>
              <a:rPr lang="zh-CN" altLang="en-US" dirty="0" smtClean="0"/>
              <a:t>数据库设计</a:t>
            </a:r>
            <a:endParaRPr lang="en-US" altLang="zh-CN" dirty="0" smtClean="0"/>
          </a:p>
          <a:p>
            <a:pPr lvl="1"/>
            <a:r>
              <a:rPr lang="zh-CN" altLang="en-US" dirty="0" smtClean="0"/>
              <a:t>项目进展报告</a:t>
            </a:r>
            <a:endParaRPr lang="en-US" altLang="zh-CN" dirty="0" smtClean="0"/>
          </a:p>
          <a:p>
            <a:pPr lvl="1"/>
            <a:r>
              <a:rPr lang="zh-CN" altLang="en-US" dirty="0" smtClean="0"/>
              <a:t>核心中间件实现</a:t>
            </a:r>
            <a:r>
              <a:rPr lang="en-US" altLang="zh-CN" dirty="0" smtClean="0"/>
              <a:t>——</a:t>
            </a:r>
            <a:r>
              <a:rPr lang="zh-CN" altLang="en-US" dirty="0" smtClean="0"/>
              <a:t>资源发现服务、资源收割同步服务、</a:t>
            </a:r>
            <a:endParaRPr lang="en-US" altLang="zh-CN" dirty="0" smtClean="0"/>
          </a:p>
          <a:p>
            <a:pPr lvl="1"/>
            <a:r>
              <a:rPr lang="zh-CN" altLang="en-US" dirty="0" smtClean="0"/>
              <a:t>系统集成、部署、测试和联调</a:t>
            </a:r>
            <a:endParaRPr lang="en-US" altLang="zh-CN" dirty="0" smtClean="0"/>
          </a:p>
          <a:p>
            <a:pPr lvl="1"/>
            <a:r>
              <a:rPr lang="zh-CN" altLang="en-US" dirty="0" smtClean="0"/>
              <a:t>原型系统代码共享在：</a:t>
            </a:r>
            <a:r>
              <a:rPr lang="en-US" dirty="0" smtClean="0">
                <a:hlinkClick r:id="rId2"/>
              </a:rPr>
              <a:t>https://github.com/pipifuyj/cssdc</a:t>
            </a:r>
            <a:endParaRPr lang="en-US" altLang="zh-CN" dirty="0" smtClean="0"/>
          </a:p>
          <a:p>
            <a:pPr lvl="1"/>
            <a:endParaRPr lang="en-US" altLang="zh-CN" dirty="0" smtClean="0"/>
          </a:p>
          <a:p>
            <a:pPr lvl="1"/>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标题 1"/>
          <p:cNvSpPr>
            <a:spLocks noGrp="1"/>
          </p:cNvSpPr>
          <p:nvPr>
            <p:ph type="title"/>
          </p:nvPr>
        </p:nvSpPr>
        <p:spPr/>
        <p:txBody>
          <a:bodyPr/>
          <a:lstStyle/>
          <a:p>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系统原型平台拓扑结构</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a:t>
            </a:r>
            <a:r>
              <a:rPr lang="zh-CN" altLang="en-US" sz="3600" dirty="0" smtClean="0">
                <a:latin typeface="Comic Sans MS" pitchFamily="66" charset="0"/>
                <a:ea typeface="黑体" pitchFamily="49" charset="-122"/>
              </a:rPr>
              <a:t>主从式</a:t>
            </a:r>
          </a:p>
        </p:txBody>
      </p:sp>
      <p:sp>
        <p:nvSpPr>
          <p:cNvPr id="1434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4338" name="Object 2"/>
          <p:cNvGraphicFramePr>
            <a:graphicFrameLocks noChangeAspect="1"/>
          </p:cNvGraphicFramePr>
          <p:nvPr/>
        </p:nvGraphicFramePr>
        <p:xfrm>
          <a:off x="3491880" y="1556792"/>
          <a:ext cx="5113337" cy="4737100"/>
        </p:xfrm>
        <a:graphic>
          <a:graphicData uri="http://schemas.openxmlformats.org/presentationml/2006/ole">
            <p:oleObj spid="_x0000_s263170" name="Visio" r:id="rId3" imgW="2548917" imgH="2374690" progId="Visio.Drawing.11">
              <p:embed/>
            </p:oleObj>
          </a:graphicData>
        </a:graphic>
      </p:graphicFrame>
      <p:sp>
        <p:nvSpPr>
          <p:cNvPr id="5" name="TextBox 4"/>
          <p:cNvSpPr txBox="1"/>
          <p:nvPr/>
        </p:nvSpPr>
        <p:spPr>
          <a:xfrm>
            <a:off x="251520" y="1700808"/>
            <a:ext cx="3024336" cy="4247317"/>
          </a:xfrm>
          <a:prstGeom prst="rect">
            <a:avLst/>
          </a:prstGeom>
          <a:noFill/>
        </p:spPr>
        <p:txBody>
          <a:bodyPr wrap="square" rtlCol="0">
            <a:spAutoFit/>
          </a:bodyPr>
          <a:lstStyle/>
          <a:p>
            <a:r>
              <a:rPr lang="zh-CN" altLang="zh-CN" dirty="0" smtClean="0"/>
              <a:t>空间科学</a:t>
            </a:r>
            <a:r>
              <a:rPr lang="en-US" altLang="zh-CN" dirty="0" smtClean="0"/>
              <a:t>VO</a:t>
            </a:r>
            <a:r>
              <a:rPr lang="zh-CN" altLang="zh-CN" dirty="0" smtClean="0"/>
              <a:t>由</a:t>
            </a:r>
            <a:r>
              <a:rPr lang="en-US" altLang="zh-CN" dirty="0" smtClean="0"/>
              <a:t>1</a:t>
            </a:r>
            <a:r>
              <a:rPr lang="zh-CN" altLang="zh-CN" dirty="0" smtClean="0"/>
              <a:t>个主节点和</a:t>
            </a:r>
            <a:r>
              <a:rPr lang="en-US" altLang="zh-CN" dirty="0" smtClean="0"/>
              <a:t>4</a:t>
            </a:r>
            <a:r>
              <a:rPr lang="zh-CN" altLang="zh-CN" dirty="0" smtClean="0"/>
              <a:t>个学科子节点组成。</a:t>
            </a:r>
            <a:endParaRPr lang="en-US" altLang="zh-CN" dirty="0" smtClean="0"/>
          </a:p>
          <a:p>
            <a:endParaRPr lang="en-US" altLang="zh-CN" dirty="0" smtClean="0"/>
          </a:p>
          <a:p>
            <a:r>
              <a:rPr lang="zh-CN" altLang="zh-CN" dirty="0" smtClean="0"/>
              <a:t>其中，主节点、太阳、地磁和中高层大气节点分别位于空间中心、国家天文台、地质与地球物理所、以及中科大，且都统一部署了资源注册、发现、存储与访问、同步收割、透明访问、用户管理、安全监控和数据格式化管道等服务。</a:t>
            </a:r>
            <a:endParaRPr lang="en-US" altLang="zh-CN" dirty="0" smtClean="0"/>
          </a:p>
          <a:p>
            <a:endParaRPr lang="en-US" altLang="zh-CN" dirty="0" smtClean="0"/>
          </a:p>
          <a:p>
            <a:r>
              <a:rPr lang="zh-CN" altLang="en-US" dirty="0" smtClean="0"/>
              <a:t>双星节点只部署资源存储与访问服务</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1" name="Rectangle 5"/>
          <p:cNvSpPr>
            <a:spLocks noGrp="1" noChangeArrowheads="1"/>
          </p:cNvSpPr>
          <p:nvPr>
            <p:ph type="title"/>
          </p:nvPr>
        </p:nvSpPr>
        <p:spPr/>
        <p:txBody>
          <a:bodyPr/>
          <a:lstStyle/>
          <a:p>
            <a:r>
              <a:rPr kumimoji="0" lang="zh-CN" altLang="en-US" sz="3600" dirty="0" smtClean="0">
                <a:latin typeface="Comic Sans MS" pitchFamily="66" charset="0"/>
                <a:ea typeface="黑体" pitchFamily="2" charset="-122"/>
              </a:rPr>
              <a:t>数据库逻辑设计</a:t>
            </a:r>
            <a:endParaRPr kumimoji="0" lang="zh-CN" altLang="en-US" sz="3600" dirty="0">
              <a:latin typeface="Comic Sans MS" pitchFamily="66" charset="0"/>
              <a:ea typeface="黑体" pitchFamily="2" charset="-122"/>
            </a:endParaRPr>
          </a:p>
        </p:txBody>
      </p:sp>
      <p:sp>
        <p:nvSpPr>
          <p:cNvPr id="254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79" name="Object 3"/>
          <p:cNvGraphicFramePr>
            <a:graphicFrameLocks noChangeAspect="1"/>
          </p:cNvGraphicFramePr>
          <p:nvPr/>
        </p:nvGraphicFramePr>
        <p:xfrm>
          <a:off x="2987824" y="1196752"/>
          <a:ext cx="3528392" cy="5535247"/>
        </p:xfrm>
        <a:graphic>
          <a:graphicData uri="http://schemas.openxmlformats.org/presentationml/2006/ole">
            <p:oleObj spid="_x0000_s254979" name="Visio" r:id="rId4" imgW="4780604" imgH="7513608" progId="Visio.Drawing.11">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1" name="Rectangle 5"/>
          <p:cNvSpPr>
            <a:spLocks noGrp="1" noChangeArrowheads="1"/>
          </p:cNvSpPr>
          <p:nvPr>
            <p:ph type="title"/>
          </p:nvPr>
        </p:nvSpPr>
        <p:spPr/>
        <p:txBody>
          <a:bodyPr/>
          <a:lstStyle/>
          <a:p>
            <a:r>
              <a:rPr kumimoji="0" lang="zh-CN" altLang="en-US" sz="3600" dirty="0" smtClean="0">
                <a:latin typeface="Comic Sans MS" pitchFamily="66" charset="0"/>
                <a:ea typeface="黑体" pitchFamily="2" charset="-122"/>
              </a:rPr>
              <a:t>数据库详细设计</a:t>
            </a:r>
            <a:endParaRPr kumimoji="0" lang="zh-CN" altLang="en-US" sz="3600" dirty="0">
              <a:latin typeface="Comic Sans MS" pitchFamily="66" charset="0"/>
              <a:ea typeface="黑体" pitchFamily="2" charset="-122"/>
            </a:endParaRPr>
          </a:p>
        </p:txBody>
      </p:sp>
      <p:graphicFrame>
        <p:nvGraphicFramePr>
          <p:cNvPr id="285704" name="Object 8"/>
          <p:cNvGraphicFramePr>
            <a:graphicFrameLocks noChangeAspect="1"/>
          </p:cNvGraphicFramePr>
          <p:nvPr>
            <p:ph idx="1"/>
          </p:nvPr>
        </p:nvGraphicFramePr>
        <p:xfrm>
          <a:off x="2463700" y="1268760"/>
          <a:ext cx="4556572" cy="5516562"/>
        </p:xfrm>
        <a:graphic>
          <a:graphicData uri="http://schemas.openxmlformats.org/presentationml/2006/ole">
            <p:oleObj spid="_x0000_s274434" name="Visio" r:id="rId4" imgW="7377079" imgH="8931305" progId="Visio.Drawing.11">
              <p:embed/>
            </p:oleObj>
          </a:graphicData>
        </a:graphic>
      </p:graphicFrame>
      <p:sp>
        <p:nvSpPr>
          <p:cNvPr id="254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a:xfrm>
            <a:off x="457200" y="274638"/>
            <a:ext cx="8543956" cy="1143000"/>
          </a:xfrm>
        </p:spPr>
        <p:txBody>
          <a:bodyPr/>
          <a:lstStyle/>
          <a:p>
            <a:r>
              <a:rPr lang="zh-CN" altLang="en-US" sz="3600" dirty="0" smtClean="0">
                <a:latin typeface="Comic Sans MS" pitchFamily="66" charset="0"/>
                <a:ea typeface="黑体" pitchFamily="49" charset="-122"/>
              </a:rPr>
              <a:t>空间科学数据应用环境发展的驱动力</a:t>
            </a:r>
          </a:p>
        </p:txBody>
      </p:sp>
      <p:sp>
        <p:nvSpPr>
          <p:cNvPr id="25603" name="内容占位符 5"/>
          <p:cNvSpPr>
            <a:spLocks noGrp="1"/>
          </p:cNvSpPr>
          <p:nvPr>
            <p:ph idx="4294967295"/>
          </p:nvPr>
        </p:nvSpPr>
        <p:spPr>
          <a:xfrm>
            <a:off x="428625" y="1571625"/>
            <a:ext cx="8329613" cy="3500449"/>
          </a:xfrm>
        </p:spPr>
        <p:txBody>
          <a:bodyPr/>
          <a:lstStyle/>
          <a:p>
            <a:r>
              <a:rPr lang="zh-CN" altLang="en-US" sz="2400" dirty="0" smtClean="0"/>
              <a:t>世界各国空间探测计划的开展，使空间科学数据资源</a:t>
            </a:r>
            <a:r>
              <a:rPr lang="zh-CN" altLang="zh-CN" sz="2400" dirty="0" smtClean="0"/>
              <a:t>丰富度成倍增长</a:t>
            </a:r>
            <a:endParaRPr lang="en-US" altLang="zh-CN" sz="2400" dirty="0" smtClean="0"/>
          </a:p>
          <a:p>
            <a:r>
              <a:rPr lang="zh-CN" altLang="zh-CN" sz="2400" dirty="0" smtClean="0"/>
              <a:t>空间科学研究问题空前复杂化，</a:t>
            </a:r>
            <a:r>
              <a:rPr lang="zh-CN" altLang="en-US" sz="2400" dirty="0" smtClean="0"/>
              <a:t>要深入了解各圈层的完整图像和物理过程、各圈层之间的耦合机制和传输过程，</a:t>
            </a:r>
            <a:r>
              <a:rPr lang="zh-CN" altLang="zh-CN" sz="2400" dirty="0" smtClean="0"/>
              <a:t>需要</a:t>
            </a:r>
            <a:r>
              <a:rPr lang="zh-CN" altLang="en-US" sz="2400" dirty="0" smtClean="0"/>
              <a:t>空间科学数据应用环境支持科学问题的发现。</a:t>
            </a:r>
            <a:endParaRPr lang="en-US" altLang="zh-CN" sz="2400" dirty="0" smtClean="0"/>
          </a:p>
          <a:p>
            <a:r>
              <a:rPr lang="zh-CN" altLang="zh-CN" sz="2400" dirty="0" smtClean="0"/>
              <a:t>仿真、模式运行与大规模计算成为分析、发现和预测空间科学问题的主要手段，需要</a:t>
            </a:r>
            <a:r>
              <a:rPr lang="zh-CN" altLang="en-US" sz="2400" dirty="0" smtClean="0"/>
              <a:t>空间科学数据应用环境</a:t>
            </a:r>
            <a:r>
              <a:rPr lang="zh-CN" altLang="zh-CN" sz="2400" dirty="0" smtClean="0"/>
              <a:t>进行支撑</a:t>
            </a:r>
            <a:r>
              <a:rPr lang="zh-CN" altLang="en-US" sz="2400" dirty="0" smtClean="0"/>
              <a:t>服务。</a:t>
            </a:r>
            <a:endParaRPr lang="en-US" altLang="zh-CN" sz="2400" dirty="0" smtClean="0"/>
          </a:p>
          <a:p>
            <a:endParaRPr lang="zh-CN" altLang="en-US" sz="2400" dirty="0" smtClean="0"/>
          </a:p>
        </p:txBody>
      </p:sp>
      <p:pic>
        <p:nvPicPr>
          <p:cNvPr id="25604" name="Picture 3"/>
          <p:cNvPicPr>
            <a:picLocks noChangeAspect="1" noChangeArrowheads="1"/>
          </p:cNvPicPr>
          <p:nvPr/>
        </p:nvPicPr>
        <p:blipFill>
          <a:blip r:embed="rId3" cstate="print"/>
          <a:srcRect/>
          <a:stretch>
            <a:fillRect/>
          </a:stretch>
        </p:blipFill>
        <p:spPr bwMode="auto">
          <a:xfrm>
            <a:off x="6786578" y="5143512"/>
            <a:ext cx="2214546" cy="1663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Fig_1D"/>
          <p:cNvPicPr>
            <a:picLocks noChangeAspect="1" noChangeArrowheads="1"/>
          </p:cNvPicPr>
          <p:nvPr/>
        </p:nvPicPr>
        <p:blipFill>
          <a:blip r:embed="rId4" cstate="print"/>
          <a:srcRect/>
          <a:stretch>
            <a:fillRect/>
          </a:stretch>
        </p:blipFill>
        <p:spPr bwMode="auto">
          <a:xfrm>
            <a:off x="4000496" y="5198006"/>
            <a:ext cx="2432058" cy="1660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VO_image"/>
          <p:cNvPicPr>
            <a:picLocks noChangeAspect="1" noChangeArrowheads="1"/>
          </p:cNvPicPr>
          <p:nvPr/>
        </p:nvPicPr>
        <p:blipFill>
          <a:blip r:embed="rId5" cstate="print"/>
          <a:srcRect/>
          <a:stretch>
            <a:fillRect/>
          </a:stretch>
        </p:blipFill>
        <p:spPr bwMode="auto">
          <a:xfrm>
            <a:off x="1285852" y="5200165"/>
            <a:ext cx="2357443" cy="158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latin typeface="Comic Sans MS" pitchFamily="66" charset="0"/>
                <a:ea typeface="黑体" pitchFamily="2" charset="-122"/>
              </a:rPr>
              <a:t>核心服务设计</a:t>
            </a:r>
            <a:br>
              <a:rPr lang="zh-CN" altLang="en-US" sz="3600" dirty="0" smtClean="0">
                <a:latin typeface="Comic Sans MS" pitchFamily="66" charset="0"/>
                <a:ea typeface="黑体" pitchFamily="2"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常规资源发现服务</a:t>
            </a:r>
          </a:p>
        </p:txBody>
      </p:sp>
      <p:sp>
        <p:nvSpPr>
          <p:cNvPr id="3" name="内容占位符 2"/>
          <p:cNvSpPr>
            <a:spLocks noGrp="1"/>
          </p:cNvSpPr>
          <p:nvPr>
            <p:ph idx="1"/>
          </p:nvPr>
        </p:nvSpPr>
        <p:spPr/>
        <p:txBody>
          <a:bodyPr/>
          <a:lstStyle/>
          <a:p>
            <a:endParaRPr lang="zh-CN" altLang="en-US"/>
          </a:p>
        </p:txBody>
      </p:sp>
      <p:sp>
        <p:nvSpPr>
          <p:cNvPr id="256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1" name="Object 1"/>
          <p:cNvGraphicFramePr>
            <a:graphicFrameLocks noChangeAspect="1"/>
          </p:cNvGraphicFramePr>
          <p:nvPr/>
        </p:nvGraphicFramePr>
        <p:xfrm>
          <a:off x="539552" y="1556792"/>
          <a:ext cx="7731202" cy="4593870"/>
        </p:xfrm>
        <a:graphic>
          <a:graphicData uri="http://schemas.openxmlformats.org/presentationml/2006/ole">
            <p:oleObj spid="_x0000_s256001" name="Visio" r:id="rId3" imgW="4690894" imgH="2785254" progId="Visio.Drawing.11">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latin typeface="Comic Sans MS" pitchFamily="66" charset="0"/>
                <a:ea typeface="黑体" pitchFamily="2" charset="-122"/>
              </a:rPr>
              <a:t>核心服务设计</a:t>
            </a:r>
            <a:br>
              <a:rPr lang="zh-CN" altLang="en-US" sz="3600" dirty="0" smtClean="0">
                <a:latin typeface="Comic Sans MS" pitchFamily="66" charset="0"/>
                <a:ea typeface="黑体" pitchFamily="2"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常规资源发现服务</a:t>
            </a:r>
          </a:p>
        </p:txBody>
      </p:sp>
      <p:sp>
        <p:nvSpPr>
          <p:cNvPr id="256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descr="核心属性.jpg"/>
          <p:cNvPicPr>
            <a:picLocks noChangeAspect="1"/>
          </p:cNvPicPr>
          <p:nvPr/>
        </p:nvPicPr>
        <p:blipFill>
          <a:blip r:embed="rId2" cstate="print"/>
          <a:stretch>
            <a:fillRect/>
          </a:stretch>
        </p:blipFill>
        <p:spPr>
          <a:xfrm>
            <a:off x="2699792" y="1700808"/>
            <a:ext cx="4410075" cy="2447925"/>
          </a:xfrm>
          <a:prstGeom prst="rect">
            <a:avLst/>
          </a:prstGeom>
        </p:spPr>
      </p:pic>
      <p:pic>
        <p:nvPicPr>
          <p:cNvPr id="7" name="内容占位符 6" descr="数据集显示.jpg"/>
          <p:cNvPicPr>
            <a:picLocks noGrp="1" noChangeAspect="1"/>
          </p:cNvPicPr>
          <p:nvPr>
            <p:ph idx="1"/>
          </p:nvPr>
        </p:nvPicPr>
        <p:blipFill>
          <a:blip r:embed="rId3" cstate="print"/>
          <a:stretch>
            <a:fillRect/>
          </a:stretch>
        </p:blipFill>
        <p:spPr>
          <a:xfrm>
            <a:off x="0" y="3458058"/>
            <a:ext cx="5408315" cy="3399942"/>
          </a:xfrm>
          <a:prstGeom prst="rect">
            <a:avLst/>
          </a:prstGeom>
        </p:spPr>
      </p:pic>
      <p:pic>
        <p:nvPicPr>
          <p:cNvPr id="8" name="图片 7" descr="分类导航.jpg"/>
          <p:cNvPicPr>
            <a:picLocks noChangeAspect="1"/>
          </p:cNvPicPr>
          <p:nvPr/>
        </p:nvPicPr>
        <p:blipFill>
          <a:blip r:embed="rId4" cstate="print"/>
          <a:stretch>
            <a:fillRect/>
          </a:stretch>
        </p:blipFill>
        <p:spPr>
          <a:xfrm>
            <a:off x="5868144" y="0"/>
            <a:ext cx="2571750" cy="429577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标题 1"/>
          <p:cNvSpPr>
            <a:spLocks noGrp="1"/>
          </p:cNvSpPr>
          <p:nvPr>
            <p:ph type="title"/>
          </p:nvPr>
        </p:nvSpPr>
        <p:spPr>
          <a:xfrm>
            <a:off x="457200" y="274638"/>
            <a:ext cx="8401050" cy="1143000"/>
          </a:xfrm>
        </p:spPr>
        <p:txBody>
          <a:bodyPr>
            <a:noAutofit/>
          </a:bodyPr>
          <a:lstStyle/>
          <a:p>
            <a:pPr marL="419100" indent="-382588">
              <a:spcBef>
                <a:spcPct val="20000"/>
              </a:spcBef>
              <a:defRPr/>
            </a:pPr>
            <a:r>
              <a:rPr lang="zh-CN" altLang="en-US" sz="3600" dirty="0" smtClean="0">
                <a:latin typeface="Comic Sans MS" pitchFamily="66" charset="0"/>
                <a:ea typeface="黑体" pitchFamily="2" charset="-122"/>
              </a:rPr>
              <a:t>核心服务设计</a:t>
            </a:r>
            <a:r>
              <a:rPr lang="en-US" altLang="zh-CN" sz="3600" dirty="0" smtClean="0">
                <a:latin typeface="Comic Sans MS" pitchFamily="66" charset="0"/>
                <a:ea typeface="黑体" pitchFamily="2" charset="-122"/>
              </a:rPr>
              <a:t/>
            </a:r>
            <a:br>
              <a:rPr lang="en-US" altLang="zh-CN" sz="3600" dirty="0" smtClean="0">
                <a:latin typeface="Comic Sans MS" pitchFamily="66" charset="0"/>
                <a:ea typeface="黑体" pitchFamily="2"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基于空间天气事件的资源关联发现</a:t>
            </a:r>
          </a:p>
        </p:txBody>
      </p:sp>
      <p:sp>
        <p:nvSpPr>
          <p:cNvPr id="112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12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12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127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127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1266" name="Object 3"/>
          <p:cNvGraphicFramePr>
            <a:graphicFrameLocks noChangeAspect="1"/>
          </p:cNvGraphicFramePr>
          <p:nvPr/>
        </p:nvGraphicFramePr>
        <p:xfrm>
          <a:off x="3059832" y="1631950"/>
          <a:ext cx="5500687" cy="5226050"/>
        </p:xfrm>
        <a:graphic>
          <a:graphicData uri="http://schemas.openxmlformats.org/presentationml/2006/ole">
            <p:oleObj spid="_x0000_s78850" name="Visio" r:id="rId3" imgW="3595878" imgH="3424809" progId="Visio.Drawing.11">
              <p:embed/>
            </p:oleObj>
          </a:graphicData>
        </a:graphic>
      </p:graphicFrame>
      <p:sp>
        <p:nvSpPr>
          <p:cNvPr id="11274" name="TextBox 9"/>
          <p:cNvSpPr txBox="1">
            <a:spLocks noChangeArrowheads="1"/>
          </p:cNvSpPr>
          <p:nvPr/>
        </p:nvSpPr>
        <p:spPr bwMode="auto">
          <a:xfrm>
            <a:off x="0" y="1557338"/>
            <a:ext cx="2267744" cy="1754326"/>
          </a:xfrm>
          <a:prstGeom prst="rect">
            <a:avLst/>
          </a:prstGeom>
          <a:noFill/>
          <a:ln w="9525">
            <a:noFill/>
            <a:miter lim="800000"/>
            <a:headEnd/>
            <a:tailEnd/>
          </a:ln>
        </p:spPr>
        <p:txBody>
          <a:bodyPr wrap="square">
            <a:spAutoFit/>
          </a:bodyPr>
          <a:lstStyle/>
          <a:p>
            <a:r>
              <a:rPr lang="zh-CN" altLang="en-US" dirty="0"/>
              <a:t>把空间天气事件在时序区间、观测平台、载荷类型上与数据的关联关系视为知识库，并在其监督下进行数据发现</a:t>
            </a:r>
            <a:r>
              <a:rPr lang="zh-CN" altLang="en-US" dirty="0" smtClean="0"/>
              <a:t>。</a:t>
            </a:r>
            <a:endParaRPr lang="en-US" altLang="zh-C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标题 1"/>
          <p:cNvSpPr>
            <a:spLocks noGrp="1"/>
          </p:cNvSpPr>
          <p:nvPr>
            <p:ph type="title"/>
          </p:nvPr>
        </p:nvSpPr>
        <p:spPr>
          <a:xfrm>
            <a:off x="457200" y="274638"/>
            <a:ext cx="8401050" cy="1143000"/>
          </a:xfrm>
        </p:spPr>
        <p:txBody>
          <a:bodyPr>
            <a:noAutofit/>
          </a:bodyPr>
          <a:lstStyle/>
          <a:p>
            <a:pPr marL="419100" indent="-382588">
              <a:spcBef>
                <a:spcPct val="20000"/>
              </a:spcBef>
              <a:defRPr/>
            </a:pPr>
            <a:r>
              <a:rPr lang="zh-CN" altLang="en-US" sz="3600" dirty="0" smtClean="0">
                <a:latin typeface="Comic Sans MS" pitchFamily="66" charset="0"/>
                <a:ea typeface="黑体" pitchFamily="2" charset="-122"/>
              </a:rPr>
              <a:t>核心服务设计</a:t>
            </a:r>
            <a:r>
              <a:rPr lang="en-US" altLang="zh-CN" sz="3600" dirty="0" smtClean="0">
                <a:latin typeface="Comic Sans MS" pitchFamily="66" charset="0"/>
                <a:ea typeface="黑体" pitchFamily="2" charset="-122"/>
              </a:rPr>
              <a:t/>
            </a:r>
            <a:br>
              <a:rPr lang="en-US" altLang="zh-CN" sz="3600" dirty="0" smtClean="0">
                <a:latin typeface="Comic Sans MS" pitchFamily="66" charset="0"/>
                <a:ea typeface="黑体" pitchFamily="2"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基于推拉式收割的元数据同步</a:t>
            </a:r>
          </a:p>
        </p:txBody>
      </p:sp>
      <p:sp>
        <p:nvSpPr>
          <p:cNvPr id="122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2290" name="Object 3"/>
          <p:cNvGraphicFramePr>
            <a:graphicFrameLocks noChangeAspect="1"/>
          </p:cNvGraphicFramePr>
          <p:nvPr/>
        </p:nvGraphicFramePr>
        <p:xfrm>
          <a:off x="1571625" y="1500188"/>
          <a:ext cx="6016625" cy="2832100"/>
        </p:xfrm>
        <a:graphic>
          <a:graphicData uri="http://schemas.openxmlformats.org/presentationml/2006/ole">
            <p:oleObj spid="_x0000_s79874" name="Visio" r:id="rId3" imgW="3417570" imgH="1606677" progId="Visio.Drawing.11">
              <p:embed/>
            </p:oleObj>
          </a:graphicData>
        </a:graphic>
      </p:graphicFrame>
      <p:sp>
        <p:nvSpPr>
          <p:cNvPr id="12299" name="TextBox 12"/>
          <p:cNvSpPr txBox="1">
            <a:spLocks noChangeArrowheads="1"/>
          </p:cNvSpPr>
          <p:nvPr/>
        </p:nvSpPr>
        <p:spPr bwMode="auto">
          <a:xfrm>
            <a:off x="428625" y="4429125"/>
            <a:ext cx="7643813" cy="2586038"/>
          </a:xfrm>
          <a:prstGeom prst="rect">
            <a:avLst/>
          </a:prstGeom>
          <a:noFill/>
          <a:ln w="9525">
            <a:noFill/>
            <a:miter lim="800000"/>
            <a:headEnd/>
            <a:tailEnd/>
          </a:ln>
        </p:spPr>
        <p:txBody>
          <a:bodyPr>
            <a:spAutoFit/>
          </a:bodyPr>
          <a:lstStyle/>
          <a:p>
            <a:r>
              <a:rPr lang="zh-CN" altLang="en-US"/>
              <a:t>要达到虚拟观测的效果，就必须支持自动把新注册的资源信息实时同步到其它节点，使得每一个节点都能发现全局的数据资源。当前，关系数据库的实时同步技术，是一个业界尚未完全攻克的难点。这使得我们尝试绕开底层技术，从业务流的角度解决实时同步问题。</a:t>
            </a:r>
            <a:endParaRPr lang="en-US" altLang="zh-CN"/>
          </a:p>
          <a:p>
            <a:endParaRPr lang="en-US" altLang="zh-CN"/>
          </a:p>
          <a:p>
            <a:r>
              <a:rPr lang="zh-CN" altLang="en-US"/>
              <a:t>利用</a:t>
            </a:r>
            <a:r>
              <a:rPr lang="en-US" altLang="zh-CN"/>
              <a:t>VO</a:t>
            </a:r>
            <a:r>
              <a:rPr lang="zh-CN" altLang="en-US"/>
              <a:t>的资源注册、审核、发布的业务流，资源在某一子节点进行注册的同时，也把元数据写入中心节点；当中心节点完成审核进行资源发布时，再把全局元数据推送到每一个子节点的注册器上。</a:t>
            </a:r>
          </a:p>
          <a:p>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标题 1"/>
          <p:cNvSpPr>
            <a:spLocks noGrp="1"/>
          </p:cNvSpPr>
          <p:nvPr>
            <p:ph type="title"/>
          </p:nvPr>
        </p:nvSpPr>
        <p:spPr>
          <a:xfrm>
            <a:off x="457200" y="274638"/>
            <a:ext cx="8401050" cy="1143000"/>
          </a:xfrm>
        </p:spPr>
        <p:txBody>
          <a:bodyPr>
            <a:normAutofit fontScale="90000"/>
          </a:bodyPr>
          <a:lstStyle/>
          <a:p>
            <a:pPr marL="419100" indent="-382588">
              <a:spcBef>
                <a:spcPct val="20000"/>
              </a:spcBef>
              <a:defRPr/>
            </a:pPr>
            <a:r>
              <a:rPr lang="zh-CN" altLang="en-US" sz="4000" dirty="0" smtClean="0">
                <a:latin typeface="Comic Sans MS" pitchFamily="66" charset="0"/>
                <a:ea typeface="黑体" pitchFamily="2" charset="-122"/>
              </a:rPr>
              <a:t>核心服务设计</a:t>
            </a:r>
            <a:r>
              <a:rPr lang="en-US" altLang="zh-CN" sz="3600" dirty="0" smtClean="0">
                <a:latin typeface="Comic Sans MS" pitchFamily="66" charset="0"/>
                <a:ea typeface="黑体" pitchFamily="2" charset="-122"/>
              </a:rPr>
              <a:t/>
            </a:r>
            <a:br>
              <a:rPr lang="en-US" altLang="zh-CN" sz="3600" dirty="0" smtClean="0">
                <a:latin typeface="Comic Sans MS" pitchFamily="66" charset="0"/>
                <a:ea typeface="黑体" pitchFamily="2" charset="-122"/>
              </a:rPr>
            </a:br>
            <a:r>
              <a:rPr lang="en-US" altLang="zh-CN" sz="3100" dirty="0" smtClean="0">
                <a:latin typeface="Comic Sans MS" pitchFamily="66" charset="0"/>
                <a:ea typeface="黑体" pitchFamily="2" charset="-122"/>
              </a:rPr>
              <a:t>——</a:t>
            </a:r>
            <a:r>
              <a:rPr lang="zh-CN" altLang="en-US" sz="3100" dirty="0" smtClean="0">
                <a:latin typeface="Comic Sans MS" pitchFamily="66" charset="0"/>
                <a:ea typeface="黑体" pitchFamily="2" charset="-122"/>
              </a:rPr>
              <a:t>节点监控服务</a:t>
            </a:r>
          </a:p>
        </p:txBody>
      </p:sp>
      <p:sp>
        <p:nvSpPr>
          <p:cNvPr id="122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2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11" name="图片 10" descr="捕获.JPG"/>
          <p:cNvPicPr>
            <a:picLocks noChangeAspect="1"/>
          </p:cNvPicPr>
          <p:nvPr/>
        </p:nvPicPr>
        <p:blipFill>
          <a:blip r:embed="rId2" cstate="print"/>
          <a:stretch>
            <a:fillRect/>
          </a:stretch>
        </p:blipFill>
        <p:spPr>
          <a:xfrm>
            <a:off x="152400" y="1700808"/>
            <a:ext cx="8991600" cy="48006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pPr lvl="0"/>
            <a:r>
              <a:rPr lang="en-US" altLang="zh-CN" sz="3600" dirty="0" smtClean="0">
                <a:latin typeface="+mn-lt"/>
                <a:ea typeface="黑体" pitchFamily="49" charset="-122"/>
                <a:cs typeface="Times New Roman" pitchFamily="18" charset="0"/>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基于空间事件关联的数据发现服务</a:t>
            </a:r>
            <a:endParaRPr lang="zh-CN" altLang="en-US" sz="3600" dirty="0" smtClean="0">
              <a:latin typeface="Comic Sans MS" pitchFamily="66" charset="0"/>
              <a:ea typeface="黑体" pitchFamily="49" charset="-122"/>
            </a:endParaRPr>
          </a:p>
        </p:txBody>
      </p:sp>
      <p:sp>
        <p:nvSpPr>
          <p:cNvPr id="52227" name="内容占位符 8"/>
          <p:cNvSpPr>
            <a:spLocks noGrp="1"/>
          </p:cNvSpPr>
          <p:nvPr>
            <p:ph idx="1"/>
          </p:nvPr>
        </p:nvSpPr>
        <p:spPr>
          <a:xfrm>
            <a:off x="457200" y="1600200"/>
            <a:ext cx="8258175" cy="5043488"/>
          </a:xfrm>
        </p:spPr>
        <p:txBody>
          <a:bodyPr>
            <a:normAutofit/>
          </a:bodyPr>
          <a:lstStyle/>
          <a:p>
            <a:pPr>
              <a:defRPr/>
            </a:pPr>
            <a:r>
              <a:rPr lang="zh-CN" altLang="en-US" sz="2400" dirty="0" smtClean="0"/>
              <a:t>面向科学问题的数据发现</a:t>
            </a:r>
            <a:endParaRPr lang="en-US" altLang="zh-CN" sz="2400" dirty="0" smtClean="0"/>
          </a:p>
          <a:p>
            <a:pPr lvl="1">
              <a:defRPr/>
            </a:pPr>
            <a:r>
              <a:rPr lang="zh-CN" altLang="en-US" sz="2000" dirty="0" smtClean="0"/>
              <a:t>空间天气事件（日冕物质抛射、质子事件等）与卫星载荷数据的因果时序关联，可以分为</a:t>
            </a:r>
            <a:r>
              <a:rPr lang="en-US" altLang="zh-CN" sz="2000" dirty="0" smtClean="0"/>
              <a:t>3</a:t>
            </a:r>
            <a:r>
              <a:rPr lang="zh-CN" altLang="en-US" sz="2000" dirty="0" smtClean="0"/>
              <a:t>类：①先兆特征型；②伴随发生型；③后续效应型。</a:t>
            </a:r>
            <a:endParaRPr lang="en-US" altLang="zh-CN" sz="2000" dirty="0" smtClean="0"/>
          </a:p>
          <a:p>
            <a:pPr lvl="1">
              <a:defRPr/>
            </a:pPr>
            <a:r>
              <a:rPr lang="zh-CN" altLang="en-US" sz="2000" dirty="0" smtClean="0"/>
              <a:t>把空间天气事件与观测数据在时序区间、观测平台、载荷类型上的关联关系视为知识库，基于知识库进行数据发现</a:t>
            </a:r>
            <a:endParaRPr lang="en-US" altLang="zh-CN" sz="2000" dirty="0" smtClean="0"/>
          </a:p>
        </p:txBody>
      </p:sp>
      <p:graphicFrame>
        <p:nvGraphicFramePr>
          <p:cNvPr id="5" name="对象 4"/>
          <p:cNvGraphicFramePr>
            <a:graphicFrameLocks noChangeAspect="1"/>
          </p:cNvGraphicFramePr>
          <p:nvPr/>
        </p:nvGraphicFramePr>
        <p:xfrm>
          <a:off x="1115616" y="3066593"/>
          <a:ext cx="7101030" cy="4322847"/>
        </p:xfrm>
        <a:graphic>
          <a:graphicData uri="http://schemas.openxmlformats.org/presentationml/2006/ole">
            <p:oleObj spid="_x0000_s272386" name="Visio" r:id="rId3" imgW="6124372" imgH="4092695" progId="Visio.Drawing.11">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pPr lvl="0"/>
            <a:r>
              <a:rPr lang="en-US" altLang="zh-CN" sz="3600" dirty="0" smtClean="0">
                <a:latin typeface="+mn-lt"/>
                <a:ea typeface="黑体" pitchFamily="49" charset="-122"/>
                <a:cs typeface="Times New Roman" pitchFamily="18" charset="0"/>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基于空间事件关联的数据发现服务</a:t>
            </a:r>
            <a:endParaRPr lang="zh-CN" altLang="en-US" sz="3600" dirty="0" smtClean="0">
              <a:latin typeface="Comic Sans MS" pitchFamily="66" charset="0"/>
              <a:ea typeface="黑体" pitchFamily="49" charset="-122"/>
            </a:endParaRPr>
          </a:p>
        </p:txBody>
      </p:sp>
      <p:pic>
        <p:nvPicPr>
          <p:cNvPr id="6" name="Picture 2"/>
          <p:cNvPicPr>
            <a:picLocks noChangeAspect="1" noChangeArrowheads="1"/>
          </p:cNvPicPr>
          <p:nvPr/>
        </p:nvPicPr>
        <p:blipFill>
          <a:blip r:embed="rId2" cstate="print"/>
          <a:srcRect l="21680" t="9375" r="23242"/>
          <a:stretch>
            <a:fillRect/>
          </a:stretch>
        </p:blipFill>
        <p:spPr bwMode="auto">
          <a:xfrm>
            <a:off x="1547664" y="1412776"/>
            <a:ext cx="5143500" cy="5289550"/>
          </a:xfrm>
          <a:prstGeom prst="rect">
            <a:avLst/>
          </a:prstGeom>
          <a:noFill/>
          <a:ln w="9525">
            <a:noFill/>
            <a:miter lim="800000"/>
            <a:headEnd/>
            <a:tailEnd/>
          </a:ln>
        </p:spPr>
      </p:pic>
      <p:pic>
        <p:nvPicPr>
          <p:cNvPr id="10" name="图片 9" descr="质子事件检索.jpg"/>
          <p:cNvPicPr>
            <a:picLocks noChangeAspect="1"/>
          </p:cNvPicPr>
          <p:nvPr/>
        </p:nvPicPr>
        <p:blipFill>
          <a:blip r:embed="rId3" cstate="print"/>
          <a:stretch>
            <a:fillRect/>
          </a:stretch>
        </p:blipFill>
        <p:spPr>
          <a:xfrm>
            <a:off x="1115616" y="2060848"/>
            <a:ext cx="6876256" cy="2655465"/>
          </a:xfrm>
          <a:prstGeom prst="rect">
            <a:avLst/>
          </a:prstGeom>
        </p:spPr>
      </p:pic>
      <p:pic>
        <p:nvPicPr>
          <p:cNvPr id="7" name="Picture 3"/>
          <p:cNvPicPr>
            <a:picLocks noChangeAspect="1" noChangeArrowheads="1"/>
          </p:cNvPicPr>
          <p:nvPr/>
        </p:nvPicPr>
        <p:blipFill>
          <a:blip r:embed="rId4" cstate="print"/>
          <a:srcRect l="21680" r="23242"/>
          <a:stretch>
            <a:fillRect/>
          </a:stretch>
        </p:blipFill>
        <p:spPr bwMode="auto">
          <a:xfrm>
            <a:off x="1835696" y="1484784"/>
            <a:ext cx="4575175" cy="5191125"/>
          </a:xfrm>
          <a:prstGeom prst="rect">
            <a:avLst/>
          </a:prstGeom>
          <a:noFill/>
          <a:ln w="9525">
            <a:noFill/>
            <a:miter lim="800000"/>
            <a:headEnd/>
            <a:tailEnd/>
          </a:ln>
        </p:spPr>
      </p:pic>
      <p:pic>
        <p:nvPicPr>
          <p:cNvPr id="9" name="图片 8" descr="质子关联数据.jpg"/>
          <p:cNvPicPr>
            <a:picLocks noChangeAspect="1"/>
          </p:cNvPicPr>
          <p:nvPr/>
        </p:nvPicPr>
        <p:blipFill>
          <a:blip r:embed="rId5" cstate="print"/>
          <a:stretch>
            <a:fillRect/>
          </a:stretch>
        </p:blipFill>
        <p:spPr>
          <a:xfrm>
            <a:off x="2195736" y="3645024"/>
            <a:ext cx="6551712" cy="18887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空间模式计算及其可视化</a:t>
            </a:r>
            <a:endParaRPr lang="zh-CN" altLang="en-US" sz="3600" dirty="0" smtClean="0">
              <a:latin typeface="Comic Sans MS" pitchFamily="66" charset="0"/>
              <a:ea typeface="黑体" pitchFamily="49" charset="-122"/>
            </a:endParaRPr>
          </a:p>
        </p:txBody>
      </p:sp>
      <p:sp>
        <p:nvSpPr>
          <p:cNvPr id="52227" name="内容占位符 8"/>
          <p:cNvSpPr>
            <a:spLocks noGrp="1"/>
          </p:cNvSpPr>
          <p:nvPr>
            <p:ph idx="1"/>
          </p:nvPr>
        </p:nvSpPr>
        <p:spPr>
          <a:xfrm>
            <a:off x="457200" y="1600200"/>
            <a:ext cx="8258175" cy="2188840"/>
          </a:xfrm>
        </p:spPr>
        <p:txBody>
          <a:bodyPr>
            <a:normAutofit lnSpcReduction="10000"/>
          </a:bodyPr>
          <a:lstStyle/>
          <a:p>
            <a:pPr>
              <a:defRPr/>
            </a:pPr>
            <a:r>
              <a:rPr lang="zh-CN" altLang="en-US" sz="2000" b="1" dirty="0" smtClean="0"/>
              <a:t>模式名称：美国海军实验室</a:t>
            </a:r>
            <a:r>
              <a:rPr lang="en-US" sz="2000" b="1" dirty="0" smtClean="0"/>
              <a:t>NRLMSISE-00 Model 2001</a:t>
            </a:r>
          </a:p>
          <a:p>
            <a:pPr lvl="1">
              <a:defRPr/>
            </a:pPr>
            <a:r>
              <a:rPr lang="zh-CN" altLang="en-US" sz="2000" b="1" dirty="0" smtClean="0"/>
              <a:t>支持</a:t>
            </a:r>
            <a:r>
              <a:rPr lang="en-US" altLang="zh-CN" sz="2000" b="1" dirty="0" smtClean="0"/>
              <a:t>O2/N2/He/</a:t>
            </a:r>
            <a:r>
              <a:rPr lang="en-US" altLang="zh-CN" sz="2000" b="1" dirty="0" err="1" smtClean="0"/>
              <a:t>Ar</a:t>
            </a:r>
            <a:r>
              <a:rPr lang="en-US" altLang="zh-CN" sz="2000" b="1" dirty="0" smtClean="0"/>
              <a:t>/Neutral Temperature/Exospheric Temperature</a:t>
            </a:r>
            <a:r>
              <a:rPr lang="zh-CN" altLang="en-US" sz="2000" b="1" dirty="0" smtClean="0"/>
              <a:t>的全球分布计算</a:t>
            </a:r>
            <a:endParaRPr lang="en-US" altLang="zh-CN" sz="2000" b="1" dirty="0" smtClean="0"/>
          </a:p>
          <a:p>
            <a:pPr lvl="1">
              <a:defRPr/>
            </a:pPr>
            <a:r>
              <a:rPr lang="zh-CN" altLang="en-US" sz="2000" b="1" dirty="0" smtClean="0"/>
              <a:t>通过色表映射实现基于</a:t>
            </a:r>
            <a:r>
              <a:rPr lang="en-US" altLang="zh-CN" sz="2000" b="1" dirty="0" smtClean="0"/>
              <a:t>Google </a:t>
            </a:r>
            <a:r>
              <a:rPr lang="en-US" altLang="zh-CN" sz="2000" b="1" dirty="0" err="1" smtClean="0"/>
              <a:t>Eearth</a:t>
            </a:r>
            <a:r>
              <a:rPr lang="zh-CN" altLang="en-US" sz="2000" b="1" dirty="0" smtClean="0"/>
              <a:t>的可视化以</a:t>
            </a:r>
            <a:r>
              <a:rPr lang="zh-CN" altLang="en-US" sz="2000" dirty="0" smtClean="0"/>
              <a:t>揭示不同大气成分的全球密度分布规律</a:t>
            </a:r>
          </a:p>
          <a:p>
            <a:pPr>
              <a:defRPr/>
            </a:pPr>
            <a:r>
              <a:rPr lang="zh-CN" altLang="en-US" sz="2000" b="1" dirty="0" smtClean="0"/>
              <a:t>模式名称：</a:t>
            </a:r>
            <a:r>
              <a:rPr lang="en-US" altLang="zh-CN" sz="2000" b="1" dirty="0" smtClean="0"/>
              <a:t>IGRF</a:t>
            </a:r>
            <a:r>
              <a:rPr lang="zh-CN" altLang="en-US" sz="2000" b="1" dirty="0" smtClean="0"/>
              <a:t>地磁模型</a:t>
            </a:r>
            <a:endParaRPr lang="en-US" altLang="zh-CN" sz="2000" b="1" dirty="0" smtClean="0"/>
          </a:p>
          <a:p>
            <a:pPr lvl="1">
              <a:defRPr/>
            </a:pPr>
            <a:r>
              <a:rPr lang="zh-CN" altLang="en-US" sz="1600" b="1" dirty="0" smtClean="0"/>
              <a:t>通过等高线表现地磁分布</a:t>
            </a:r>
            <a:endParaRPr lang="en-US" sz="1600" b="1" dirty="0" smtClean="0"/>
          </a:p>
          <a:p>
            <a:pPr>
              <a:defRPr/>
            </a:pPr>
            <a:endParaRPr lang="en-US" sz="2000" b="1" dirty="0" smtClean="0"/>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57" name="Object 1"/>
          <p:cNvGraphicFramePr>
            <a:graphicFrameLocks noChangeAspect="1"/>
          </p:cNvGraphicFramePr>
          <p:nvPr/>
        </p:nvGraphicFramePr>
        <p:xfrm>
          <a:off x="2365246" y="3789040"/>
          <a:ext cx="4222978" cy="2996952"/>
        </p:xfrm>
        <a:graphic>
          <a:graphicData uri="http://schemas.openxmlformats.org/presentationml/2006/ole">
            <p:oleObj spid="_x0000_s275457" name="Visio" r:id="rId3" imgW="2951804" imgH="2097297" progId="Visio.Drawing.11">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空间模式计算及其可视化</a:t>
            </a:r>
            <a:endParaRPr lang="zh-CN" altLang="en-US" sz="3600" dirty="0" smtClean="0">
              <a:latin typeface="Comic Sans MS" pitchFamily="66" charset="0"/>
              <a:ea typeface="黑体" pitchFamily="49" charset="-122"/>
            </a:endParaRPr>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3" name="图片 11" descr="GoogleEarth.png"/>
          <p:cNvPicPr>
            <a:picLocks noChangeAspect="1"/>
          </p:cNvPicPr>
          <p:nvPr/>
        </p:nvPicPr>
        <p:blipFill>
          <a:blip r:embed="rId2" cstate="print"/>
          <a:srcRect r="19531" b="38411"/>
          <a:stretch>
            <a:fillRect/>
          </a:stretch>
        </p:blipFill>
        <p:spPr bwMode="auto">
          <a:xfrm>
            <a:off x="1043608" y="2852936"/>
            <a:ext cx="7358062" cy="3036888"/>
          </a:xfrm>
          <a:prstGeom prst="rect">
            <a:avLst/>
          </a:prstGeom>
          <a:noFill/>
          <a:ln w="9525">
            <a:noFill/>
            <a:miter lim="800000"/>
            <a:headEnd/>
            <a:tailEnd/>
          </a:ln>
        </p:spPr>
      </p:pic>
      <p:pic>
        <p:nvPicPr>
          <p:cNvPr id="22" name="图片 21" descr="IGRF模式计算.jpg"/>
          <p:cNvPicPr>
            <a:picLocks noChangeAspect="1"/>
          </p:cNvPicPr>
          <p:nvPr/>
        </p:nvPicPr>
        <p:blipFill>
          <a:blip r:embed="rId3" cstate="print"/>
          <a:stretch>
            <a:fillRect/>
          </a:stretch>
        </p:blipFill>
        <p:spPr>
          <a:xfrm>
            <a:off x="1187624" y="2564904"/>
            <a:ext cx="6762750" cy="3152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pPr lvl="0"/>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科学数据在线转换和阅读服务</a:t>
            </a:r>
            <a:endParaRPr lang="zh-CN" altLang="en-US" sz="3600" dirty="0" smtClean="0">
              <a:latin typeface="Comic Sans MS" pitchFamily="66" charset="0"/>
              <a:ea typeface="黑体" pitchFamily="49" charset="-122"/>
            </a:endParaRPr>
          </a:p>
        </p:txBody>
      </p:sp>
      <p:sp>
        <p:nvSpPr>
          <p:cNvPr id="52227" name="内容占位符 8"/>
          <p:cNvSpPr>
            <a:spLocks noGrp="1"/>
          </p:cNvSpPr>
          <p:nvPr>
            <p:ph idx="1"/>
          </p:nvPr>
        </p:nvSpPr>
        <p:spPr>
          <a:xfrm>
            <a:off x="457200" y="1600200"/>
            <a:ext cx="8258175" cy="4421088"/>
          </a:xfrm>
        </p:spPr>
        <p:txBody>
          <a:bodyPr>
            <a:normAutofit/>
          </a:bodyPr>
          <a:lstStyle/>
          <a:p>
            <a:r>
              <a:rPr lang="zh-CN" altLang="zh-CN" sz="2400" dirty="0" smtClean="0"/>
              <a:t>在线转换服务目前主要提供：</a:t>
            </a:r>
            <a:endParaRPr lang="en-US" altLang="zh-CN" sz="2400" dirty="0" smtClean="0"/>
          </a:p>
          <a:p>
            <a:pPr lvl="1"/>
            <a:r>
              <a:rPr lang="en-US" altLang="zh-CN" sz="2000" dirty="0" smtClean="0"/>
              <a:t>CDF-</a:t>
            </a:r>
            <a:r>
              <a:rPr lang="en-US" altLang="zh-CN" sz="2000" dirty="0" err="1" smtClean="0"/>
              <a:t>netCDF</a:t>
            </a:r>
            <a:r>
              <a:rPr lang="en-US" altLang="zh-CN" sz="2000" dirty="0" smtClean="0"/>
              <a:t> </a:t>
            </a:r>
            <a:r>
              <a:rPr lang="zh-CN" altLang="zh-CN" sz="2000" dirty="0" smtClean="0"/>
              <a:t>、</a:t>
            </a:r>
            <a:r>
              <a:rPr lang="en-US" altLang="zh-CN" sz="2000" dirty="0" smtClean="0"/>
              <a:t>FITS-CDF </a:t>
            </a:r>
            <a:r>
              <a:rPr lang="zh-CN" altLang="zh-CN" sz="2000" dirty="0" smtClean="0"/>
              <a:t>、</a:t>
            </a:r>
            <a:r>
              <a:rPr lang="en-US" altLang="zh-CN" sz="2000" dirty="0" err="1" smtClean="0"/>
              <a:t>netCDF</a:t>
            </a:r>
            <a:r>
              <a:rPr lang="en-US" altLang="zh-CN" sz="2000" dirty="0" smtClean="0"/>
              <a:t>-CDF </a:t>
            </a:r>
            <a:r>
              <a:rPr lang="zh-CN" altLang="zh-CN" sz="2000" dirty="0" smtClean="0"/>
              <a:t>、</a:t>
            </a:r>
            <a:r>
              <a:rPr lang="en-US" altLang="zh-CN" sz="2000" dirty="0" smtClean="0"/>
              <a:t>HDF4-CDF</a:t>
            </a:r>
            <a:r>
              <a:rPr lang="zh-CN" altLang="zh-CN" sz="2000" dirty="0" smtClean="0"/>
              <a:t>四种数据格式转换服务</a:t>
            </a:r>
            <a:endParaRPr lang="en-US" altLang="zh-CN" sz="2000" dirty="0" smtClean="0"/>
          </a:p>
          <a:p>
            <a:pPr lvl="1"/>
            <a:r>
              <a:rPr lang="zh-CN" altLang="zh-CN" sz="2000" dirty="0" smtClean="0"/>
              <a:t>支持对科学数据文件的本地或跨节点远程的转换，</a:t>
            </a:r>
            <a:endParaRPr lang="en-US" altLang="zh-CN" sz="2000" dirty="0" smtClean="0"/>
          </a:p>
          <a:p>
            <a:pPr lvl="1"/>
            <a:r>
              <a:rPr lang="zh-CN" altLang="zh-CN" sz="2000" dirty="0" smtClean="0"/>
              <a:t>与虚拟观测台中的数据发现服务链接起来，实现从数据发现到数据转换的自动传输和管道。</a:t>
            </a:r>
            <a:endParaRPr lang="en-US" altLang="zh-CN" sz="2000" dirty="0" smtClean="0"/>
          </a:p>
          <a:p>
            <a:r>
              <a:rPr lang="zh-CN" altLang="en-US" sz="2400" dirty="0" smtClean="0"/>
              <a:t>在线阅读服务：</a:t>
            </a:r>
            <a:endParaRPr lang="en-US" altLang="zh-CN" sz="2400" dirty="0" smtClean="0"/>
          </a:p>
          <a:p>
            <a:pPr lvl="1"/>
            <a:r>
              <a:rPr lang="zh-CN" altLang="zh-CN" sz="2000" dirty="0" smtClean="0"/>
              <a:t>实现</a:t>
            </a:r>
            <a:r>
              <a:rPr lang="en-US" altLang="zh-CN" sz="2000" dirty="0" smtClean="0"/>
              <a:t>CDF</a:t>
            </a:r>
            <a:r>
              <a:rPr lang="zh-CN" altLang="zh-CN" sz="2000" dirty="0" smtClean="0"/>
              <a:t>文件阅读的在线化</a:t>
            </a:r>
            <a:endParaRPr lang="en-US" altLang="zh-CN" sz="2000" dirty="0" smtClean="0"/>
          </a:p>
          <a:p>
            <a:pPr lvl="1"/>
            <a:r>
              <a:rPr lang="zh-CN" altLang="zh-CN" sz="2000" dirty="0" smtClean="0"/>
              <a:t>科研人员可以通过该服务直接在浏览器中阅读</a:t>
            </a:r>
            <a:r>
              <a:rPr lang="en-US" altLang="zh-CN" sz="2000" dirty="0" smtClean="0"/>
              <a:t>CDF</a:t>
            </a:r>
            <a:r>
              <a:rPr lang="zh-CN" altLang="zh-CN" sz="2000" dirty="0" smtClean="0"/>
              <a:t>数据内容，而不需要安装单机版软件。</a:t>
            </a:r>
            <a:endParaRPr lang="en-US" altLang="zh-CN" sz="2000" dirty="0" smtClean="0"/>
          </a:p>
          <a:p>
            <a:pPr lvl="1"/>
            <a:r>
              <a:rPr lang="zh-CN" altLang="zh-CN" sz="2000" dirty="0" smtClean="0"/>
              <a:t>与数据发现服务链接起来，用户找到合适的数据后，点击阅读，即可阅读数据内容</a:t>
            </a:r>
            <a:endParaRPr lang="en-US" altLang="zh-CN" sz="2000" dirty="0" smtClean="0"/>
          </a:p>
          <a:p>
            <a:endParaRPr lang="zh-CN" altLang="zh-CN" sz="2400" dirty="0"/>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4"/>
          <p:cNvSpPr>
            <a:spLocks/>
          </p:cNvSpPr>
          <p:nvPr/>
        </p:nvSpPr>
        <p:spPr bwMode="gray">
          <a:xfrm rot="21372504">
            <a:off x="41032" y="4205326"/>
            <a:ext cx="8405666" cy="1519179"/>
          </a:xfrm>
          <a:custGeom>
            <a:avLst/>
            <a:gdLst>
              <a:gd name="T0" fmla="*/ 0 w 2507"/>
              <a:gd name="T1" fmla="*/ 2147483647 h 684"/>
              <a:gd name="T2" fmla="*/ 2147483647 w 2507"/>
              <a:gd name="T3" fmla="*/ 2147483647 h 684"/>
              <a:gd name="T4" fmla="*/ 2147483647 w 2507"/>
              <a:gd name="T5" fmla="*/ 2147483647 h 684"/>
              <a:gd name="T6" fmla="*/ 2147483647 w 2507"/>
              <a:gd name="T7" fmla="*/ 2147483647 h 684"/>
              <a:gd name="T8" fmla="*/ 2147483647 w 2507"/>
              <a:gd name="T9" fmla="*/ 0 h 684"/>
              <a:gd name="T10" fmla="*/ 0 60000 65536"/>
              <a:gd name="T11" fmla="*/ 0 60000 65536"/>
              <a:gd name="T12" fmla="*/ 0 60000 65536"/>
              <a:gd name="T13" fmla="*/ 0 60000 65536"/>
              <a:gd name="T14" fmla="*/ 0 60000 65536"/>
              <a:gd name="T15" fmla="*/ 0 w 2507"/>
              <a:gd name="T16" fmla="*/ 0 h 684"/>
              <a:gd name="T17" fmla="*/ 2507 w 2507"/>
              <a:gd name="T18" fmla="*/ 684 h 684"/>
              <a:gd name="connsiteX0" fmla="*/ 0 w 2507"/>
              <a:gd name="connsiteY0" fmla="*/ 684 h 684"/>
              <a:gd name="connsiteX1" fmla="*/ 695 w 2507"/>
              <a:gd name="connsiteY1" fmla="*/ 619 h 684"/>
              <a:gd name="connsiteX2" fmla="*/ 1342 w 2507"/>
              <a:gd name="connsiteY2" fmla="*/ 116 h 684"/>
              <a:gd name="connsiteX3" fmla="*/ 1954 w 2507"/>
              <a:gd name="connsiteY3" fmla="*/ 630 h 684"/>
              <a:gd name="connsiteX4" fmla="*/ 2507 w 2507"/>
              <a:gd name="connsiteY4" fmla="*/ 0 h 684"/>
              <a:gd name="connsiteX0" fmla="*/ 0 w 2507"/>
              <a:gd name="connsiteY0" fmla="*/ 684 h 684"/>
              <a:gd name="connsiteX1" fmla="*/ 695 w 2507"/>
              <a:gd name="connsiteY1" fmla="*/ 619 h 684"/>
              <a:gd name="connsiteX2" fmla="*/ 1342 w 2507"/>
              <a:gd name="connsiteY2" fmla="*/ 116 h 684"/>
              <a:gd name="connsiteX3" fmla="*/ 1955 w 2507"/>
              <a:gd name="connsiteY3" fmla="*/ 430 h 684"/>
              <a:gd name="connsiteX4" fmla="*/ 2507 w 2507"/>
              <a:gd name="connsiteY4" fmla="*/ 0 h 684"/>
              <a:gd name="connsiteX0" fmla="*/ 0 w 2507"/>
              <a:gd name="connsiteY0" fmla="*/ 684 h 684"/>
              <a:gd name="connsiteX1" fmla="*/ 695 w 2507"/>
              <a:gd name="connsiteY1" fmla="*/ 619 h 684"/>
              <a:gd name="connsiteX2" fmla="*/ 1277 w 2507"/>
              <a:gd name="connsiteY2" fmla="*/ 225 h 684"/>
              <a:gd name="connsiteX3" fmla="*/ 1955 w 2507"/>
              <a:gd name="connsiteY3" fmla="*/ 430 h 684"/>
              <a:gd name="connsiteX4" fmla="*/ 2507 w 2507"/>
              <a:gd name="connsiteY4" fmla="*/ 0 h 684"/>
              <a:gd name="connsiteX0" fmla="*/ 0 w 2532"/>
              <a:gd name="connsiteY0" fmla="*/ 795 h 795"/>
              <a:gd name="connsiteX1" fmla="*/ 720 w 2532"/>
              <a:gd name="connsiteY1" fmla="*/ 619 h 795"/>
              <a:gd name="connsiteX2" fmla="*/ 1302 w 2532"/>
              <a:gd name="connsiteY2" fmla="*/ 225 h 795"/>
              <a:gd name="connsiteX3" fmla="*/ 1980 w 2532"/>
              <a:gd name="connsiteY3" fmla="*/ 430 h 795"/>
              <a:gd name="connsiteX4" fmla="*/ 2532 w 2532"/>
              <a:gd name="connsiteY4" fmla="*/ 0 h 795"/>
              <a:gd name="connsiteX0" fmla="*/ 0 w 2532"/>
              <a:gd name="connsiteY0" fmla="*/ 795 h 795"/>
              <a:gd name="connsiteX1" fmla="*/ 822 w 2532"/>
              <a:gd name="connsiteY1" fmla="*/ 706 h 795"/>
              <a:gd name="connsiteX2" fmla="*/ 1302 w 2532"/>
              <a:gd name="connsiteY2" fmla="*/ 225 h 795"/>
              <a:gd name="connsiteX3" fmla="*/ 1980 w 2532"/>
              <a:gd name="connsiteY3" fmla="*/ 430 h 795"/>
              <a:gd name="connsiteX4" fmla="*/ 2532 w 2532"/>
              <a:gd name="connsiteY4" fmla="*/ 0 h 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 h="795">
                <a:moveTo>
                  <a:pt x="0" y="795"/>
                </a:moveTo>
                <a:lnTo>
                  <a:pt x="822" y="706"/>
                </a:lnTo>
                <a:lnTo>
                  <a:pt x="1302" y="225"/>
                </a:lnTo>
                <a:lnTo>
                  <a:pt x="1980" y="430"/>
                </a:lnTo>
                <a:lnTo>
                  <a:pt x="2532" y="0"/>
                </a:lnTo>
              </a:path>
            </a:pathLst>
          </a:custGeom>
          <a:noFill/>
          <a:ln w="63500">
            <a:solidFill>
              <a:schemeClr val="tx1">
                <a:lumMod val="75000"/>
                <a:lumOff val="25000"/>
              </a:schemeClr>
            </a:solidFill>
            <a:round/>
            <a:headEnd type="oval" w="sm" len="sm"/>
            <a:tailEnd type="stealth" w="med" len="lg"/>
          </a:ln>
          <a:scene3d>
            <a:camera prst="legacyPerspectiveTop">
              <a:rot lat="600000" lon="0" rev="0"/>
            </a:camera>
            <a:lightRig rig="legacyFlat4" dir="b"/>
          </a:scene3d>
          <a:sp3d extrusionH="887400" prstMaterial="legacyMatte">
            <a:bevelT w="13500" h="13500" prst="angle"/>
            <a:bevelB w="13500" h="13500" prst="angle"/>
            <a:extrusionClr>
              <a:schemeClr val="bg1">
                <a:lumMod val="75000"/>
              </a:schemeClr>
            </a:extrusionClr>
          </a:sp3d>
        </p:spPr>
        <p:txBody>
          <a:bodyPr>
            <a:flatTx/>
          </a:bodyPr>
          <a:lstStyle/>
          <a:p>
            <a:pPr fontAlgn="auto">
              <a:spcBef>
                <a:spcPts val="0"/>
              </a:spcBef>
              <a:spcAft>
                <a:spcPts val="0"/>
              </a:spcAft>
              <a:defRPr/>
            </a:pPr>
            <a:endParaRPr lang="zh-CN" altLang="en-US">
              <a:latin typeface="+mn-lt"/>
              <a:ea typeface="+mn-ea"/>
            </a:endParaRPr>
          </a:p>
        </p:txBody>
      </p:sp>
      <p:pic>
        <p:nvPicPr>
          <p:cNvPr id="2051" name="Picture 2" descr="http://pic.nipic.com/2007-08-07/20078718125196_2.jpg"/>
          <p:cNvPicPr>
            <a:picLocks noChangeAspect="1" noChangeArrowheads="1"/>
          </p:cNvPicPr>
          <p:nvPr/>
        </p:nvPicPr>
        <p:blipFill>
          <a:blip r:embed="rId3" cstate="print"/>
          <a:srcRect/>
          <a:stretch>
            <a:fillRect/>
          </a:stretch>
        </p:blipFill>
        <p:spPr bwMode="auto">
          <a:xfrm>
            <a:off x="2071670" y="3286124"/>
            <a:ext cx="1785937" cy="1198562"/>
          </a:xfrm>
          <a:prstGeom prst="rect">
            <a:avLst/>
          </a:prstGeom>
          <a:noFill/>
          <a:ln w="9525">
            <a:noFill/>
            <a:miter lim="800000"/>
            <a:headEnd/>
            <a:tailEnd/>
          </a:ln>
        </p:spPr>
      </p:pic>
      <p:sp>
        <p:nvSpPr>
          <p:cNvPr id="2052" name="标题 1"/>
          <p:cNvSpPr>
            <a:spLocks noGrp="1"/>
          </p:cNvSpPr>
          <p:nvPr>
            <p:ph type="title" idx="4294967295"/>
          </p:nvPr>
        </p:nvSpPr>
        <p:spPr/>
        <p:txBody>
          <a:bodyPr/>
          <a:lstStyle/>
          <a:p>
            <a:r>
              <a:rPr lang="zh-CN" altLang="en-US" sz="3600" dirty="0" smtClean="0">
                <a:latin typeface="Comic Sans MS" pitchFamily="66" charset="0"/>
                <a:ea typeface="黑体" pitchFamily="49" charset="-122"/>
              </a:rPr>
              <a:t>空间科学数据应用环境发展路线图</a:t>
            </a:r>
          </a:p>
        </p:txBody>
      </p:sp>
      <p:pic>
        <p:nvPicPr>
          <p:cNvPr id="2054" name="Picture 4" descr="上网"/>
          <p:cNvPicPr>
            <a:picLocks noChangeAspect="1" noChangeArrowheads="1"/>
          </p:cNvPicPr>
          <p:nvPr/>
        </p:nvPicPr>
        <p:blipFill>
          <a:blip r:embed="rId4" cstate="print"/>
          <a:srcRect/>
          <a:stretch>
            <a:fillRect/>
          </a:stretch>
        </p:blipFill>
        <p:spPr bwMode="auto">
          <a:xfrm>
            <a:off x="214282" y="3929066"/>
            <a:ext cx="1285875" cy="1235075"/>
          </a:xfrm>
          <a:prstGeom prst="rect">
            <a:avLst/>
          </a:prstGeom>
          <a:noFill/>
          <a:ln w="9525">
            <a:noFill/>
            <a:miter lim="800000"/>
            <a:headEnd/>
            <a:tailEnd/>
          </a:ln>
        </p:spPr>
      </p:pic>
      <p:pic>
        <p:nvPicPr>
          <p:cNvPr id="2055" name="Picture 6" descr="http://pic.nipic.com/2007-08-14/200781421343966_2.jpg"/>
          <p:cNvPicPr>
            <a:picLocks noChangeAspect="1" noChangeArrowheads="1"/>
          </p:cNvPicPr>
          <p:nvPr/>
        </p:nvPicPr>
        <p:blipFill>
          <a:blip r:embed="rId5" cstate="print"/>
          <a:srcRect/>
          <a:stretch>
            <a:fillRect/>
          </a:stretch>
        </p:blipFill>
        <p:spPr bwMode="auto">
          <a:xfrm>
            <a:off x="4500562" y="2428868"/>
            <a:ext cx="1696768" cy="1714512"/>
          </a:xfrm>
          <a:prstGeom prst="rect">
            <a:avLst/>
          </a:prstGeom>
          <a:noFill/>
          <a:ln w="9525">
            <a:noFill/>
            <a:miter lim="800000"/>
            <a:headEnd/>
            <a:tailEnd/>
          </a:ln>
        </p:spPr>
      </p:pic>
      <p:pic>
        <p:nvPicPr>
          <p:cNvPr id="2053" name="Picture 2"/>
          <p:cNvPicPr>
            <a:picLocks noChangeAspect="1" noChangeArrowheads="1"/>
          </p:cNvPicPr>
          <p:nvPr/>
        </p:nvPicPr>
        <p:blipFill>
          <a:blip r:embed="rId6" cstate="print"/>
          <a:srcRect/>
          <a:stretch>
            <a:fillRect/>
          </a:stretch>
        </p:blipFill>
        <p:spPr bwMode="auto">
          <a:xfrm>
            <a:off x="6786562" y="1285860"/>
            <a:ext cx="2357438" cy="2354262"/>
          </a:xfrm>
          <a:prstGeom prst="rect">
            <a:avLst/>
          </a:prstGeom>
          <a:noFill/>
          <a:ln w="9525">
            <a:noFill/>
            <a:miter lim="800000"/>
            <a:headEnd/>
            <a:tailEnd/>
          </a:ln>
        </p:spPr>
      </p:pic>
      <p:sp>
        <p:nvSpPr>
          <p:cNvPr id="17" name="矩形 16"/>
          <p:cNvSpPr/>
          <p:nvPr/>
        </p:nvSpPr>
        <p:spPr>
          <a:xfrm>
            <a:off x="0" y="6000768"/>
            <a:ext cx="1714496" cy="707886"/>
          </a:xfrm>
          <a:prstGeom prst="rect">
            <a:avLst/>
          </a:prstGeom>
        </p:spPr>
        <p:txBody>
          <a:bodyPr wrap="square">
            <a:spAutoFit/>
          </a:bodyPr>
          <a:lstStyle/>
          <a:p>
            <a:r>
              <a:rPr lang="zh-CN" altLang="en-US" sz="2000" dirty="0" smtClean="0">
                <a:latin typeface="+mn-ea"/>
                <a:ea typeface="+mn-ea"/>
              </a:rPr>
              <a:t>单机数据库式</a:t>
            </a:r>
          </a:p>
          <a:p>
            <a:r>
              <a:rPr lang="zh-CN" altLang="en-US" sz="2000" dirty="0" smtClean="0">
                <a:latin typeface="+mn-ea"/>
                <a:ea typeface="+mn-ea"/>
              </a:rPr>
              <a:t>数据应用环境</a:t>
            </a:r>
            <a:endParaRPr lang="zh-CN" altLang="en-US" sz="2000" dirty="0">
              <a:latin typeface="+mn-ea"/>
              <a:ea typeface="+mn-ea"/>
            </a:endParaRPr>
          </a:p>
        </p:txBody>
      </p:sp>
      <p:sp>
        <p:nvSpPr>
          <p:cNvPr id="18" name="矩形 17"/>
          <p:cNvSpPr/>
          <p:nvPr/>
        </p:nvSpPr>
        <p:spPr>
          <a:xfrm>
            <a:off x="2285984" y="5643578"/>
            <a:ext cx="2000264" cy="707886"/>
          </a:xfrm>
          <a:prstGeom prst="rect">
            <a:avLst/>
          </a:prstGeom>
        </p:spPr>
        <p:txBody>
          <a:bodyPr wrap="square">
            <a:spAutoFit/>
          </a:bodyPr>
          <a:lstStyle/>
          <a:p>
            <a:r>
              <a:rPr lang="zh-CN" altLang="en-US" sz="2000" dirty="0" smtClean="0">
                <a:latin typeface="+mn-ea"/>
                <a:ea typeface="+mn-ea"/>
              </a:rPr>
              <a:t>面向数据获取的</a:t>
            </a:r>
          </a:p>
          <a:p>
            <a:r>
              <a:rPr lang="zh-CN" altLang="en-US" sz="2000" dirty="0" smtClean="0">
                <a:latin typeface="+mn-ea"/>
                <a:ea typeface="+mn-ea"/>
              </a:rPr>
              <a:t>数据应用环境</a:t>
            </a:r>
            <a:endParaRPr lang="zh-CN" altLang="en-US" sz="2000" dirty="0">
              <a:latin typeface="+mn-ea"/>
              <a:ea typeface="+mn-ea"/>
            </a:endParaRPr>
          </a:p>
        </p:txBody>
      </p:sp>
      <p:sp>
        <p:nvSpPr>
          <p:cNvPr id="19" name="矩形 18"/>
          <p:cNvSpPr/>
          <p:nvPr/>
        </p:nvSpPr>
        <p:spPr>
          <a:xfrm>
            <a:off x="4857752" y="5000636"/>
            <a:ext cx="2071702" cy="707886"/>
          </a:xfrm>
          <a:prstGeom prst="rect">
            <a:avLst/>
          </a:prstGeom>
        </p:spPr>
        <p:txBody>
          <a:bodyPr wrap="square">
            <a:spAutoFit/>
          </a:bodyPr>
          <a:lstStyle/>
          <a:p>
            <a:r>
              <a:rPr lang="zh-CN" altLang="en-US" sz="2000" dirty="0" smtClean="0">
                <a:latin typeface="+mn-ea"/>
                <a:ea typeface="+mn-ea"/>
              </a:rPr>
              <a:t>面向科学应用的</a:t>
            </a:r>
          </a:p>
          <a:p>
            <a:r>
              <a:rPr lang="zh-CN" altLang="en-US" sz="2000" dirty="0" smtClean="0">
                <a:latin typeface="+mn-ea"/>
                <a:ea typeface="+mn-ea"/>
              </a:rPr>
              <a:t>数据应用环境</a:t>
            </a:r>
            <a:endParaRPr lang="zh-CN" altLang="en-US" sz="2000" dirty="0">
              <a:latin typeface="+mn-ea"/>
              <a:ea typeface="+mn-ea"/>
            </a:endParaRPr>
          </a:p>
        </p:txBody>
      </p:sp>
      <p:sp>
        <p:nvSpPr>
          <p:cNvPr id="20" name="矩形 19"/>
          <p:cNvSpPr/>
          <p:nvPr/>
        </p:nvSpPr>
        <p:spPr>
          <a:xfrm>
            <a:off x="7372795" y="4500570"/>
            <a:ext cx="1771205" cy="1631216"/>
          </a:xfrm>
          <a:prstGeom prst="rect">
            <a:avLst/>
          </a:prstGeom>
        </p:spPr>
        <p:txBody>
          <a:bodyPr wrap="square">
            <a:spAutoFit/>
          </a:bodyPr>
          <a:lstStyle/>
          <a:p>
            <a:r>
              <a:rPr lang="zh-CN" altLang="en-US" sz="2000" dirty="0" smtClean="0">
                <a:latin typeface="+mn-ea"/>
                <a:ea typeface="+mn-ea"/>
              </a:rPr>
              <a:t>引入网格计算等信息技术，日地</a:t>
            </a:r>
            <a:r>
              <a:rPr lang="en-US" altLang="zh-CN" sz="2000" dirty="0" smtClean="0">
                <a:latin typeface="+mn-ea"/>
                <a:ea typeface="+mn-ea"/>
              </a:rPr>
              <a:t>/</a:t>
            </a:r>
            <a:r>
              <a:rPr lang="zh-CN" altLang="en-US" sz="2000" dirty="0" smtClean="0">
                <a:latin typeface="+mn-ea"/>
                <a:ea typeface="+mn-ea"/>
              </a:rPr>
              <a:t>行星科学数据模型的虚拟观测</a:t>
            </a:r>
            <a:endParaRPr lang="zh-CN" altLang="en-US" sz="2000" dirty="0">
              <a:latin typeface="+mn-ea"/>
              <a:ea typeface="+mn-ea"/>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pPr lvl="0"/>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科学数据在线转换和阅读服务</a:t>
            </a:r>
            <a:endParaRPr lang="zh-CN" altLang="en-US" sz="3600" dirty="0" smtClean="0">
              <a:latin typeface="Comic Sans MS" pitchFamily="66" charset="0"/>
              <a:ea typeface="黑体" pitchFamily="49" charset="-122"/>
            </a:endParaRPr>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Picture 2"/>
          <p:cNvPicPr>
            <a:picLocks noChangeAspect="1" noChangeArrowheads="1"/>
          </p:cNvPicPr>
          <p:nvPr/>
        </p:nvPicPr>
        <p:blipFill>
          <a:blip r:embed="rId2" cstate="print"/>
          <a:srcRect/>
          <a:stretch>
            <a:fillRect/>
          </a:stretch>
        </p:blipFill>
        <p:spPr bwMode="auto">
          <a:xfrm>
            <a:off x="1403648" y="1556792"/>
            <a:ext cx="4402138" cy="5143500"/>
          </a:xfrm>
          <a:prstGeom prst="rect">
            <a:avLst/>
          </a:prstGeom>
          <a:noFill/>
          <a:ln w="9525">
            <a:noFill/>
            <a:miter lim="800000"/>
            <a:headEnd/>
            <a:tailEnd/>
          </a:ln>
        </p:spPr>
      </p:pic>
      <p:grpSp>
        <p:nvGrpSpPr>
          <p:cNvPr id="2" name="Group 4"/>
          <p:cNvGrpSpPr>
            <a:grpSpLocks/>
          </p:cNvGrpSpPr>
          <p:nvPr/>
        </p:nvGrpSpPr>
        <p:grpSpPr bwMode="auto">
          <a:xfrm>
            <a:off x="1371600" y="1447800"/>
            <a:ext cx="7772400" cy="5410200"/>
            <a:chOff x="113" y="483"/>
            <a:chExt cx="6123" cy="4506"/>
          </a:xfrm>
        </p:grpSpPr>
        <p:pic>
          <p:nvPicPr>
            <p:cNvPr id="7" name="Picture 5"/>
            <p:cNvPicPr>
              <a:picLocks noChangeAspect="1" noChangeArrowheads="1"/>
            </p:cNvPicPr>
            <p:nvPr/>
          </p:nvPicPr>
          <p:blipFill>
            <a:blip r:embed="rId3" cstate="print"/>
            <a:srcRect/>
            <a:stretch>
              <a:fillRect/>
            </a:stretch>
          </p:blipFill>
          <p:spPr bwMode="auto">
            <a:xfrm>
              <a:off x="454" y="483"/>
              <a:ext cx="5287" cy="424"/>
            </a:xfrm>
            <a:prstGeom prst="rect">
              <a:avLst/>
            </a:prstGeom>
            <a:noFill/>
            <a:ln w="9525">
              <a:noFill/>
              <a:round/>
              <a:headEnd/>
              <a:tailEnd/>
            </a:ln>
          </p:spPr>
        </p:pic>
        <p:pic>
          <p:nvPicPr>
            <p:cNvPr id="8" name="Picture 6"/>
            <p:cNvPicPr>
              <a:picLocks noChangeAspect="1" noChangeArrowheads="1"/>
            </p:cNvPicPr>
            <p:nvPr/>
          </p:nvPicPr>
          <p:blipFill>
            <a:blip r:embed="rId4" cstate="print"/>
            <a:srcRect/>
            <a:stretch>
              <a:fillRect/>
            </a:stretch>
          </p:blipFill>
          <p:spPr bwMode="auto">
            <a:xfrm>
              <a:off x="918" y="907"/>
              <a:ext cx="4751" cy="1704"/>
            </a:xfrm>
            <a:prstGeom prst="rect">
              <a:avLst/>
            </a:prstGeom>
            <a:noFill/>
            <a:ln w="9525">
              <a:noFill/>
              <a:round/>
              <a:headEnd/>
              <a:tailEnd/>
            </a:ln>
          </p:spPr>
        </p:pic>
        <p:pic>
          <p:nvPicPr>
            <p:cNvPr id="9" name="Picture 7"/>
            <p:cNvPicPr>
              <a:picLocks noChangeAspect="1" noChangeArrowheads="1"/>
            </p:cNvPicPr>
            <p:nvPr/>
          </p:nvPicPr>
          <p:blipFill>
            <a:blip r:embed="rId5" cstate="print"/>
            <a:srcRect/>
            <a:stretch>
              <a:fillRect/>
            </a:stretch>
          </p:blipFill>
          <p:spPr bwMode="auto">
            <a:xfrm>
              <a:off x="1485" y="1474"/>
              <a:ext cx="4751" cy="1704"/>
            </a:xfrm>
            <a:prstGeom prst="rect">
              <a:avLst/>
            </a:prstGeom>
            <a:noFill/>
            <a:ln w="9525">
              <a:noFill/>
              <a:round/>
              <a:headEnd/>
              <a:tailEnd/>
            </a:ln>
          </p:spPr>
        </p:pic>
        <p:pic>
          <p:nvPicPr>
            <p:cNvPr id="10" name="Picture 8"/>
            <p:cNvPicPr>
              <a:picLocks noChangeAspect="1" noChangeArrowheads="1"/>
            </p:cNvPicPr>
            <p:nvPr/>
          </p:nvPicPr>
          <p:blipFill>
            <a:blip r:embed="rId6" cstate="print"/>
            <a:srcRect/>
            <a:stretch>
              <a:fillRect/>
            </a:stretch>
          </p:blipFill>
          <p:spPr bwMode="auto">
            <a:xfrm>
              <a:off x="113" y="1548"/>
              <a:ext cx="4762" cy="3441"/>
            </a:xfrm>
            <a:prstGeom prst="rect">
              <a:avLst/>
            </a:prstGeom>
            <a:noFill/>
            <a:ln w="9525">
              <a:noFill/>
              <a:round/>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en-US" altLang="zh-CN" sz="2800" dirty="0" smtClean="0">
                <a:latin typeface="+mn-lt"/>
                <a:ea typeface="黑体" pitchFamily="2" charset="-122"/>
              </a:rPr>
              <a:t>NASA SPASE</a:t>
            </a:r>
            <a:r>
              <a:rPr lang="zh-CN" altLang="en-US" sz="2800" dirty="0" smtClean="0">
                <a:latin typeface="+mn-lt"/>
                <a:ea typeface="黑体" pitchFamily="2" charset="-122"/>
              </a:rPr>
              <a:t>元数据</a:t>
            </a:r>
            <a:r>
              <a:rPr lang="zh-CN" altLang="en-US" sz="2800" dirty="0" smtClean="0">
                <a:latin typeface="Comic Sans MS" pitchFamily="66" charset="0"/>
                <a:ea typeface="黑体" pitchFamily="2" charset="-122"/>
              </a:rPr>
              <a:t>标签在线解释服务</a:t>
            </a:r>
            <a:endParaRPr lang="zh-CN" altLang="en-US" sz="3600" dirty="0" smtClean="0">
              <a:latin typeface="Comic Sans MS" pitchFamily="66" charset="0"/>
              <a:ea typeface="黑体" pitchFamily="49" charset="-122"/>
            </a:endParaRPr>
          </a:p>
        </p:txBody>
      </p:sp>
      <p:sp>
        <p:nvSpPr>
          <p:cNvPr id="52227" name="内容占位符 8"/>
          <p:cNvSpPr>
            <a:spLocks noGrp="1"/>
          </p:cNvSpPr>
          <p:nvPr>
            <p:ph idx="1"/>
          </p:nvPr>
        </p:nvSpPr>
        <p:spPr>
          <a:xfrm>
            <a:off x="457200" y="1600200"/>
            <a:ext cx="8258175" cy="4853136"/>
          </a:xfrm>
        </p:spPr>
        <p:txBody>
          <a:bodyPr>
            <a:normAutofit fontScale="92500" lnSpcReduction="20000"/>
          </a:bodyPr>
          <a:lstStyle/>
          <a:p>
            <a:pPr>
              <a:defRPr/>
            </a:pPr>
            <a:r>
              <a:rPr lang="zh-CN" altLang="zh-CN" sz="2400" dirty="0" smtClean="0"/>
              <a:t>空间物理档案搜索和抽取（</a:t>
            </a:r>
            <a:r>
              <a:rPr lang="en-US" altLang="zh-CN" sz="2400" dirty="0" smtClean="0"/>
              <a:t>SPASE</a:t>
            </a:r>
            <a:r>
              <a:rPr lang="zh-CN" altLang="zh-CN" sz="2400" dirty="0" smtClean="0"/>
              <a:t>）标准，是美国宇航局提出的面向日地物理学的元数据标准。</a:t>
            </a:r>
            <a:endParaRPr lang="en-US" altLang="zh-CN" sz="2400" dirty="0" smtClean="0"/>
          </a:p>
          <a:p>
            <a:pPr>
              <a:defRPr/>
            </a:pPr>
            <a:endParaRPr lang="en-US" altLang="zh-CN" sz="2400" dirty="0" smtClean="0"/>
          </a:p>
          <a:p>
            <a:pPr>
              <a:defRPr/>
            </a:pPr>
            <a:r>
              <a:rPr lang="en-US" altLang="zh-CN" sz="2400" dirty="0" smtClean="0"/>
              <a:t>SPASE</a:t>
            </a:r>
            <a:r>
              <a:rPr lang="zh-CN" altLang="zh-CN" sz="2400" dirty="0" smtClean="0"/>
              <a:t>的提出主要有</a:t>
            </a:r>
            <a:r>
              <a:rPr lang="en-US" altLang="zh-CN" sz="2400" dirty="0" smtClean="0"/>
              <a:t>4</a:t>
            </a:r>
            <a:r>
              <a:rPr lang="zh-CN" altLang="zh-CN" sz="2400" dirty="0" smtClean="0"/>
              <a:t>个目的：</a:t>
            </a:r>
            <a:endParaRPr lang="en-US" altLang="zh-CN" sz="2400" dirty="0" smtClean="0"/>
          </a:p>
          <a:p>
            <a:pPr lvl="1">
              <a:defRPr/>
            </a:pPr>
            <a:r>
              <a:rPr lang="zh-CN" altLang="zh-CN" sz="2000" dirty="0" smtClean="0"/>
              <a:t>①基于公用元数据语言（</a:t>
            </a:r>
            <a:r>
              <a:rPr lang="en-US" altLang="zh-CN" sz="2000" dirty="0" smtClean="0"/>
              <a:t>XML</a:t>
            </a:r>
            <a:r>
              <a:rPr lang="zh-CN" altLang="zh-CN" sz="2000" dirty="0" smtClean="0"/>
              <a:t>），实现空间科学数据环境的数据检索和抽取的加速；</a:t>
            </a:r>
            <a:endParaRPr lang="en-US" altLang="zh-CN" sz="2000" dirty="0" smtClean="0"/>
          </a:p>
          <a:p>
            <a:pPr lvl="1">
              <a:defRPr/>
            </a:pPr>
            <a:r>
              <a:rPr lang="zh-CN" altLang="zh-CN" sz="2000" dirty="0" smtClean="0"/>
              <a:t>②定义和维护空间太阳物理学的元数据标准，以支持空间和太阳物理数据互操作；</a:t>
            </a:r>
            <a:endParaRPr lang="en-US" altLang="zh-CN" sz="2000" dirty="0" smtClean="0"/>
          </a:p>
          <a:p>
            <a:pPr lvl="1">
              <a:defRPr/>
            </a:pPr>
            <a:r>
              <a:rPr lang="zh-CN" altLang="zh-CN" sz="2000" dirty="0" smtClean="0"/>
              <a:t>③使用</a:t>
            </a:r>
            <a:r>
              <a:rPr lang="en-US" altLang="zh-CN" sz="2000" dirty="0" smtClean="0"/>
              <a:t>SPASE</a:t>
            </a:r>
            <a:r>
              <a:rPr lang="zh-CN" altLang="zh-CN" sz="2000" dirty="0" smtClean="0"/>
              <a:t>元数据标准为卫星观测数据创建标准数据描述；</a:t>
            </a:r>
            <a:endParaRPr lang="en-US" altLang="zh-CN" sz="2000" dirty="0" smtClean="0"/>
          </a:p>
          <a:p>
            <a:pPr lvl="1">
              <a:defRPr/>
            </a:pPr>
            <a:r>
              <a:rPr lang="zh-CN" altLang="zh-CN" sz="2000" dirty="0" smtClean="0"/>
              <a:t>④为数据工程师和物理研究者提供</a:t>
            </a:r>
            <a:r>
              <a:rPr lang="en-US" altLang="zh-CN" sz="2000" dirty="0" smtClean="0"/>
              <a:t>SPASE</a:t>
            </a:r>
            <a:r>
              <a:rPr lang="zh-CN" altLang="zh-CN" sz="2000" dirty="0" smtClean="0"/>
              <a:t>元数据标准的辅助工具。 </a:t>
            </a:r>
            <a:endParaRPr lang="en-US" altLang="zh-CN" sz="2000" dirty="0" smtClean="0"/>
          </a:p>
          <a:p>
            <a:pPr>
              <a:defRPr/>
            </a:pPr>
            <a:endParaRPr lang="en-US" altLang="zh-CN" sz="2400" dirty="0" smtClean="0"/>
          </a:p>
          <a:p>
            <a:pPr>
              <a:defRPr/>
            </a:pPr>
            <a:r>
              <a:rPr lang="en-US" altLang="zh-CN" sz="2400" dirty="0" smtClean="0"/>
              <a:t>SPASE</a:t>
            </a:r>
            <a:r>
              <a:rPr lang="zh-CN" altLang="zh-CN" sz="2400" dirty="0" smtClean="0"/>
              <a:t>元数据标签解释服务，通过读取卫星数据的元数据标签文件（</a:t>
            </a:r>
            <a:r>
              <a:rPr lang="en-US" altLang="zh-CN" sz="2400" dirty="0" smtClean="0"/>
              <a:t>XML</a:t>
            </a:r>
            <a:r>
              <a:rPr lang="zh-CN" altLang="zh-CN" sz="2400" dirty="0" smtClean="0"/>
              <a:t>），按照</a:t>
            </a:r>
            <a:r>
              <a:rPr lang="en-US" altLang="zh-CN" sz="2400" dirty="0" smtClean="0"/>
              <a:t>SPASE</a:t>
            </a:r>
            <a:r>
              <a:rPr lang="zh-CN" altLang="zh-CN" sz="2400" dirty="0" smtClean="0"/>
              <a:t>标准，对</a:t>
            </a:r>
            <a:r>
              <a:rPr lang="en-US" altLang="zh-CN" sz="2400" dirty="0" smtClean="0"/>
              <a:t>XML</a:t>
            </a:r>
            <a:r>
              <a:rPr lang="zh-CN" altLang="zh-CN" sz="2400" dirty="0" smtClean="0"/>
              <a:t>内容遍历，在遍历过程中同时进行语法检查和语义解释，最终把卫星数据的描述信息用一个通俗易懂的方式展示给科研工作者，以方便科研人员读懂卫星数据的来源、仪器、设备等相关信息。</a:t>
            </a:r>
          </a:p>
          <a:p>
            <a:pPr>
              <a:defRPr/>
            </a:pPr>
            <a:endParaRPr lang="en-US" altLang="zh-CN" sz="2400" dirty="0" smtClean="0"/>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——NASA SPASE</a:t>
            </a:r>
            <a:r>
              <a:rPr lang="zh-CN" altLang="en-US" sz="2800" dirty="0" smtClean="0">
                <a:latin typeface="Comic Sans MS" pitchFamily="66" charset="0"/>
                <a:ea typeface="黑体" pitchFamily="2" charset="-122"/>
              </a:rPr>
              <a:t>元数据标签在线解释服务</a:t>
            </a:r>
            <a:endParaRPr lang="zh-CN" altLang="en-US" sz="3600" dirty="0" smtClean="0">
              <a:latin typeface="Comic Sans MS" pitchFamily="66" charset="0"/>
              <a:ea typeface="黑体" pitchFamily="49" charset="-122"/>
            </a:endParaRPr>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descr="SPASE元数据阅读器.JPG"/>
          <p:cNvPicPr>
            <a:picLocks noChangeAspect="1"/>
          </p:cNvPicPr>
          <p:nvPr/>
        </p:nvPicPr>
        <p:blipFill>
          <a:blip r:embed="rId2" cstate="print"/>
          <a:stretch>
            <a:fillRect/>
          </a:stretch>
        </p:blipFill>
        <p:spPr>
          <a:xfrm>
            <a:off x="2267744" y="1556793"/>
            <a:ext cx="4352226" cy="530120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科学数据常规可视化服务</a:t>
            </a:r>
            <a:endParaRPr lang="zh-CN" altLang="en-US" sz="3600" dirty="0" smtClean="0">
              <a:latin typeface="Comic Sans MS" pitchFamily="66" charset="0"/>
              <a:ea typeface="黑体" pitchFamily="49" charset="-122"/>
            </a:endParaRPr>
          </a:p>
        </p:txBody>
      </p:sp>
      <p:sp>
        <p:nvSpPr>
          <p:cNvPr id="52227" name="内容占位符 8"/>
          <p:cNvSpPr>
            <a:spLocks noGrp="1"/>
          </p:cNvSpPr>
          <p:nvPr>
            <p:ph idx="1"/>
          </p:nvPr>
        </p:nvSpPr>
        <p:spPr>
          <a:xfrm>
            <a:off x="457200" y="1600200"/>
            <a:ext cx="8258175" cy="4853136"/>
          </a:xfrm>
        </p:spPr>
        <p:txBody>
          <a:bodyPr>
            <a:normAutofit/>
          </a:bodyPr>
          <a:lstStyle/>
          <a:p>
            <a:pPr>
              <a:defRPr/>
            </a:pPr>
            <a:r>
              <a:rPr lang="zh-CN" altLang="zh-CN" sz="2400" dirty="0" smtClean="0"/>
              <a:t>空间科学</a:t>
            </a:r>
            <a:r>
              <a:rPr lang="en-US" altLang="zh-CN" sz="2400" dirty="0" smtClean="0"/>
              <a:t>VO</a:t>
            </a:r>
            <a:r>
              <a:rPr lang="zh-CN" altLang="zh-CN" sz="2400" dirty="0" smtClean="0"/>
              <a:t>向科研用户提供基于</a:t>
            </a:r>
            <a:r>
              <a:rPr lang="en-US" altLang="zh-CN" sz="2400" dirty="0" smtClean="0"/>
              <a:t>IDL</a:t>
            </a:r>
            <a:r>
              <a:rPr lang="zh-CN" altLang="zh-CN" sz="2400" dirty="0" smtClean="0"/>
              <a:t>、</a:t>
            </a:r>
            <a:r>
              <a:rPr lang="en-US" altLang="zh-CN" sz="2400" dirty="0" err="1" smtClean="0"/>
              <a:t>Matlab</a:t>
            </a:r>
            <a:r>
              <a:rPr lang="zh-CN" altLang="zh-CN" sz="2400" dirty="0" smtClean="0"/>
              <a:t>等工具的常规二维科学数据在线可视化</a:t>
            </a:r>
            <a:endParaRPr lang="en-US" altLang="zh-CN" sz="2400" dirty="0" smtClean="0"/>
          </a:p>
          <a:p>
            <a:pPr>
              <a:buNone/>
              <a:defRPr/>
            </a:pPr>
            <a:endParaRPr lang="en-US" altLang="zh-CN" sz="2400" dirty="0" smtClean="0"/>
          </a:p>
          <a:p>
            <a:pPr>
              <a:defRPr/>
            </a:pPr>
            <a:r>
              <a:rPr lang="zh-CN" altLang="zh-CN" sz="2400" dirty="0" smtClean="0"/>
              <a:t>主要分为两类：</a:t>
            </a:r>
            <a:endParaRPr lang="en-US" altLang="zh-CN" sz="2400" dirty="0" smtClean="0"/>
          </a:p>
          <a:p>
            <a:pPr lvl="1">
              <a:defRPr/>
            </a:pPr>
            <a:r>
              <a:rPr lang="zh-CN" altLang="zh-CN" sz="2000" dirty="0" smtClean="0"/>
              <a:t>①对物理</a:t>
            </a:r>
            <a:r>
              <a:rPr lang="zh-CN" altLang="en-US" sz="2000" dirty="0" smtClean="0"/>
              <a:t>载荷</a:t>
            </a:r>
            <a:r>
              <a:rPr lang="zh-CN" altLang="zh-CN" sz="2000" dirty="0" smtClean="0"/>
              <a:t>探测数据的可视化，表现形式为在时间轴上延伸的散点图、柱状图、折线图等</a:t>
            </a:r>
            <a:endParaRPr lang="en-US" altLang="zh-CN" sz="2000" dirty="0" smtClean="0"/>
          </a:p>
          <a:p>
            <a:pPr lvl="1">
              <a:defRPr/>
            </a:pPr>
            <a:r>
              <a:rPr lang="zh-CN" altLang="zh-CN" sz="2000" dirty="0" smtClean="0"/>
              <a:t>②对</a:t>
            </a:r>
            <a:r>
              <a:rPr lang="zh-CN" altLang="en-US" sz="2000" dirty="0" smtClean="0"/>
              <a:t>天文台</a:t>
            </a:r>
            <a:r>
              <a:rPr lang="zh-CN" altLang="zh-CN" sz="2000" dirty="0" smtClean="0"/>
              <a:t>望远镜拍摄数据的可视化，主要为太阳跟踪</a:t>
            </a:r>
            <a:r>
              <a:rPr lang="zh-CN" altLang="zh-CN" sz="2000" dirty="0" smtClean="0"/>
              <a:t>拍摄</a:t>
            </a:r>
            <a:r>
              <a:rPr lang="en-US" altLang="zh-CN" sz="2000" dirty="0" smtClean="0"/>
              <a:t>fits</a:t>
            </a:r>
            <a:r>
              <a:rPr lang="zh-CN" altLang="en-US" sz="2000" smtClean="0"/>
              <a:t>数据</a:t>
            </a:r>
            <a:endParaRPr lang="zh-CN" altLang="zh-CN" sz="2000" dirty="0" smtClean="0"/>
          </a:p>
          <a:p>
            <a:pPr>
              <a:defRPr/>
            </a:pPr>
            <a:endParaRPr lang="en-US" altLang="zh-CN" sz="2400" dirty="0" smtClean="0"/>
          </a:p>
          <a:p>
            <a:pPr>
              <a:defRPr/>
            </a:pPr>
            <a:r>
              <a:rPr lang="zh-CN" altLang="zh-CN" sz="2400" dirty="0" smtClean="0"/>
              <a:t>科研用户对检索结果中的数据点击</a:t>
            </a:r>
            <a:r>
              <a:rPr lang="en-US" altLang="zh-CN" sz="2400" dirty="0" smtClean="0"/>
              <a:t>View</a:t>
            </a:r>
            <a:r>
              <a:rPr lang="zh-CN" altLang="zh-CN" sz="2400" dirty="0" smtClean="0"/>
              <a:t>、</a:t>
            </a:r>
            <a:r>
              <a:rPr lang="en-US" altLang="zh-CN" sz="2400" dirty="0" smtClean="0"/>
              <a:t>Plot</a:t>
            </a:r>
            <a:r>
              <a:rPr lang="zh-CN" altLang="zh-CN" sz="2400" dirty="0" smtClean="0"/>
              <a:t>等功能后，系统自动调用后台程序，把图片数据加载到前台，并允许用户连续播放。</a:t>
            </a:r>
            <a:endParaRPr lang="en-US" altLang="zh-CN" sz="2400" dirty="0" smtClean="0"/>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274638"/>
            <a:ext cx="8435280" cy="1143000"/>
          </a:xfrm>
        </p:spPr>
        <p:txBody>
          <a:bodyPr/>
          <a:lstStyle/>
          <a:p>
            <a:r>
              <a:rPr lang="en-US" altLang="zh-CN" sz="3600" dirty="0" smtClean="0">
                <a:latin typeface="+mn-lt"/>
                <a:ea typeface="黑体" pitchFamily="49" charset="-122"/>
              </a:rPr>
              <a:t>2.4 </a:t>
            </a:r>
            <a:r>
              <a:rPr lang="zh-CN" altLang="en-US" sz="3600" dirty="0" smtClean="0">
                <a:latin typeface="Comic Sans MS" pitchFamily="66" charset="0"/>
                <a:ea typeface="黑体" pitchFamily="49" charset="-122"/>
              </a:rPr>
              <a:t>空间科学</a:t>
            </a:r>
            <a:r>
              <a:rPr lang="en-US" altLang="zh-CN" sz="3600" dirty="0" smtClean="0">
                <a:latin typeface="Comic Sans MS" pitchFamily="66" charset="0"/>
                <a:ea typeface="黑体" pitchFamily="49" charset="-122"/>
              </a:rPr>
              <a:t>VO</a:t>
            </a:r>
            <a:r>
              <a:rPr lang="zh-CN" altLang="en-US" sz="3600" dirty="0" smtClean="0">
                <a:latin typeface="Comic Sans MS" pitchFamily="66" charset="0"/>
                <a:ea typeface="黑体" pitchFamily="49" charset="-122"/>
              </a:rPr>
              <a:t>的学科应用服务</a:t>
            </a:r>
            <a:br>
              <a:rPr lang="zh-CN" altLang="en-US" sz="3600" dirty="0" smtClean="0">
                <a:latin typeface="Comic Sans MS" pitchFamily="66" charset="0"/>
                <a:ea typeface="黑体" pitchFamily="49" charset="-122"/>
              </a:rPr>
            </a:br>
            <a:r>
              <a:rPr lang="en-US" altLang="zh-CN" sz="2800" dirty="0" smtClean="0">
                <a:latin typeface="Comic Sans MS" pitchFamily="66" charset="0"/>
                <a:ea typeface="黑体" pitchFamily="2" charset="-122"/>
              </a:rPr>
              <a:t>——</a:t>
            </a:r>
            <a:r>
              <a:rPr lang="zh-CN" altLang="en-US" sz="2800" dirty="0" smtClean="0">
                <a:latin typeface="Comic Sans MS" pitchFamily="66" charset="0"/>
                <a:ea typeface="黑体" pitchFamily="2" charset="-122"/>
              </a:rPr>
              <a:t>科学数据常规可视化服务</a:t>
            </a:r>
            <a:endParaRPr lang="zh-CN" altLang="en-US" sz="3600" dirty="0" smtClean="0">
              <a:latin typeface="Comic Sans MS" pitchFamily="66" charset="0"/>
              <a:ea typeface="黑体" pitchFamily="49" charset="-122"/>
            </a:endParaRPr>
          </a:p>
        </p:txBody>
      </p:sp>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Picture 2"/>
          <p:cNvPicPr>
            <a:picLocks noChangeAspect="1" noChangeArrowheads="1"/>
          </p:cNvPicPr>
          <p:nvPr/>
        </p:nvPicPr>
        <p:blipFill>
          <a:blip r:embed="rId2" cstate="print"/>
          <a:srcRect l="18164" t="7500" r="19336"/>
          <a:stretch>
            <a:fillRect/>
          </a:stretch>
        </p:blipFill>
        <p:spPr bwMode="auto">
          <a:xfrm>
            <a:off x="2483768" y="1268760"/>
            <a:ext cx="5619750" cy="519747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611560" y="1428750"/>
            <a:ext cx="4867275" cy="542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3. </a:t>
            </a:r>
            <a:r>
              <a:rPr lang="zh-CN" altLang="en-US" sz="4000" dirty="0" smtClean="0">
                <a:latin typeface="Times New Roman" pitchFamily="18" charset="0"/>
                <a:cs typeface="Times New Roman" pitchFamily="18" charset="0"/>
              </a:rPr>
              <a:t>总结</a:t>
            </a:r>
          </a:p>
        </p:txBody>
      </p:sp>
      <p:sp>
        <p:nvSpPr>
          <p:cNvPr id="3" name="内容占位符 2"/>
          <p:cNvSpPr>
            <a:spLocks noGrp="1"/>
          </p:cNvSpPr>
          <p:nvPr>
            <p:ph idx="1"/>
          </p:nvPr>
        </p:nvSpPr>
        <p:spPr>
          <a:xfrm>
            <a:off x="457200" y="1600200"/>
            <a:ext cx="7467600" cy="4900634"/>
          </a:xfrm>
        </p:spPr>
        <p:txBody>
          <a:bodyPr>
            <a:normAutofit fontScale="70000" lnSpcReduction="20000"/>
          </a:bodyPr>
          <a:lstStyle/>
          <a:p>
            <a:r>
              <a:rPr lang="zh-CN" altLang="en-US" dirty="0" smtClean="0">
                <a:latin typeface="Times New Roman" pitchFamily="18" charset="0"/>
                <a:cs typeface="Times New Roman" pitchFamily="18" charset="0"/>
              </a:rPr>
              <a:t>理论研究</a:t>
            </a:r>
            <a:endParaRPr lang="en-US" altLang="zh-CN" dirty="0" smtClean="0">
              <a:latin typeface="Times New Roman" pitchFamily="18" charset="0"/>
              <a:cs typeface="Times New Roman" pitchFamily="18" charset="0"/>
            </a:endParaRPr>
          </a:p>
          <a:p>
            <a:pPr lvl="1"/>
            <a:r>
              <a:rPr lang="zh-CN" altLang="en-US" dirty="0" smtClean="0"/>
              <a:t>分析了体系结构设计中的核心问题，提出了空间科学</a:t>
            </a:r>
            <a:r>
              <a:rPr lang="en-US" altLang="zh-CN" dirty="0" smtClean="0"/>
              <a:t>VO</a:t>
            </a:r>
            <a:r>
              <a:rPr lang="zh-CN" altLang="en-US" dirty="0" smtClean="0"/>
              <a:t>的基本设计原则和空间科学数据管理模型，然后从概念框架、层次结构、交互协议和服务模型四个方面对空间科学</a:t>
            </a:r>
            <a:r>
              <a:rPr lang="en-US" altLang="zh-CN" dirty="0" smtClean="0"/>
              <a:t>VO</a:t>
            </a:r>
            <a:r>
              <a:rPr lang="zh-CN" altLang="en-US" dirty="0" smtClean="0"/>
              <a:t>体系结构进行研究</a:t>
            </a:r>
            <a:endParaRPr lang="en-US" altLang="zh-CN" dirty="0" smtClean="0">
              <a:latin typeface="Times New Roman" pitchFamily="18" charset="0"/>
              <a:cs typeface="Times New Roman" pitchFamily="18" charset="0"/>
            </a:endParaRPr>
          </a:p>
          <a:p>
            <a:r>
              <a:rPr lang="zh-CN" altLang="en-US" dirty="0" smtClean="0">
                <a:latin typeface="Times New Roman" pitchFamily="18" charset="0"/>
                <a:cs typeface="Times New Roman" pitchFamily="18" charset="0"/>
              </a:rPr>
              <a:t>运行引擎（代码已开源）</a:t>
            </a:r>
            <a:endParaRPr lang="en-US" altLang="zh-CN" dirty="0" smtClean="0">
              <a:latin typeface="Times New Roman" pitchFamily="18" charset="0"/>
              <a:cs typeface="Times New Roman" pitchFamily="18" charset="0"/>
            </a:endParaRPr>
          </a:p>
          <a:p>
            <a:pPr lvl="1"/>
            <a:r>
              <a:rPr lang="zh-CN" altLang="en-US" dirty="0" smtClean="0">
                <a:latin typeface="Times New Roman" pitchFamily="18" charset="0"/>
                <a:cs typeface="Times New Roman" pitchFamily="18" charset="0"/>
              </a:rPr>
              <a:t>设计并实现了一个运行引擎</a:t>
            </a:r>
            <a:endParaRPr lang="en-US" altLang="zh-CN" dirty="0" smtClean="0">
              <a:latin typeface="Times New Roman" pitchFamily="18" charset="0"/>
              <a:cs typeface="Times New Roman" pitchFamily="18" charset="0"/>
            </a:endParaRPr>
          </a:p>
          <a:p>
            <a:pPr lvl="1"/>
            <a:r>
              <a:rPr lang="zh-CN" altLang="en-US" dirty="0" smtClean="0">
                <a:latin typeface="Times New Roman" pitchFamily="18" charset="0"/>
                <a:cs typeface="Times New Roman" pitchFamily="18" charset="0"/>
              </a:rPr>
              <a:t>用离散数学证明其工作流的完备性</a:t>
            </a:r>
            <a:endParaRPr lang="en-US" altLang="zh-CN" dirty="0" smtClean="0">
              <a:latin typeface="Times New Roman" pitchFamily="18" charset="0"/>
              <a:cs typeface="Times New Roman" pitchFamily="18" charset="0"/>
            </a:endParaRPr>
          </a:p>
          <a:p>
            <a:r>
              <a:rPr lang="zh-CN" altLang="en-US" dirty="0" smtClean="0">
                <a:latin typeface="Times New Roman" pitchFamily="18" charset="0"/>
                <a:cs typeface="Times New Roman" pitchFamily="18" charset="0"/>
              </a:rPr>
              <a:t>系统设计与实现</a:t>
            </a:r>
            <a:endParaRPr lang="en-US" altLang="zh-CN" dirty="0" smtClean="0">
              <a:latin typeface="Times New Roman" pitchFamily="18" charset="0"/>
              <a:cs typeface="Times New Roman" pitchFamily="18" charset="0"/>
            </a:endParaRPr>
          </a:p>
          <a:p>
            <a:pPr lvl="1">
              <a:buClr>
                <a:srgbClr val="6EA0B0"/>
              </a:buClr>
            </a:pPr>
            <a:r>
              <a:rPr lang="zh-CN" altLang="en-US" sz="2400" dirty="0" smtClean="0">
                <a:solidFill>
                  <a:prstClr val="white"/>
                </a:solidFill>
                <a:latin typeface="Times New Roman" pitchFamily="18" charset="0"/>
                <a:cs typeface="Times New Roman" pitchFamily="18" charset="0"/>
              </a:rPr>
              <a:t>系统设计，数据库设计，技术路线，项目进展汇报，系统集成、部署、测试、联调，与网络中心合作</a:t>
            </a:r>
            <a:endParaRPr lang="en-US" altLang="zh-CN" sz="2400" dirty="0" smtClean="0">
              <a:solidFill>
                <a:prstClr val="white"/>
              </a:solidFill>
              <a:latin typeface="Times New Roman" pitchFamily="18" charset="0"/>
              <a:cs typeface="Times New Roman" pitchFamily="18" charset="0"/>
            </a:endParaRPr>
          </a:p>
          <a:p>
            <a:r>
              <a:rPr lang="zh-CN" altLang="en-US" dirty="0" smtClean="0">
                <a:latin typeface="Times New Roman" pitchFamily="18" charset="0"/>
                <a:cs typeface="Times New Roman" pitchFamily="18" charset="0"/>
              </a:rPr>
              <a:t>核心中间件开发（代码已开源）</a:t>
            </a:r>
            <a:endParaRPr lang="en-US" altLang="zh-CN" dirty="0" smtClean="0">
              <a:latin typeface="Times New Roman" pitchFamily="18" charset="0"/>
              <a:cs typeface="Times New Roman" pitchFamily="18" charset="0"/>
            </a:endParaRPr>
          </a:p>
          <a:p>
            <a:pPr lvl="1"/>
            <a:r>
              <a:rPr lang="zh-CN" altLang="en-US" dirty="0" smtClean="0"/>
              <a:t>门户服务、资源注册服务、资源发现服务、资源存储与访问服务、资源收割同步服务、学科应用服务</a:t>
            </a:r>
            <a:endParaRPr lang="en-US" altLang="zh-CN" dirty="0" smtClean="0">
              <a:latin typeface="Times New Roman" pitchFamily="18" charset="0"/>
              <a:cs typeface="Times New Roman" pitchFamily="18" charset="0"/>
            </a:endParaRPr>
          </a:p>
          <a:p>
            <a:r>
              <a:rPr lang="zh-CN" altLang="en-US" dirty="0" smtClean="0">
                <a:latin typeface="Times New Roman" pitchFamily="18" charset="0"/>
                <a:cs typeface="Times New Roman" pitchFamily="18" charset="0"/>
              </a:rPr>
              <a:t>学科应用服务开发（代码已开源）</a:t>
            </a:r>
            <a:endParaRPr lang="en-US" altLang="zh-CN" dirty="0" smtClean="0">
              <a:latin typeface="Times New Roman" pitchFamily="18" charset="0"/>
              <a:cs typeface="Times New Roman" pitchFamily="18" charset="0"/>
            </a:endParaRPr>
          </a:p>
          <a:p>
            <a:pPr lvl="1"/>
            <a:r>
              <a:rPr lang="zh-CN" altLang="en-US" dirty="0" smtClean="0"/>
              <a:t>、基于空间事件关联的数据发现、科学数据在线可视化、科学数据在线阅读和多格式转换、</a:t>
            </a:r>
            <a:r>
              <a:rPr lang="en-US" altLang="zh-CN" dirty="0" smtClean="0"/>
              <a:t>SPASE</a:t>
            </a:r>
            <a:r>
              <a:rPr lang="zh-CN" altLang="en-US" dirty="0" smtClean="0"/>
              <a:t>标签语义解释、空间科学模式计算及其基于</a:t>
            </a:r>
            <a:r>
              <a:rPr lang="en-US" altLang="zh-CN" dirty="0" smtClean="0"/>
              <a:t>Google Earth</a:t>
            </a:r>
            <a:r>
              <a:rPr lang="zh-CN" altLang="en-US" dirty="0" smtClean="0"/>
              <a:t>三维可视化</a:t>
            </a:r>
            <a:endParaRPr lang="en-US" altLang="zh-C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latin typeface="Comic Sans MS" pitchFamily="66" charset="0"/>
                <a:ea typeface="黑体" pitchFamily="49" charset="-122"/>
              </a:rPr>
              <a:t>论文发表</a:t>
            </a:r>
          </a:p>
        </p:txBody>
      </p:sp>
      <p:sp>
        <p:nvSpPr>
          <p:cNvPr id="3" name="内容占位符 2"/>
          <p:cNvSpPr>
            <a:spLocks noGrp="1"/>
          </p:cNvSpPr>
          <p:nvPr>
            <p:ph idx="1"/>
          </p:nvPr>
        </p:nvSpPr>
        <p:spPr/>
        <p:txBody>
          <a:bodyPr>
            <a:normAutofit fontScale="62500" lnSpcReduction="20000"/>
          </a:bodyPr>
          <a:lstStyle/>
          <a:p>
            <a:pPr algn="just">
              <a:lnSpc>
                <a:spcPct val="150000"/>
              </a:lnSpc>
              <a:spcAft>
                <a:spcPts val="0"/>
              </a:spcAft>
              <a:buNone/>
            </a:pPr>
            <a:r>
              <a:rPr lang="zh-CN" altLang="en-US" sz="3200" b="1" kern="100" dirty="0" smtClean="0">
                <a:latin typeface="Calibri"/>
                <a:ea typeface="宋体"/>
                <a:cs typeface="Times New Roman"/>
              </a:rPr>
              <a:t>期刊论文：</a:t>
            </a:r>
            <a:endParaRPr lang="zh-CN" altLang="en-US" sz="2400" kern="100" dirty="0" smtClean="0">
              <a:latin typeface="Calibri"/>
              <a:ea typeface="宋体"/>
              <a:cs typeface="Times New Roman"/>
            </a:endParaRPr>
          </a:p>
          <a:p>
            <a:pPr algn="just">
              <a:lnSpc>
                <a:spcPct val="150000"/>
              </a:lnSpc>
              <a:spcAft>
                <a:spcPts val="0"/>
              </a:spcAft>
            </a:pPr>
            <a:r>
              <a:rPr lang="en-US" sz="3200" kern="100" dirty="0" smtClean="0">
                <a:latin typeface="Times New Roman"/>
                <a:ea typeface="宋体"/>
                <a:cs typeface="Times New Roman"/>
              </a:rPr>
              <a:t>[1] </a:t>
            </a:r>
            <a:r>
              <a:rPr lang="zh-CN" altLang="en-US" sz="3200" kern="100" dirty="0" smtClean="0">
                <a:latin typeface="Times New Roman"/>
                <a:ea typeface="宋体"/>
                <a:cs typeface="Times New Roman"/>
              </a:rPr>
              <a:t>傅衍杰，邹自明，佟继周，“空间科学虚拟观测台体系结构研究”，天文研究与技术，</a:t>
            </a:r>
            <a:r>
              <a:rPr lang="en-US" sz="3200" kern="100" dirty="0" smtClean="0">
                <a:latin typeface="Times New Roman"/>
                <a:ea typeface="宋体"/>
                <a:cs typeface="Times New Roman"/>
              </a:rPr>
              <a:t>2011</a:t>
            </a:r>
            <a:r>
              <a:rPr lang="zh-CN" altLang="en-US" sz="3200" kern="100" dirty="0" smtClean="0">
                <a:latin typeface="Times New Roman"/>
                <a:ea typeface="宋体"/>
                <a:cs typeface="Times New Roman"/>
              </a:rPr>
              <a:t>，第</a:t>
            </a:r>
            <a:r>
              <a:rPr lang="en-US" sz="3200" kern="100" dirty="0" smtClean="0">
                <a:latin typeface="Times New Roman"/>
                <a:ea typeface="宋体"/>
                <a:cs typeface="Times New Roman"/>
              </a:rPr>
              <a:t>3</a:t>
            </a:r>
            <a:r>
              <a:rPr lang="zh-CN" altLang="en-US" sz="3200" kern="100" dirty="0" smtClean="0">
                <a:latin typeface="Times New Roman"/>
                <a:ea typeface="宋体"/>
                <a:cs typeface="Times New Roman"/>
              </a:rPr>
              <a:t>期</a:t>
            </a:r>
            <a:r>
              <a:rPr lang="zh-CN" altLang="en-US" sz="3200" kern="100" dirty="0" smtClean="0">
                <a:latin typeface="Calibri"/>
                <a:ea typeface="宋体"/>
                <a:cs typeface="Times New Roman"/>
              </a:rPr>
              <a:t>（已接收</a:t>
            </a:r>
            <a:r>
              <a:rPr lang="en-US" sz="3200" kern="100" dirty="0" smtClean="0">
                <a:latin typeface="Calibri"/>
                <a:ea typeface="宋体"/>
                <a:cs typeface="Times New Roman"/>
              </a:rPr>
              <a:t>, </a:t>
            </a:r>
            <a:r>
              <a:rPr lang="zh-CN" altLang="en-US" sz="3200" kern="100" dirty="0" smtClean="0">
                <a:latin typeface="Calibri"/>
                <a:ea typeface="宋体"/>
                <a:cs typeface="Times New Roman"/>
              </a:rPr>
              <a:t>待发表）</a:t>
            </a:r>
            <a:endParaRPr lang="zh-CN" altLang="en-US" sz="2400" kern="100" dirty="0" smtClean="0">
              <a:latin typeface="Calibri"/>
              <a:ea typeface="宋体"/>
              <a:cs typeface="Times New Roman"/>
            </a:endParaRPr>
          </a:p>
          <a:p>
            <a:pPr algn="just">
              <a:lnSpc>
                <a:spcPct val="150000"/>
              </a:lnSpc>
              <a:spcAft>
                <a:spcPts val="0"/>
              </a:spcAft>
            </a:pPr>
            <a:r>
              <a:rPr lang="en-US" sz="3200" kern="100" dirty="0" smtClean="0">
                <a:latin typeface="Times New Roman"/>
                <a:ea typeface="宋体"/>
                <a:cs typeface="Times New Roman"/>
              </a:rPr>
              <a:t>[2] </a:t>
            </a:r>
            <a:r>
              <a:rPr lang="zh-CN" altLang="en-US" sz="3200" kern="100" dirty="0" smtClean="0">
                <a:latin typeface="Times New Roman"/>
                <a:ea typeface="宋体"/>
                <a:cs typeface="Times New Roman"/>
              </a:rPr>
              <a:t>佟继周，邹自明，傅衍杰，郑程，空间科学</a:t>
            </a:r>
            <a:r>
              <a:rPr lang="en-US" sz="3200" kern="100" dirty="0" smtClean="0">
                <a:latin typeface="Times New Roman"/>
                <a:ea typeface="宋体"/>
                <a:cs typeface="Times New Roman"/>
              </a:rPr>
              <a:t>e-Science</a:t>
            </a:r>
            <a:r>
              <a:rPr lang="zh-CN" altLang="en-US" sz="3200" kern="100" dirty="0" smtClean="0">
                <a:latin typeface="Times New Roman"/>
                <a:ea typeface="宋体"/>
                <a:cs typeface="Times New Roman"/>
              </a:rPr>
              <a:t>应用</a:t>
            </a:r>
            <a:r>
              <a:rPr lang="en-US" altLang="zh-CN" sz="3200" kern="100" dirty="0" smtClean="0">
                <a:latin typeface="Times New Roman"/>
                <a:ea typeface="宋体"/>
                <a:cs typeface="Times New Roman"/>
              </a:rPr>
              <a:t>—</a:t>
            </a:r>
            <a:r>
              <a:rPr lang="zh-CN" altLang="en-US" sz="3200" kern="100" dirty="0" smtClean="0">
                <a:latin typeface="Times New Roman"/>
                <a:ea typeface="宋体"/>
                <a:cs typeface="Times New Roman"/>
              </a:rPr>
              <a:t>空间科学虚拟观测台（</a:t>
            </a:r>
            <a:r>
              <a:rPr lang="en-US" sz="3200" kern="100" dirty="0" smtClean="0">
                <a:latin typeface="Times New Roman"/>
                <a:ea typeface="宋体"/>
                <a:cs typeface="Times New Roman"/>
              </a:rPr>
              <a:t>VSSO</a:t>
            </a:r>
            <a:r>
              <a:rPr lang="zh-CN" altLang="en-US" sz="3200" kern="100" dirty="0" smtClean="0">
                <a:latin typeface="Times New Roman"/>
                <a:ea typeface="宋体"/>
                <a:cs typeface="Times New Roman"/>
              </a:rPr>
              <a:t>），科研信息化技术与应用，</a:t>
            </a:r>
            <a:r>
              <a:rPr lang="en-US" sz="3200" kern="100" dirty="0" smtClean="0">
                <a:latin typeface="Times New Roman"/>
                <a:ea typeface="宋体"/>
                <a:cs typeface="Times New Roman"/>
              </a:rPr>
              <a:t>2011</a:t>
            </a:r>
            <a:r>
              <a:rPr lang="zh-CN" altLang="en-US" sz="3200" kern="100" dirty="0" smtClean="0">
                <a:latin typeface="Times New Roman"/>
                <a:ea typeface="宋体"/>
                <a:cs typeface="Times New Roman"/>
              </a:rPr>
              <a:t>年第</a:t>
            </a:r>
            <a:r>
              <a:rPr lang="en-US" sz="3200" kern="100" dirty="0" smtClean="0">
                <a:latin typeface="Times New Roman"/>
                <a:ea typeface="宋体"/>
                <a:cs typeface="Times New Roman"/>
              </a:rPr>
              <a:t>2</a:t>
            </a:r>
            <a:r>
              <a:rPr lang="zh-CN" altLang="en-US" sz="3200" kern="100" dirty="0" smtClean="0">
                <a:latin typeface="Times New Roman"/>
                <a:ea typeface="宋体"/>
                <a:cs typeface="Times New Roman"/>
              </a:rPr>
              <a:t>卷</a:t>
            </a:r>
            <a:r>
              <a:rPr lang="zh-CN" altLang="en-US" sz="3200" kern="100" dirty="0" smtClean="0">
                <a:latin typeface="Calibri"/>
                <a:ea typeface="Times New Roman"/>
                <a:cs typeface="Times New Roman"/>
              </a:rPr>
              <a:t> </a:t>
            </a:r>
            <a:r>
              <a:rPr lang="zh-CN" altLang="en-US" sz="3200" kern="100" dirty="0" smtClean="0">
                <a:latin typeface="Times New Roman"/>
                <a:ea typeface="宋体"/>
                <a:cs typeface="Times New Roman"/>
              </a:rPr>
              <a:t>第</a:t>
            </a:r>
            <a:r>
              <a:rPr lang="en-US" sz="3200" kern="100" dirty="0" smtClean="0">
                <a:latin typeface="Times New Roman"/>
                <a:ea typeface="宋体"/>
                <a:cs typeface="Times New Roman"/>
              </a:rPr>
              <a:t>1</a:t>
            </a:r>
            <a:r>
              <a:rPr lang="zh-CN" altLang="en-US" sz="3200" kern="100" dirty="0" smtClean="0">
                <a:latin typeface="Times New Roman"/>
                <a:ea typeface="宋体"/>
                <a:cs typeface="Times New Roman"/>
              </a:rPr>
              <a:t>期：</a:t>
            </a:r>
            <a:r>
              <a:rPr lang="en-US" sz="3200" kern="100" dirty="0" smtClean="0">
                <a:latin typeface="Times New Roman"/>
                <a:ea typeface="宋体"/>
                <a:cs typeface="Times New Roman"/>
              </a:rPr>
              <a:t>61-68</a:t>
            </a:r>
            <a:endParaRPr lang="zh-CN" altLang="en-US" sz="2400" kern="100" dirty="0" smtClean="0">
              <a:latin typeface="Calibri"/>
              <a:ea typeface="宋体"/>
              <a:cs typeface="Times New Roman"/>
            </a:endParaRPr>
          </a:p>
          <a:p>
            <a:pPr algn="just">
              <a:lnSpc>
                <a:spcPct val="150000"/>
              </a:lnSpc>
              <a:spcAft>
                <a:spcPts val="0"/>
              </a:spcAft>
              <a:buNone/>
            </a:pPr>
            <a:r>
              <a:rPr lang="zh-CN" altLang="en-US" sz="3200" b="1" kern="100" dirty="0" smtClean="0">
                <a:latin typeface="Calibri"/>
                <a:ea typeface="宋体"/>
                <a:cs typeface="Times New Roman"/>
              </a:rPr>
              <a:t>会议论文：</a:t>
            </a:r>
            <a:endParaRPr lang="zh-CN" altLang="en-US" sz="2400" kern="100" dirty="0" smtClean="0">
              <a:latin typeface="Calibri"/>
              <a:ea typeface="宋体"/>
              <a:cs typeface="Times New Roman"/>
            </a:endParaRPr>
          </a:p>
          <a:p>
            <a:pPr algn="just">
              <a:lnSpc>
                <a:spcPct val="150000"/>
              </a:lnSpc>
              <a:spcAft>
                <a:spcPts val="0"/>
              </a:spcAft>
            </a:pPr>
            <a:r>
              <a:rPr lang="en-US" sz="3200" kern="100" dirty="0" smtClean="0">
                <a:latin typeface="Times New Roman"/>
                <a:ea typeface="宋体"/>
                <a:cs typeface="Times New Roman"/>
              </a:rPr>
              <a:t>[3] </a:t>
            </a:r>
            <a:r>
              <a:rPr lang="zh-CN" altLang="en-US" sz="3200" kern="100" dirty="0" smtClean="0">
                <a:latin typeface="Times New Roman"/>
                <a:ea typeface="宋体"/>
                <a:cs typeface="Times New Roman"/>
              </a:rPr>
              <a:t>傅衍杰，邹自明，佟继周，高文健，面向自主网格的空间科学虚拟观测台体系结构研究，第十届科学数据库与信息技术会议论文，</a:t>
            </a:r>
            <a:r>
              <a:rPr lang="en-US" sz="3200" kern="100" dirty="0" smtClean="0">
                <a:latin typeface="Times New Roman"/>
                <a:ea typeface="宋体"/>
                <a:cs typeface="Times New Roman"/>
              </a:rPr>
              <a:t>2010</a:t>
            </a:r>
            <a:r>
              <a:rPr lang="zh-CN" altLang="en-US" sz="3200" kern="100" dirty="0" smtClean="0">
                <a:latin typeface="Times New Roman"/>
                <a:ea typeface="宋体"/>
                <a:cs typeface="Times New Roman"/>
              </a:rPr>
              <a:t>：</a:t>
            </a:r>
            <a:r>
              <a:rPr lang="en-US" sz="3200" kern="100" dirty="0" smtClean="0">
                <a:latin typeface="Times New Roman"/>
                <a:ea typeface="宋体"/>
                <a:cs typeface="Times New Roman"/>
              </a:rPr>
              <a:t>185-194</a:t>
            </a:r>
            <a:endParaRPr lang="zh-CN" altLang="en-US" sz="4800" kern="100" dirty="0" smtClean="0">
              <a:latin typeface="Calibri"/>
              <a:ea typeface="宋体"/>
              <a:cs typeface="Times New Roman"/>
            </a:endParaRPr>
          </a:p>
          <a:p>
            <a:endParaRPr lang="en-US" altLang="zh-C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latin typeface="Comic Sans MS" pitchFamily="66" charset="0"/>
                <a:ea typeface="黑体" pitchFamily="49" charset="-122"/>
              </a:rPr>
              <a:t>值得继续前行的方向</a:t>
            </a:r>
          </a:p>
        </p:txBody>
      </p:sp>
      <p:sp>
        <p:nvSpPr>
          <p:cNvPr id="4" name="圆角矩形 3"/>
          <p:cNvSpPr/>
          <p:nvPr/>
        </p:nvSpPr>
        <p:spPr>
          <a:xfrm>
            <a:off x="467544" y="1700808"/>
            <a:ext cx="2808312" cy="129614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t>本文仅对工作流的讨论仅局限在控制、视图和顺承逻辑下的闭包运算里进行证明和实现</a:t>
            </a:r>
          </a:p>
        </p:txBody>
      </p:sp>
      <p:sp>
        <p:nvSpPr>
          <p:cNvPr id="5" name="圆角矩形 4"/>
          <p:cNvSpPr/>
          <p:nvPr/>
        </p:nvSpPr>
        <p:spPr>
          <a:xfrm>
            <a:off x="4427984" y="1700808"/>
            <a:ext cx="3456384" cy="12961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smtClean="0"/>
              <a:t>卫星数据预处理中，不全是顺承逻辑，我们可以把工作流设计拓展到顺承逻辑、循环逻辑、 判断逻辑下进行讨论</a:t>
            </a:r>
          </a:p>
        </p:txBody>
      </p:sp>
      <p:sp>
        <p:nvSpPr>
          <p:cNvPr id="7" name="圆角矩形 6"/>
          <p:cNvSpPr/>
          <p:nvPr/>
        </p:nvSpPr>
        <p:spPr>
          <a:xfrm>
            <a:off x="467544" y="3284984"/>
            <a:ext cx="2808312" cy="129614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t>本文的分布式资源同步是延迟性的，局限在各节点数据模型以及数据库结构一致的情况下的</a:t>
            </a:r>
          </a:p>
        </p:txBody>
      </p:sp>
      <p:sp>
        <p:nvSpPr>
          <p:cNvPr id="8" name="圆角矩形 7"/>
          <p:cNvSpPr/>
          <p:nvPr/>
        </p:nvSpPr>
        <p:spPr>
          <a:xfrm>
            <a:off x="4427984" y="3284984"/>
            <a:ext cx="3456384" cy="12961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smtClean="0"/>
              <a:t>我们可以尝试讨论在异构数据管理模型下，或者数据库不一致下的分布式资源同步</a:t>
            </a:r>
          </a:p>
        </p:txBody>
      </p:sp>
      <p:sp>
        <p:nvSpPr>
          <p:cNvPr id="9" name="圆角矩形 8"/>
          <p:cNvSpPr/>
          <p:nvPr/>
        </p:nvSpPr>
        <p:spPr>
          <a:xfrm>
            <a:off x="467544" y="4797152"/>
            <a:ext cx="2808312" cy="136815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smtClean="0"/>
              <a:t>本文所涉及的模式计算及其可视化虽在</a:t>
            </a:r>
            <a:r>
              <a:rPr lang="en-US" altLang="zh-CN" dirty="0" smtClean="0"/>
              <a:t>Google Earth 3D</a:t>
            </a:r>
            <a:r>
              <a:rPr lang="zh-CN" altLang="en-US" dirty="0" smtClean="0"/>
              <a:t>技术上实现，尚未实现</a:t>
            </a:r>
            <a:r>
              <a:rPr lang="en-US" altLang="zh-CN" dirty="0" smtClean="0"/>
              <a:t>3D</a:t>
            </a:r>
            <a:r>
              <a:rPr lang="zh-CN" altLang="en-US" dirty="0" smtClean="0"/>
              <a:t>可视化和物理概念的紧密结合</a:t>
            </a:r>
          </a:p>
        </p:txBody>
      </p:sp>
      <p:sp>
        <p:nvSpPr>
          <p:cNvPr id="10" name="圆角矩形 9"/>
          <p:cNvSpPr/>
          <p:nvPr/>
        </p:nvSpPr>
        <p:spPr>
          <a:xfrm>
            <a:off x="4427984" y="4797152"/>
            <a:ext cx="3456384" cy="14401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smtClean="0"/>
              <a:t>我们可以尝试在更先进的科学可视化基础库上，在深刻理解</a:t>
            </a:r>
            <a:r>
              <a:rPr lang="en-US" altLang="zh-CN" dirty="0" smtClean="0"/>
              <a:t>IGRF</a:t>
            </a:r>
            <a:r>
              <a:rPr lang="zh-CN" altLang="en-US" dirty="0" smtClean="0"/>
              <a:t>、</a:t>
            </a:r>
            <a:r>
              <a:rPr lang="en-US" altLang="zh-CN" dirty="0" smtClean="0"/>
              <a:t>AE8</a:t>
            </a:r>
            <a:r>
              <a:rPr lang="zh-CN" altLang="en-US" dirty="0" smtClean="0"/>
              <a:t>、</a:t>
            </a:r>
            <a:r>
              <a:rPr lang="en-US" altLang="zh-CN" dirty="0" smtClean="0"/>
              <a:t>AP8</a:t>
            </a:r>
            <a:r>
              <a:rPr lang="zh-CN" altLang="en-US" dirty="0" smtClean="0"/>
              <a:t>等模型的基础上，做出更能反映物理本质的可视化成果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ctr">
              <a:buNone/>
            </a:pPr>
            <a:r>
              <a:rPr lang="en-US" altLang="zh-CN" dirty="0" smtClean="0"/>
              <a:t>     </a:t>
            </a:r>
            <a:r>
              <a:rPr lang="zh-CN" altLang="en-US" sz="5400" dirty="0" smtClean="0"/>
              <a:t>谢谢大家！</a:t>
            </a:r>
            <a:endParaRPr lang="en-US" altLang="zh-CN" sz="5400" dirty="0" smtClean="0"/>
          </a:p>
          <a:p>
            <a:endParaRPr lang="en-US" altLang="zh-CN" dirty="0" smtClean="0"/>
          </a:p>
          <a:p>
            <a:r>
              <a:rPr lang="zh-CN" altLang="en-US" dirty="0" smtClean="0"/>
              <a:t>我要深深感谢今天的评审专家，感谢你们在百忙中参加我的研究生毕业答辩。</a:t>
            </a:r>
            <a:endParaRPr lang="en-US" altLang="zh-CN" dirty="0" smtClean="0"/>
          </a:p>
          <a:p>
            <a:r>
              <a:rPr lang="zh-CN" altLang="en-US" dirty="0" smtClean="0"/>
              <a:t>在人生最重要的时刻，有你们在我身边，这是我的幸福和荣幸。</a:t>
            </a:r>
            <a:endParaRPr lang="en-US" altLang="zh-C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57200" y="274638"/>
            <a:ext cx="8686800" cy="1143000"/>
          </a:xfrm>
        </p:spPr>
        <p:txBody>
          <a:bodyPr>
            <a:noAutofit/>
          </a:bodyPr>
          <a:lstStyle/>
          <a:p>
            <a:pPr>
              <a:defRPr/>
            </a:pPr>
            <a:r>
              <a:rPr lang="zh-CN" altLang="en-US" sz="3600" dirty="0" smtClean="0">
                <a:latin typeface="Comic Sans MS" pitchFamily="66" charset="0"/>
                <a:ea typeface="黑体" pitchFamily="49" charset="-122"/>
              </a:rPr>
              <a:t>空间</a:t>
            </a:r>
            <a:r>
              <a:rPr lang="zh-CN" altLang="en-US" sz="3600" dirty="0">
                <a:latin typeface="Comic Sans MS" pitchFamily="66" charset="0"/>
                <a:ea typeface="黑体" pitchFamily="49" charset="-122"/>
              </a:rPr>
              <a:t>科学数据应用</a:t>
            </a:r>
            <a:r>
              <a:rPr lang="zh-CN" altLang="en-US" sz="3600" dirty="0" smtClean="0">
                <a:latin typeface="Comic Sans MS" pitchFamily="66" charset="0"/>
                <a:ea typeface="黑体" pitchFamily="49" charset="-122"/>
              </a:rPr>
              <a:t>环境研究热点</a:t>
            </a:r>
            <a:r>
              <a:rPr lang="zh-CN" altLang="en-US" sz="3600" dirty="0">
                <a:latin typeface="Comic Sans MS" pitchFamily="66" charset="0"/>
                <a:ea typeface="黑体" pitchFamily="49" charset="-122"/>
              </a:rPr>
              <a:t/>
            </a:r>
            <a:br>
              <a:rPr lang="zh-CN" altLang="en-US" sz="3600" dirty="0">
                <a:latin typeface="Comic Sans MS" pitchFamily="66" charset="0"/>
                <a:ea typeface="黑体" pitchFamily="49" charset="-122"/>
              </a:rPr>
            </a:br>
            <a:r>
              <a:rPr lang="en-US" altLang="zh-CN" sz="3600" dirty="0">
                <a:ea typeface="黑体" pitchFamily="49" charset="-122"/>
              </a:rPr>
              <a:t>——</a:t>
            </a:r>
            <a:r>
              <a:rPr lang="zh-CN" altLang="en-US" sz="3600" dirty="0">
                <a:latin typeface="Comic Sans MS" pitchFamily="66" charset="0"/>
                <a:ea typeface="黑体" pitchFamily="49" charset="-122"/>
              </a:rPr>
              <a:t>虚拟</a:t>
            </a:r>
            <a:r>
              <a:rPr lang="zh-CN" altLang="en-US" sz="3600" dirty="0" smtClean="0">
                <a:latin typeface="Comic Sans MS" pitchFamily="66" charset="0"/>
                <a:ea typeface="黑体" pitchFamily="49" charset="-122"/>
              </a:rPr>
              <a:t>观测台</a:t>
            </a:r>
            <a:r>
              <a:rPr lang="en-US" altLang="zh-CN" sz="3600" dirty="0" smtClean="0">
                <a:latin typeface="+mn-lt"/>
                <a:ea typeface="黑体" pitchFamily="49" charset="-122"/>
              </a:rPr>
              <a:t>(Virtual Observatory)</a:t>
            </a:r>
            <a:endParaRPr lang="zh-CN" altLang="en-US" sz="3600" dirty="0">
              <a:latin typeface="+mn-lt"/>
              <a:ea typeface="黑体" pitchFamily="49" charset="-122"/>
            </a:endParaRPr>
          </a:p>
        </p:txBody>
      </p:sp>
      <p:sp>
        <p:nvSpPr>
          <p:cNvPr id="28675" name="TextBox 6"/>
          <p:cNvSpPr txBox="1">
            <a:spLocks noChangeArrowheads="1"/>
          </p:cNvSpPr>
          <p:nvPr/>
        </p:nvSpPr>
        <p:spPr bwMode="auto">
          <a:xfrm>
            <a:off x="142876" y="2193092"/>
            <a:ext cx="6000760" cy="4093428"/>
          </a:xfrm>
          <a:prstGeom prst="rect">
            <a:avLst/>
          </a:prstGeom>
          <a:noFill/>
          <a:ln w="9525">
            <a:noFill/>
            <a:miter lim="800000"/>
            <a:headEnd/>
            <a:tailEnd/>
          </a:ln>
        </p:spPr>
        <p:txBody>
          <a:bodyPr wrap="square">
            <a:spAutoFit/>
          </a:bodyPr>
          <a:lstStyle/>
          <a:p>
            <a:r>
              <a:rPr lang="zh-CN" altLang="en-US" sz="2000" dirty="0">
                <a:latin typeface="Comic Sans MS" pitchFamily="66" charset="0"/>
                <a:ea typeface="黑体" pitchFamily="49" charset="-122"/>
                <a:cs typeface="Times New Roman" pitchFamily="18" charset="0"/>
              </a:rPr>
              <a:t>虚拟观测台是依赖于人类掌握的最新空间科学知识 ，面向天、地基观测产生的海量空间科学数据资源，采用先进的信息技术，以</a:t>
            </a:r>
            <a:r>
              <a:rPr lang="zh-CN" altLang="en-US" sz="2000" dirty="0" smtClean="0">
                <a:latin typeface="Comic Sans MS" pitchFamily="66" charset="0"/>
                <a:ea typeface="黑体" pitchFamily="49" charset="-122"/>
                <a:cs typeface="Times New Roman" pitchFamily="18" charset="0"/>
              </a:rPr>
              <a:t>解决</a:t>
            </a:r>
            <a:endParaRPr lang="en-US" altLang="zh-CN" sz="2000" dirty="0" smtClean="0">
              <a:latin typeface="Comic Sans MS" pitchFamily="66" charset="0"/>
              <a:ea typeface="黑体" pitchFamily="49" charset="-122"/>
              <a:cs typeface="Times New Roman" pitchFamily="18" charset="0"/>
            </a:endParaRPr>
          </a:p>
          <a:p>
            <a:pPr lvl="1">
              <a:buFont typeface="Wingdings" pitchFamily="2" charset="2"/>
              <a:buChar char="ü"/>
            </a:pPr>
            <a:r>
              <a:rPr lang="zh-CN" altLang="en-US" sz="2000" dirty="0" smtClean="0">
                <a:solidFill>
                  <a:srgbClr val="FFFF00"/>
                </a:solidFill>
                <a:latin typeface="Comic Sans MS" pitchFamily="66" charset="0"/>
                <a:ea typeface="黑体" pitchFamily="49" charset="-122"/>
                <a:cs typeface="Times New Roman" pitchFamily="18" charset="0"/>
              </a:rPr>
              <a:t>海量</a:t>
            </a:r>
            <a:r>
              <a:rPr lang="zh-CN" altLang="en-US" sz="2000" dirty="0">
                <a:solidFill>
                  <a:srgbClr val="FFFF00"/>
                </a:solidFill>
                <a:latin typeface="Comic Sans MS" pitchFamily="66" charset="0"/>
                <a:ea typeface="黑体" pitchFamily="49" charset="-122"/>
                <a:cs typeface="Times New Roman" pitchFamily="18" charset="0"/>
              </a:rPr>
              <a:t>空间科学数据协同处理</a:t>
            </a:r>
            <a:r>
              <a:rPr lang="zh-CN" altLang="en-US" sz="2000" dirty="0" smtClean="0">
                <a:latin typeface="Comic Sans MS" pitchFamily="66" charset="0"/>
                <a:ea typeface="黑体" pitchFamily="49" charset="-122"/>
                <a:cs typeface="Times New Roman" pitchFamily="18" charset="0"/>
              </a:rPr>
              <a:t>、</a:t>
            </a:r>
            <a:endParaRPr lang="en-US" altLang="zh-CN" sz="2000" dirty="0" smtClean="0">
              <a:latin typeface="Comic Sans MS" pitchFamily="66" charset="0"/>
              <a:ea typeface="黑体" pitchFamily="49" charset="-122"/>
              <a:cs typeface="Times New Roman" pitchFamily="18" charset="0"/>
            </a:endParaRPr>
          </a:p>
          <a:p>
            <a:pPr lvl="1">
              <a:buFont typeface="Wingdings" pitchFamily="2" charset="2"/>
              <a:buChar char="ü"/>
            </a:pPr>
            <a:r>
              <a:rPr lang="zh-CN" altLang="en-US" sz="2000" dirty="0" smtClean="0">
                <a:solidFill>
                  <a:srgbClr val="FFFF00"/>
                </a:solidFill>
                <a:latin typeface="Comic Sans MS" pitchFamily="66" charset="0"/>
                <a:ea typeface="黑体" pitchFamily="49" charset="-122"/>
                <a:cs typeface="Times New Roman" pitchFamily="18" charset="0"/>
              </a:rPr>
              <a:t>分布式</a:t>
            </a:r>
            <a:r>
              <a:rPr lang="zh-CN" altLang="en-US" sz="2000" dirty="0">
                <a:solidFill>
                  <a:srgbClr val="FFFF00"/>
                </a:solidFill>
                <a:latin typeface="Comic Sans MS" pitchFamily="66" charset="0"/>
                <a:ea typeface="黑体" pitchFamily="49" charset="-122"/>
                <a:cs typeface="Times New Roman" pitchFamily="18" charset="0"/>
              </a:rPr>
              <a:t>集成与互操作</a:t>
            </a:r>
            <a:r>
              <a:rPr lang="zh-CN" altLang="en-US" sz="2000" dirty="0" smtClean="0">
                <a:solidFill>
                  <a:srgbClr val="FFFF00"/>
                </a:solidFill>
                <a:latin typeface="Comic Sans MS" pitchFamily="66" charset="0"/>
                <a:ea typeface="黑体" pitchFamily="49" charset="-122"/>
                <a:cs typeface="Times New Roman" pitchFamily="18" charset="0"/>
              </a:rPr>
              <a:t>、</a:t>
            </a:r>
            <a:endParaRPr lang="en-US" altLang="zh-CN" sz="2000" dirty="0" smtClean="0">
              <a:solidFill>
                <a:srgbClr val="FFFF00"/>
              </a:solidFill>
              <a:latin typeface="Comic Sans MS" pitchFamily="66" charset="0"/>
              <a:ea typeface="黑体" pitchFamily="49" charset="-122"/>
              <a:cs typeface="Times New Roman" pitchFamily="18" charset="0"/>
            </a:endParaRPr>
          </a:p>
          <a:p>
            <a:pPr lvl="1">
              <a:buFont typeface="Wingdings" pitchFamily="2" charset="2"/>
              <a:buChar char="ü"/>
            </a:pPr>
            <a:r>
              <a:rPr lang="zh-CN" altLang="en-US" sz="2000" dirty="0" smtClean="0">
                <a:solidFill>
                  <a:srgbClr val="FFFF00"/>
                </a:solidFill>
                <a:latin typeface="Comic Sans MS" pitchFamily="66" charset="0"/>
                <a:ea typeface="黑体" pitchFamily="49" charset="-122"/>
                <a:cs typeface="Times New Roman" pitchFamily="18" charset="0"/>
              </a:rPr>
              <a:t>智能化</a:t>
            </a:r>
            <a:r>
              <a:rPr lang="zh-CN" altLang="en-US" sz="2000" dirty="0">
                <a:solidFill>
                  <a:srgbClr val="FFFF00"/>
                </a:solidFill>
                <a:latin typeface="Comic Sans MS" pitchFamily="66" charset="0"/>
                <a:ea typeface="黑体" pitchFamily="49" charset="-122"/>
                <a:cs typeface="Times New Roman" pitchFamily="18" charset="0"/>
              </a:rPr>
              <a:t>科学应用</a:t>
            </a:r>
            <a:r>
              <a:rPr lang="zh-CN" altLang="en-US" sz="2000" dirty="0" smtClean="0">
                <a:latin typeface="Comic Sans MS" pitchFamily="66" charset="0"/>
                <a:ea typeface="黑体" pitchFamily="49" charset="-122"/>
                <a:cs typeface="Times New Roman" pitchFamily="18" charset="0"/>
              </a:rPr>
              <a:t>、</a:t>
            </a:r>
            <a:endParaRPr lang="en-US" altLang="zh-CN" sz="2000" dirty="0" smtClean="0">
              <a:latin typeface="Comic Sans MS" pitchFamily="66" charset="0"/>
              <a:ea typeface="黑体" pitchFamily="49" charset="-122"/>
              <a:cs typeface="Times New Roman" pitchFamily="18" charset="0"/>
            </a:endParaRPr>
          </a:p>
          <a:p>
            <a:pPr lvl="1">
              <a:buFont typeface="Wingdings" pitchFamily="2" charset="2"/>
              <a:buChar char="ü"/>
            </a:pPr>
            <a:r>
              <a:rPr lang="zh-CN" altLang="en-US" sz="2000" dirty="0" smtClean="0">
                <a:solidFill>
                  <a:srgbClr val="FFFF00"/>
                </a:solidFill>
                <a:latin typeface="Comic Sans MS" pitchFamily="66" charset="0"/>
                <a:ea typeface="黑体" pitchFamily="49" charset="-122"/>
                <a:cs typeface="Times New Roman" pitchFamily="18" charset="0"/>
              </a:rPr>
              <a:t>日地空间</a:t>
            </a:r>
            <a:r>
              <a:rPr lang="zh-CN" altLang="en-US" sz="2000" dirty="0">
                <a:solidFill>
                  <a:srgbClr val="FFFF00"/>
                </a:solidFill>
                <a:latin typeface="Comic Sans MS" pitchFamily="66" charset="0"/>
                <a:ea typeface="黑体" pitchFamily="49" charset="-122"/>
                <a:cs typeface="Times New Roman" pitchFamily="18" charset="0"/>
              </a:rPr>
              <a:t>系统可视化虚拟</a:t>
            </a:r>
            <a:r>
              <a:rPr lang="zh-CN" altLang="en-US" sz="2000" dirty="0" smtClean="0">
                <a:solidFill>
                  <a:srgbClr val="FFFF00"/>
                </a:solidFill>
                <a:latin typeface="Comic Sans MS" pitchFamily="66" charset="0"/>
                <a:ea typeface="黑体" pitchFamily="49" charset="-122"/>
                <a:cs typeface="Times New Roman" pitchFamily="18" charset="0"/>
              </a:rPr>
              <a:t>表达</a:t>
            </a:r>
            <a:endParaRPr lang="en-US" altLang="zh-CN" sz="2000" dirty="0" smtClean="0">
              <a:solidFill>
                <a:srgbClr val="FFFF00"/>
              </a:solidFill>
              <a:latin typeface="Comic Sans MS" pitchFamily="66" charset="0"/>
              <a:ea typeface="黑体" pitchFamily="49" charset="-122"/>
              <a:cs typeface="Times New Roman" pitchFamily="18" charset="0"/>
            </a:endParaRPr>
          </a:p>
          <a:p>
            <a:r>
              <a:rPr lang="zh-CN" altLang="en-US" sz="2000" dirty="0" smtClean="0">
                <a:latin typeface="Comic Sans MS" pitchFamily="66" charset="0"/>
                <a:ea typeface="黑体" pitchFamily="49" charset="-122"/>
                <a:cs typeface="Times New Roman" pitchFamily="18" charset="0"/>
              </a:rPr>
              <a:t>等</a:t>
            </a:r>
            <a:r>
              <a:rPr lang="zh-CN" altLang="en-US" sz="2000" dirty="0">
                <a:latin typeface="Comic Sans MS" pitchFamily="66" charset="0"/>
                <a:ea typeface="黑体" pitchFamily="49" charset="-122"/>
                <a:cs typeface="Times New Roman" pitchFamily="18" charset="0"/>
              </a:rPr>
              <a:t>核心问题为目标的空间科学数据应用环境</a:t>
            </a:r>
            <a:r>
              <a:rPr lang="zh-CN" altLang="en-US" sz="2000" dirty="0" smtClean="0">
                <a:latin typeface="Comic Sans MS" pitchFamily="66" charset="0"/>
                <a:ea typeface="黑体" pitchFamily="49" charset="-122"/>
                <a:cs typeface="Times New Roman" pitchFamily="18" charset="0"/>
              </a:rPr>
              <a:t>。</a:t>
            </a:r>
            <a:endParaRPr lang="en-US" altLang="zh-CN" sz="2000" dirty="0" smtClean="0">
              <a:latin typeface="Comic Sans MS" pitchFamily="66" charset="0"/>
              <a:ea typeface="黑体" pitchFamily="49" charset="-122"/>
              <a:cs typeface="Times New Roman" pitchFamily="18" charset="0"/>
            </a:endParaRPr>
          </a:p>
          <a:p>
            <a:endParaRPr lang="en-US" altLang="zh-CN" sz="2000" dirty="0" smtClean="0">
              <a:latin typeface="Comic Sans MS" pitchFamily="66" charset="0"/>
              <a:ea typeface="黑体" pitchFamily="49" charset="-122"/>
              <a:cs typeface="Times New Roman" pitchFamily="18" charset="0"/>
            </a:endParaRPr>
          </a:p>
          <a:p>
            <a:r>
              <a:rPr lang="zh-CN" altLang="en-US" sz="2000" dirty="0" smtClean="0">
                <a:latin typeface="Comic Sans MS" pitchFamily="66" charset="0"/>
                <a:ea typeface="黑体" pitchFamily="49" charset="-122"/>
                <a:cs typeface="Times New Roman" pitchFamily="18" charset="0"/>
              </a:rPr>
              <a:t>虚拟观测思想的本质是，缩短空间探测的空天段和地面段的“科学距离”，推进地面测控、空间探测、数据应用、先进技术的深度一体化，实现科学数据应用价值的最大化。</a:t>
            </a:r>
            <a:endParaRPr lang="en-US" altLang="zh-CN" sz="2000" dirty="0" smtClean="0">
              <a:latin typeface="Comic Sans MS" pitchFamily="66" charset="0"/>
              <a:ea typeface="黑体" pitchFamily="49" charset="-122"/>
              <a:cs typeface="Times New Roman" pitchFamily="18" charset="0"/>
            </a:endParaRPr>
          </a:p>
        </p:txBody>
      </p:sp>
      <p:pic>
        <p:nvPicPr>
          <p:cNvPr id="28676" name="Picture 2"/>
          <p:cNvPicPr>
            <a:picLocks noChangeAspect="1" noChangeArrowheads="1"/>
          </p:cNvPicPr>
          <p:nvPr/>
        </p:nvPicPr>
        <p:blipFill>
          <a:blip r:embed="rId3" cstate="print"/>
          <a:srcRect/>
          <a:stretch>
            <a:fillRect/>
          </a:stretch>
        </p:blipFill>
        <p:spPr bwMode="auto">
          <a:xfrm>
            <a:off x="6215074" y="2214554"/>
            <a:ext cx="2708275" cy="3929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标题 1"/>
          <p:cNvSpPr>
            <a:spLocks noGrp="1"/>
          </p:cNvSpPr>
          <p:nvPr>
            <p:ph type="title"/>
          </p:nvPr>
        </p:nvSpPr>
        <p:spPr/>
        <p:txBody>
          <a:bodyPr/>
          <a:lstStyle/>
          <a:p>
            <a:r>
              <a:rPr lang="zh-CN" altLang="en-US" sz="3600" dirty="0" smtClean="0">
                <a:latin typeface="Comic Sans MS" pitchFamily="66" charset="0"/>
                <a:ea typeface="黑体" pitchFamily="49" charset="-122"/>
              </a:rPr>
              <a:t>国际空间科学虚拟观测台的进展</a:t>
            </a:r>
            <a:r>
              <a:rPr lang="en-US" altLang="zh-CN" sz="3600" dirty="0" smtClean="0">
                <a:latin typeface="Comic Sans MS" pitchFamily="66" charset="0"/>
                <a:ea typeface="黑体" pitchFamily="49" charset="-122"/>
              </a:rPr>
              <a:t/>
            </a:r>
            <a:br>
              <a:rPr lang="en-US" altLang="zh-CN" sz="3600" dirty="0" smtClean="0">
                <a:latin typeface="Comic Sans MS" pitchFamily="66" charset="0"/>
                <a:ea typeface="黑体" pitchFamily="49" charset="-122"/>
              </a:rPr>
            </a:br>
            <a:r>
              <a:rPr lang="en-US" altLang="zh-CN" sz="3600" dirty="0" smtClean="0">
                <a:latin typeface="Comic Sans MS" pitchFamily="66" charset="0"/>
                <a:ea typeface="黑体" pitchFamily="49" charset="-122"/>
              </a:rPr>
              <a:t> </a:t>
            </a:r>
            <a:r>
              <a:rPr lang="en-US" altLang="zh-CN" sz="3600" dirty="0" smtClean="0">
                <a:ea typeface="黑体" pitchFamily="49" charset="-122"/>
              </a:rPr>
              <a:t>——</a:t>
            </a:r>
            <a:r>
              <a:rPr lang="zh-CN" altLang="en-US" sz="3600" dirty="0" smtClean="0">
                <a:latin typeface="Comic Sans MS" pitchFamily="66" charset="0"/>
                <a:ea typeface="黑体" pitchFamily="49" charset="-122"/>
              </a:rPr>
              <a:t>数据</a:t>
            </a:r>
            <a:r>
              <a:rPr lang="en-US" altLang="zh-CN" sz="3600" dirty="0" smtClean="0">
                <a:latin typeface="Comic Sans MS" pitchFamily="66" charset="0"/>
                <a:ea typeface="黑体" pitchFamily="49" charset="-122"/>
              </a:rPr>
              <a:t>/</a:t>
            </a:r>
            <a:r>
              <a:rPr lang="zh-CN" altLang="en-US" sz="3600" dirty="0" smtClean="0">
                <a:latin typeface="Comic Sans MS" pitchFamily="66" charset="0"/>
                <a:ea typeface="黑体" pitchFamily="49" charset="-122"/>
              </a:rPr>
              <a:t>模式组织</a:t>
            </a:r>
          </a:p>
        </p:txBody>
      </p:sp>
      <p:pic>
        <p:nvPicPr>
          <p:cNvPr id="3082" name="图片 4" descr="pds_logo.jpg"/>
          <p:cNvPicPr>
            <a:picLocks noChangeAspect="1"/>
          </p:cNvPicPr>
          <p:nvPr/>
        </p:nvPicPr>
        <p:blipFill>
          <a:blip r:embed="rId3" cstate="print"/>
          <a:srcRect/>
          <a:stretch>
            <a:fillRect/>
          </a:stretch>
        </p:blipFill>
        <p:spPr bwMode="auto">
          <a:xfrm>
            <a:off x="3786181" y="4742088"/>
            <a:ext cx="1995493" cy="2115911"/>
          </a:xfrm>
          <a:prstGeom prst="rect">
            <a:avLst/>
          </a:prstGeom>
          <a:noFill/>
          <a:ln w="9525">
            <a:noFill/>
            <a:miter lim="800000"/>
            <a:headEnd/>
            <a:tailEnd/>
          </a:ln>
        </p:spPr>
      </p:pic>
      <p:pic>
        <p:nvPicPr>
          <p:cNvPr id="3083" name="图片 5" descr="spase.gif"/>
          <p:cNvPicPr>
            <a:picLocks noChangeAspect="1"/>
          </p:cNvPicPr>
          <p:nvPr/>
        </p:nvPicPr>
        <p:blipFill>
          <a:blip r:embed="rId4" cstate="print"/>
          <a:srcRect/>
          <a:stretch>
            <a:fillRect/>
          </a:stretch>
        </p:blipFill>
        <p:spPr bwMode="auto">
          <a:xfrm>
            <a:off x="6286512" y="5572140"/>
            <a:ext cx="2857488" cy="747692"/>
          </a:xfrm>
          <a:prstGeom prst="rect">
            <a:avLst/>
          </a:prstGeom>
          <a:noFill/>
          <a:ln w="9525">
            <a:noFill/>
            <a:miter lim="800000"/>
            <a:headEnd/>
            <a:tailEnd/>
          </a:ln>
        </p:spPr>
      </p:pic>
      <p:sp>
        <p:nvSpPr>
          <p:cNvPr id="3084" name="Line 15"/>
          <p:cNvSpPr>
            <a:spLocks noChangeShapeType="1"/>
          </p:cNvSpPr>
          <p:nvPr/>
        </p:nvSpPr>
        <p:spPr bwMode="auto">
          <a:xfrm flipH="1">
            <a:off x="4090988" y="2071675"/>
            <a:ext cx="895350" cy="958850"/>
          </a:xfrm>
          <a:prstGeom prst="line">
            <a:avLst/>
          </a:prstGeom>
          <a:noFill/>
          <a:ln w="9525">
            <a:solidFill>
              <a:schemeClr val="bg2"/>
            </a:solidFill>
            <a:round/>
            <a:headEnd/>
            <a:tailEnd type="triangle" w="med" len="med"/>
          </a:ln>
        </p:spPr>
        <p:txBody>
          <a:bodyPr/>
          <a:lstStyle/>
          <a:p>
            <a:endParaRPr lang="zh-CN" altLang="en-US"/>
          </a:p>
        </p:txBody>
      </p:sp>
      <p:sp>
        <p:nvSpPr>
          <p:cNvPr id="3085" name="Line 16"/>
          <p:cNvSpPr>
            <a:spLocks noChangeShapeType="1"/>
          </p:cNvSpPr>
          <p:nvPr/>
        </p:nvSpPr>
        <p:spPr bwMode="auto">
          <a:xfrm>
            <a:off x="4986338" y="2071675"/>
            <a:ext cx="2365375" cy="0"/>
          </a:xfrm>
          <a:prstGeom prst="line">
            <a:avLst/>
          </a:prstGeom>
          <a:noFill/>
          <a:ln w="9525">
            <a:solidFill>
              <a:schemeClr val="bg2"/>
            </a:solidFill>
            <a:round/>
            <a:headEnd/>
            <a:tailEnd/>
          </a:ln>
        </p:spPr>
        <p:txBody>
          <a:bodyPr/>
          <a:lstStyle/>
          <a:p>
            <a:endParaRPr lang="zh-CN" altLang="en-US"/>
          </a:p>
        </p:txBody>
      </p:sp>
      <p:pic>
        <p:nvPicPr>
          <p:cNvPr id="3086" name="Picture 4" descr="그림1"/>
          <p:cNvPicPr>
            <a:picLocks noChangeAspect="1" noChangeArrowheads="1"/>
          </p:cNvPicPr>
          <p:nvPr/>
        </p:nvPicPr>
        <p:blipFill>
          <a:blip r:embed="rId5" cstate="print"/>
          <a:srcRect/>
          <a:stretch>
            <a:fillRect/>
          </a:stretch>
        </p:blipFill>
        <p:spPr bwMode="auto">
          <a:xfrm>
            <a:off x="184150" y="3962387"/>
            <a:ext cx="2173288" cy="844550"/>
          </a:xfrm>
          <a:prstGeom prst="rect">
            <a:avLst/>
          </a:prstGeom>
          <a:noFill/>
          <a:ln w="9525">
            <a:noFill/>
            <a:miter lim="800000"/>
            <a:headEnd/>
            <a:tailEnd/>
          </a:ln>
        </p:spPr>
      </p:pic>
      <p:grpSp>
        <p:nvGrpSpPr>
          <p:cNvPr id="2" name="组合 46"/>
          <p:cNvGrpSpPr>
            <a:grpSpLocks/>
          </p:cNvGrpSpPr>
          <p:nvPr/>
        </p:nvGrpSpPr>
        <p:grpSpPr bwMode="auto">
          <a:xfrm>
            <a:off x="935038" y="2735250"/>
            <a:ext cx="1708150" cy="1708150"/>
            <a:chOff x="428596" y="2428868"/>
            <a:chExt cx="1708148" cy="1708151"/>
          </a:xfrm>
        </p:grpSpPr>
        <p:pic>
          <p:nvPicPr>
            <p:cNvPr id="3123" name="Picture 8" descr="Purple_ball"/>
            <p:cNvPicPr>
              <a:picLocks noChangeAspect="1" noChangeArrowheads="1"/>
            </p:cNvPicPr>
            <p:nvPr/>
          </p:nvPicPr>
          <p:blipFill>
            <a:blip r:embed="rId6" cstate="print"/>
            <a:srcRect/>
            <a:stretch>
              <a:fillRect/>
            </a:stretch>
          </p:blipFill>
          <p:spPr bwMode="auto">
            <a:xfrm>
              <a:off x="428596" y="2428868"/>
              <a:ext cx="1708148" cy="1708151"/>
            </a:xfrm>
            <a:prstGeom prst="rect">
              <a:avLst/>
            </a:prstGeom>
            <a:noFill/>
            <a:ln w="9525">
              <a:noFill/>
              <a:miter lim="800000"/>
              <a:headEnd/>
              <a:tailEnd/>
            </a:ln>
          </p:spPr>
        </p:pic>
        <p:sp>
          <p:nvSpPr>
            <p:cNvPr id="21" name="矩形 20"/>
            <p:cNvSpPr/>
            <p:nvPr/>
          </p:nvSpPr>
          <p:spPr bwMode="auto">
            <a:xfrm>
              <a:off x="495271" y="2868605"/>
              <a:ext cx="1570035" cy="923926"/>
            </a:xfrm>
            <a:prstGeom prst="rect">
              <a:avLst/>
            </a:prstGeom>
          </p:spPr>
          <p:txBody>
            <a:bodyPr wrap="none">
              <a:spAutoFit/>
            </a:bodyPr>
            <a:lstStyle/>
            <a:p>
              <a:pPr algn="ctr">
                <a:defRPr/>
              </a:pPr>
              <a:r>
                <a:rPr lang="zh-CN" altLang="en-US" dirty="0">
                  <a:latin typeface="+mn-ea"/>
                  <a:ea typeface="+mn-ea"/>
                </a:rPr>
                <a:t>空间物理数据</a:t>
              </a:r>
              <a:endParaRPr lang="en-US" altLang="zh-CN" dirty="0">
                <a:latin typeface="+mn-ea"/>
                <a:ea typeface="+mn-ea"/>
              </a:endParaRPr>
            </a:p>
            <a:p>
              <a:pPr algn="ctr">
                <a:defRPr/>
              </a:pPr>
              <a:r>
                <a:rPr lang="zh-CN" altLang="en-US" dirty="0">
                  <a:latin typeface="+mn-ea"/>
                  <a:ea typeface="+mn-ea"/>
                </a:rPr>
                <a:t>与模式联盟</a:t>
              </a:r>
              <a:endParaRPr lang="en-US" altLang="zh-CN" dirty="0">
                <a:latin typeface="+mn-ea"/>
                <a:ea typeface="+mn-ea"/>
              </a:endParaRPr>
            </a:p>
            <a:p>
              <a:pPr algn="ctr">
                <a:defRPr/>
              </a:pPr>
              <a:r>
                <a:rPr lang="en-US" altLang="zh-CN" dirty="0">
                  <a:latin typeface="+mn-lt"/>
                  <a:ea typeface="+mn-ea"/>
                </a:rPr>
                <a:t>(HDMC)</a:t>
              </a:r>
              <a:endParaRPr lang="en-US" dirty="0">
                <a:latin typeface="+mn-lt"/>
                <a:ea typeface="+mn-ea"/>
              </a:endParaRPr>
            </a:p>
          </p:txBody>
        </p:sp>
      </p:grpSp>
      <p:pic>
        <p:nvPicPr>
          <p:cNvPr id="3088" name="Picture 5" descr="그림1"/>
          <p:cNvPicPr>
            <a:picLocks noChangeAspect="1" noChangeArrowheads="1"/>
          </p:cNvPicPr>
          <p:nvPr/>
        </p:nvPicPr>
        <p:blipFill>
          <a:blip r:embed="rId5" cstate="print"/>
          <a:srcRect/>
          <a:stretch>
            <a:fillRect/>
          </a:stretch>
        </p:blipFill>
        <p:spPr bwMode="auto">
          <a:xfrm>
            <a:off x="3719513" y="3878263"/>
            <a:ext cx="2173287" cy="844550"/>
          </a:xfrm>
          <a:prstGeom prst="rect">
            <a:avLst/>
          </a:prstGeom>
          <a:noFill/>
          <a:ln w="9525">
            <a:noFill/>
            <a:miter lim="800000"/>
            <a:headEnd/>
            <a:tailEnd/>
          </a:ln>
        </p:spPr>
      </p:pic>
      <p:pic>
        <p:nvPicPr>
          <p:cNvPr id="3089" name="Picture 7" descr="cobalt blue_ball"/>
          <p:cNvPicPr>
            <a:picLocks noChangeAspect="1" noChangeArrowheads="1"/>
          </p:cNvPicPr>
          <p:nvPr/>
        </p:nvPicPr>
        <p:blipFill>
          <a:blip r:embed="rId7" cstate="print"/>
          <a:srcRect/>
          <a:stretch>
            <a:fillRect/>
          </a:stretch>
        </p:blipFill>
        <p:spPr bwMode="auto">
          <a:xfrm>
            <a:off x="4071938" y="2714612"/>
            <a:ext cx="1708150" cy="1708150"/>
          </a:xfrm>
          <a:prstGeom prst="rect">
            <a:avLst/>
          </a:prstGeom>
          <a:noFill/>
          <a:ln w="9525">
            <a:noFill/>
            <a:miter lim="800000"/>
            <a:headEnd/>
            <a:tailEnd/>
          </a:ln>
        </p:spPr>
      </p:pic>
      <p:pic>
        <p:nvPicPr>
          <p:cNvPr id="3090" name="Picture 9" descr="yellowish_ball"/>
          <p:cNvPicPr>
            <a:picLocks noChangeAspect="1" noChangeArrowheads="1"/>
          </p:cNvPicPr>
          <p:nvPr/>
        </p:nvPicPr>
        <p:blipFill>
          <a:blip r:embed="rId8" cstate="print"/>
          <a:srcRect/>
          <a:stretch>
            <a:fillRect/>
          </a:stretch>
        </p:blipFill>
        <p:spPr bwMode="auto">
          <a:xfrm>
            <a:off x="6507163" y="2714612"/>
            <a:ext cx="1708150" cy="1708150"/>
          </a:xfrm>
          <a:prstGeom prst="rect">
            <a:avLst/>
          </a:prstGeom>
          <a:noFill/>
          <a:ln w="9525">
            <a:noFill/>
            <a:miter lim="800000"/>
            <a:headEnd/>
            <a:tailEnd/>
          </a:ln>
        </p:spPr>
      </p:pic>
      <p:sp>
        <p:nvSpPr>
          <p:cNvPr id="3091" name="AutoShape 14"/>
          <p:cNvSpPr>
            <a:spLocks noChangeArrowheads="1"/>
          </p:cNvSpPr>
          <p:nvPr/>
        </p:nvSpPr>
        <p:spPr bwMode="auto">
          <a:xfrm>
            <a:off x="3929063" y="2449500"/>
            <a:ext cx="4429125" cy="2174875"/>
          </a:xfrm>
          <a:prstGeom prst="roundRect">
            <a:avLst>
              <a:gd name="adj" fmla="val 21468"/>
            </a:avLst>
          </a:prstGeom>
          <a:noFill/>
          <a:ln w="28575">
            <a:solidFill>
              <a:schemeClr val="folHlink"/>
            </a:solidFill>
            <a:prstDash val="sysDot"/>
            <a:round/>
            <a:headEnd/>
            <a:tailEnd/>
          </a:ln>
        </p:spPr>
        <p:txBody>
          <a:bodyPr wrap="none" anchor="ctr"/>
          <a:lstStyle/>
          <a:p>
            <a:endParaRPr lang="zh-CN" altLang="en-US"/>
          </a:p>
        </p:txBody>
      </p:sp>
      <p:sp>
        <p:nvSpPr>
          <p:cNvPr id="22" name="矩形 21"/>
          <p:cNvSpPr/>
          <p:nvPr/>
        </p:nvSpPr>
        <p:spPr bwMode="auto">
          <a:xfrm>
            <a:off x="4210050" y="3214675"/>
            <a:ext cx="1504950" cy="646112"/>
          </a:xfrm>
          <a:prstGeom prst="rect">
            <a:avLst/>
          </a:prstGeom>
        </p:spPr>
        <p:txBody>
          <a:bodyPr wrap="none">
            <a:spAutoFit/>
          </a:bodyPr>
          <a:lstStyle/>
          <a:p>
            <a:pPr>
              <a:defRPr/>
            </a:pPr>
            <a:r>
              <a:rPr lang="zh-CN" altLang="en-US" dirty="0">
                <a:latin typeface="+mn-ea"/>
                <a:ea typeface="+mn-ea"/>
              </a:rPr>
              <a:t>行星科学数</a:t>
            </a:r>
            <a:endParaRPr lang="en-US" altLang="zh-CN" dirty="0">
              <a:latin typeface="+mn-ea"/>
              <a:ea typeface="+mn-ea"/>
            </a:endParaRPr>
          </a:p>
          <a:p>
            <a:pPr>
              <a:defRPr/>
            </a:pPr>
            <a:r>
              <a:rPr lang="zh-CN" altLang="en-US" dirty="0">
                <a:latin typeface="+mn-ea"/>
                <a:ea typeface="+mn-ea"/>
              </a:rPr>
              <a:t>据系统</a:t>
            </a:r>
            <a:r>
              <a:rPr lang="en-US" dirty="0">
                <a:latin typeface="+mn-ea"/>
                <a:ea typeface="+mn-ea"/>
              </a:rPr>
              <a:t>(PDS)</a:t>
            </a:r>
          </a:p>
        </p:txBody>
      </p:sp>
      <p:sp>
        <p:nvSpPr>
          <p:cNvPr id="23" name="矩形 22"/>
          <p:cNvSpPr/>
          <p:nvPr/>
        </p:nvSpPr>
        <p:spPr bwMode="auto">
          <a:xfrm>
            <a:off x="6645275" y="3143237"/>
            <a:ext cx="1570038" cy="923925"/>
          </a:xfrm>
          <a:prstGeom prst="rect">
            <a:avLst/>
          </a:prstGeom>
        </p:spPr>
        <p:txBody>
          <a:bodyPr wrap="none">
            <a:spAutoFit/>
          </a:bodyPr>
          <a:lstStyle/>
          <a:p>
            <a:pPr algn="ctr">
              <a:defRPr/>
            </a:pPr>
            <a:r>
              <a:rPr lang="zh-CN" altLang="en-US" dirty="0">
                <a:latin typeface="+mn-ea"/>
                <a:ea typeface="+mn-ea"/>
              </a:rPr>
              <a:t>空间物理归档</a:t>
            </a:r>
            <a:endParaRPr lang="en-US" altLang="zh-CN" dirty="0">
              <a:latin typeface="+mn-ea"/>
              <a:ea typeface="+mn-ea"/>
            </a:endParaRPr>
          </a:p>
          <a:p>
            <a:pPr algn="ctr">
              <a:defRPr/>
            </a:pPr>
            <a:r>
              <a:rPr lang="zh-CN" altLang="en-US" dirty="0">
                <a:latin typeface="+mn-ea"/>
                <a:ea typeface="+mn-ea"/>
              </a:rPr>
              <a:t>检索抽取标准</a:t>
            </a:r>
            <a:endParaRPr lang="en-US" altLang="zh-CN" dirty="0">
              <a:latin typeface="+mn-ea"/>
              <a:ea typeface="+mn-ea"/>
            </a:endParaRPr>
          </a:p>
          <a:p>
            <a:pPr algn="ctr">
              <a:defRPr/>
            </a:pPr>
            <a:r>
              <a:rPr lang="en-US" dirty="0">
                <a:latin typeface="+mn-ea"/>
                <a:ea typeface="+mn-ea"/>
              </a:rPr>
              <a:t>(SPASE)</a:t>
            </a:r>
            <a:endParaRPr lang="zh-CN" altLang="en-US" dirty="0">
              <a:latin typeface="+mn-ea"/>
              <a:ea typeface="+mn-ea"/>
            </a:endParaRPr>
          </a:p>
        </p:txBody>
      </p:sp>
      <p:grpSp>
        <p:nvGrpSpPr>
          <p:cNvPr id="3" name="组合 47"/>
          <p:cNvGrpSpPr>
            <a:grpSpLocks/>
          </p:cNvGrpSpPr>
          <p:nvPr/>
        </p:nvGrpSpPr>
        <p:grpSpPr bwMode="auto">
          <a:xfrm>
            <a:off x="5357812" y="1571612"/>
            <a:ext cx="1487591" cy="1358900"/>
            <a:chOff x="5286380" y="1357298"/>
            <a:chExt cx="1264448" cy="1358900"/>
          </a:xfrm>
        </p:grpSpPr>
        <p:grpSp>
          <p:nvGrpSpPr>
            <p:cNvPr id="4" name="Group 125"/>
            <p:cNvGrpSpPr>
              <a:grpSpLocks/>
            </p:cNvGrpSpPr>
            <p:nvPr/>
          </p:nvGrpSpPr>
          <p:grpSpPr bwMode="auto">
            <a:xfrm>
              <a:off x="5286380" y="1357298"/>
              <a:ext cx="1187450" cy="1358900"/>
              <a:chOff x="249" y="981"/>
              <a:chExt cx="748" cy="856"/>
            </a:xfrm>
          </p:grpSpPr>
          <p:sp>
            <p:nvSpPr>
              <p:cNvPr id="3112" name="Rectangle 3"/>
              <p:cNvSpPr>
                <a:spLocks noChangeArrowheads="1"/>
              </p:cNvSpPr>
              <p:nvPr/>
            </p:nvSpPr>
            <p:spPr bwMode="auto">
              <a:xfrm>
                <a:off x="434" y="1013"/>
                <a:ext cx="563" cy="824"/>
              </a:xfrm>
              <a:prstGeom prst="rect">
                <a:avLst/>
              </a:prstGeom>
              <a:gradFill rotWithShape="1">
                <a:gsLst>
                  <a:gs pos="0">
                    <a:srgbClr val="333333">
                      <a:alpha val="79999"/>
                    </a:srgbClr>
                  </a:gs>
                  <a:gs pos="100000">
                    <a:srgbClr val="181818">
                      <a:alpha val="0"/>
                    </a:srgbClr>
                  </a:gs>
                </a:gsLst>
                <a:lin ang="5400000" scaled="1"/>
              </a:gradFill>
              <a:ln w="9525" algn="ctr">
                <a:noFill/>
                <a:miter lim="800000"/>
                <a:headEnd/>
                <a:tailEnd/>
              </a:ln>
            </p:spPr>
            <p:txBody>
              <a:bodyPr wrap="none" anchor="ctr">
                <a:spAutoFit/>
              </a:bodyPr>
              <a:lstStyle/>
              <a:p>
                <a:endParaRPr lang="zh-CN" altLang="en-US"/>
              </a:p>
            </p:txBody>
          </p:sp>
          <p:sp>
            <p:nvSpPr>
              <p:cNvPr id="42" name="Freeform 5"/>
              <p:cNvSpPr>
                <a:spLocks/>
              </p:cNvSpPr>
              <p:nvPr/>
            </p:nvSpPr>
            <p:spPr bwMode="auto">
              <a:xfrm>
                <a:off x="249" y="1013"/>
                <a:ext cx="748" cy="741"/>
              </a:xfrm>
              <a:custGeom>
                <a:avLst/>
                <a:gdLst/>
                <a:ahLst/>
                <a:cxnLst>
                  <a:cxn ang="0">
                    <a:pos x="224" y="0"/>
                  </a:cxn>
                  <a:cxn ang="0">
                    <a:pos x="905" y="0"/>
                  </a:cxn>
                  <a:cxn ang="0">
                    <a:pos x="679" y="897"/>
                  </a:cxn>
                  <a:cxn ang="0">
                    <a:pos x="0" y="779"/>
                  </a:cxn>
                  <a:cxn ang="0">
                    <a:pos x="224" y="0"/>
                  </a:cxn>
                </a:cxnLst>
                <a:rect l="0" t="0" r="r" b="b"/>
                <a:pathLst>
                  <a:path w="905" h="897">
                    <a:moveTo>
                      <a:pt x="224" y="0"/>
                    </a:moveTo>
                    <a:lnTo>
                      <a:pt x="905" y="0"/>
                    </a:lnTo>
                    <a:cubicBezTo>
                      <a:pt x="905" y="0"/>
                      <a:pt x="901" y="521"/>
                      <a:pt x="679" y="897"/>
                    </a:cubicBezTo>
                    <a:cubicBezTo>
                      <a:pt x="339" y="838"/>
                      <a:pt x="0" y="779"/>
                      <a:pt x="0" y="779"/>
                    </a:cubicBezTo>
                    <a:cubicBezTo>
                      <a:pt x="205" y="438"/>
                      <a:pt x="224" y="0"/>
                      <a:pt x="224" y="0"/>
                    </a:cubicBezTo>
                    <a:close/>
                  </a:path>
                </a:pathLst>
              </a:custGeom>
              <a:gradFill rotWithShape="1">
                <a:gsLst>
                  <a:gs pos="0">
                    <a:schemeClr val="accent1">
                      <a:gamma/>
                      <a:tint val="66667"/>
                      <a:invGamma/>
                    </a:schemeClr>
                  </a:gs>
                  <a:gs pos="100000">
                    <a:schemeClr val="accent1"/>
                  </a:gs>
                </a:gsLst>
                <a:lin ang="2700000" scaled="1"/>
              </a:gradFill>
              <a:ln w="9525" cap="flat" cmpd="sng">
                <a:noFill/>
                <a:prstDash val="solid"/>
                <a:round/>
                <a:headEnd/>
                <a:tailEnd/>
              </a:ln>
              <a:effectLst/>
            </p:spPr>
            <p:txBody>
              <a:bodyPr wrap="none" anchor="ctr">
                <a:spAutoFit/>
              </a:bodyPr>
              <a:lstStyle/>
              <a:p>
                <a:pPr>
                  <a:defRPr/>
                </a:pPr>
                <a:endParaRPr lang="zh-CN" altLang="en-US">
                  <a:latin typeface="Arial" charset="0"/>
                  <a:ea typeface="宋体" charset="-122"/>
                </a:endParaRPr>
              </a:p>
            </p:txBody>
          </p:sp>
          <p:grpSp>
            <p:nvGrpSpPr>
              <p:cNvPr id="5" name="Group 18"/>
              <p:cNvGrpSpPr>
                <a:grpSpLocks/>
              </p:cNvGrpSpPr>
              <p:nvPr/>
            </p:nvGrpSpPr>
            <p:grpSpPr bwMode="auto">
              <a:xfrm>
                <a:off x="588" y="1147"/>
                <a:ext cx="95" cy="84"/>
                <a:chOff x="929" y="940"/>
                <a:chExt cx="117" cy="84"/>
              </a:xfrm>
            </p:grpSpPr>
            <p:sp>
              <p:nvSpPr>
                <p:cNvPr id="3115" name="Line 16"/>
                <p:cNvSpPr>
                  <a:spLocks noChangeShapeType="1"/>
                </p:cNvSpPr>
                <p:nvPr/>
              </p:nvSpPr>
              <p:spPr bwMode="auto">
                <a:xfrm rot="-3600000">
                  <a:off x="1008" y="963"/>
                  <a:ext cx="2" cy="74"/>
                </a:xfrm>
                <a:prstGeom prst="line">
                  <a:avLst/>
                </a:prstGeom>
                <a:noFill/>
                <a:ln w="9525">
                  <a:solidFill>
                    <a:schemeClr val="tx2"/>
                  </a:solidFill>
                  <a:round/>
                  <a:headEnd/>
                  <a:tailEnd/>
                </a:ln>
              </p:spPr>
              <p:txBody>
                <a:bodyPr anchor="ctr">
                  <a:spAutoFit/>
                </a:bodyPr>
                <a:lstStyle/>
                <a:p>
                  <a:endParaRPr lang="zh-CN" altLang="en-US"/>
                </a:p>
              </p:txBody>
            </p:sp>
            <p:grpSp>
              <p:nvGrpSpPr>
                <p:cNvPr id="6" name="Group 13"/>
                <p:cNvGrpSpPr>
                  <a:grpSpLocks/>
                </p:cNvGrpSpPr>
                <p:nvPr/>
              </p:nvGrpSpPr>
              <p:grpSpPr bwMode="auto">
                <a:xfrm rot="-3600000">
                  <a:off x="935" y="934"/>
                  <a:ext cx="84" cy="96"/>
                  <a:chOff x="1292" y="3297"/>
                  <a:chExt cx="249" cy="273"/>
                </a:xfrm>
              </p:grpSpPr>
              <p:grpSp>
                <p:nvGrpSpPr>
                  <p:cNvPr id="7" name="Group 10"/>
                  <p:cNvGrpSpPr>
                    <a:grpSpLocks/>
                  </p:cNvGrpSpPr>
                  <p:nvPr/>
                </p:nvGrpSpPr>
                <p:grpSpPr bwMode="auto">
                  <a:xfrm>
                    <a:off x="1292" y="3388"/>
                    <a:ext cx="249" cy="182"/>
                    <a:chOff x="1791" y="1848"/>
                    <a:chExt cx="908" cy="630"/>
                  </a:xfrm>
                </p:grpSpPr>
                <p:sp>
                  <p:nvSpPr>
                    <p:cNvPr id="3121" name="AutoShape 11"/>
                    <p:cNvSpPr>
                      <a:spLocks noChangeArrowheads="1"/>
                    </p:cNvSpPr>
                    <p:nvPr/>
                  </p:nvSpPr>
                  <p:spPr bwMode="auto">
                    <a:xfrm rot="5400000">
                      <a:off x="2040" y="1820"/>
                      <a:ext cx="409" cy="908"/>
                    </a:xfrm>
                    <a:prstGeom prst="flowChartDelay">
                      <a:avLst/>
                    </a:prstGeom>
                    <a:gradFill rotWithShape="1">
                      <a:gsLst>
                        <a:gs pos="0">
                          <a:srgbClr val="B2B2B2"/>
                        </a:gs>
                        <a:gs pos="100000">
                          <a:srgbClr val="525252"/>
                        </a:gs>
                      </a:gsLst>
                      <a:lin ang="5400000" scaled="1"/>
                    </a:gradFill>
                    <a:ln w="9525" algn="ctr">
                      <a:noFill/>
                      <a:miter lim="800000"/>
                      <a:headEnd/>
                      <a:tailEnd/>
                    </a:ln>
                  </p:spPr>
                  <p:txBody>
                    <a:bodyPr anchor="ctr">
                      <a:spAutoFit/>
                    </a:bodyPr>
                    <a:lstStyle/>
                    <a:p>
                      <a:endParaRPr lang="zh-CN" altLang="en-US"/>
                    </a:p>
                  </p:txBody>
                </p:sp>
                <p:sp>
                  <p:nvSpPr>
                    <p:cNvPr id="3122" name="Oval 12"/>
                    <p:cNvSpPr>
                      <a:spLocks noChangeArrowheads="1"/>
                    </p:cNvSpPr>
                    <p:nvPr/>
                  </p:nvSpPr>
                  <p:spPr bwMode="auto">
                    <a:xfrm>
                      <a:off x="1793" y="1848"/>
                      <a:ext cx="902" cy="406"/>
                    </a:xfrm>
                    <a:prstGeom prst="ellipse">
                      <a:avLst/>
                    </a:prstGeom>
                    <a:gradFill rotWithShape="1">
                      <a:gsLst>
                        <a:gs pos="0">
                          <a:srgbClr val="B2B2B2"/>
                        </a:gs>
                        <a:gs pos="100000">
                          <a:srgbClr val="525252"/>
                        </a:gs>
                      </a:gsLst>
                      <a:lin ang="5400000" scaled="1"/>
                    </a:gradFill>
                    <a:ln w="9525" algn="ctr">
                      <a:noFill/>
                      <a:round/>
                      <a:headEnd/>
                      <a:tailEnd/>
                    </a:ln>
                  </p:spPr>
                  <p:txBody>
                    <a:bodyPr anchor="ctr">
                      <a:spAutoFit/>
                    </a:bodyPr>
                    <a:lstStyle/>
                    <a:p>
                      <a:endParaRPr lang="zh-CN" altLang="en-US"/>
                    </a:p>
                  </p:txBody>
                </p:sp>
              </p:grpSp>
              <p:grpSp>
                <p:nvGrpSpPr>
                  <p:cNvPr id="8" name="Group 7"/>
                  <p:cNvGrpSpPr>
                    <a:grpSpLocks/>
                  </p:cNvGrpSpPr>
                  <p:nvPr/>
                </p:nvGrpSpPr>
                <p:grpSpPr bwMode="auto">
                  <a:xfrm>
                    <a:off x="1326" y="3297"/>
                    <a:ext cx="180" cy="182"/>
                    <a:chOff x="1791" y="1848"/>
                    <a:chExt cx="908" cy="630"/>
                  </a:xfrm>
                </p:grpSpPr>
                <p:sp>
                  <p:nvSpPr>
                    <p:cNvPr id="3119" name="AutoShape 8"/>
                    <p:cNvSpPr>
                      <a:spLocks noChangeArrowheads="1"/>
                    </p:cNvSpPr>
                    <p:nvPr/>
                  </p:nvSpPr>
                  <p:spPr bwMode="auto">
                    <a:xfrm rot="5400000">
                      <a:off x="2040" y="1820"/>
                      <a:ext cx="409" cy="908"/>
                    </a:xfrm>
                    <a:prstGeom prst="flowChartDelay">
                      <a:avLst/>
                    </a:prstGeom>
                    <a:gradFill rotWithShape="1">
                      <a:gsLst>
                        <a:gs pos="0">
                          <a:srgbClr val="B2B2B2"/>
                        </a:gs>
                        <a:gs pos="100000">
                          <a:srgbClr val="525252"/>
                        </a:gs>
                      </a:gsLst>
                      <a:lin ang="5400000" scaled="1"/>
                    </a:gradFill>
                    <a:ln w="9525" algn="ctr">
                      <a:noFill/>
                      <a:miter lim="800000"/>
                      <a:headEnd/>
                      <a:tailEnd/>
                    </a:ln>
                  </p:spPr>
                  <p:txBody>
                    <a:bodyPr anchor="ctr">
                      <a:spAutoFit/>
                    </a:bodyPr>
                    <a:lstStyle/>
                    <a:p>
                      <a:endParaRPr lang="zh-CN" altLang="en-US"/>
                    </a:p>
                  </p:txBody>
                </p:sp>
                <p:sp>
                  <p:nvSpPr>
                    <p:cNvPr id="3120" name="Oval 9"/>
                    <p:cNvSpPr>
                      <a:spLocks noChangeArrowheads="1"/>
                    </p:cNvSpPr>
                    <p:nvPr/>
                  </p:nvSpPr>
                  <p:spPr bwMode="auto">
                    <a:xfrm>
                      <a:off x="1793" y="1848"/>
                      <a:ext cx="902" cy="406"/>
                    </a:xfrm>
                    <a:prstGeom prst="ellipse">
                      <a:avLst/>
                    </a:prstGeom>
                    <a:gradFill rotWithShape="1">
                      <a:gsLst>
                        <a:gs pos="0">
                          <a:srgbClr val="B2B2B2"/>
                        </a:gs>
                        <a:gs pos="100000">
                          <a:srgbClr val="525252"/>
                        </a:gs>
                      </a:gsLst>
                      <a:lin ang="5400000" scaled="1"/>
                    </a:gradFill>
                    <a:ln w="9525" algn="ctr">
                      <a:noFill/>
                      <a:round/>
                      <a:headEnd/>
                      <a:tailEnd/>
                    </a:ln>
                  </p:spPr>
                  <p:txBody>
                    <a:bodyPr anchor="ctr">
                      <a:spAutoFit/>
                    </a:bodyPr>
                    <a:lstStyle/>
                    <a:p>
                      <a:endParaRPr lang="zh-CN" altLang="en-US"/>
                    </a:p>
                  </p:txBody>
                </p:sp>
              </p:grpSp>
            </p:grpSp>
          </p:grpSp>
        </p:grpSp>
        <p:sp>
          <p:nvSpPr>
            <p:cNvPr id="3111" name="TextBox 52"/>
            <p:cNvSpPr txBox="1">
              <a:spLocks noChangeArrowheads="1"/>
            </p:cNvSpPr>
            <p:nvPr/>
          </p:nvSpPr>
          <p:spPr bwMode="auto">
            <a:xfrm>
              <a:off x="5407828" y="1785911"/>
              <a:ext cx="1143000" cy="646331"/>
            </a:xfrm>
            <a:prstGeom prst="rect">
              <a:avLst/>
            </a:prstGeom>
            <a:noFill/>
            <a:ln w="9525">
              <a:noFill/>
              <a:miter lim="800000"/>
              <a:headEnd/>
              <a:tailEnd/>
            </a:ln>
          </p:spPr>
          <p:txBody>
            <a:bodyPr>
              <a:spAutoFit/>
            </a:bodyPr>
            <a:lstStyle/>
            <a:p>
              <a:r>
                <a:rPr lang="zh-CN" altLang="en-US" dirty="0">
                  <a:solidFill>
                    <a:schemeClr val="bg1"/>
                  </a:solidFill>
                  <a:latin typeface="黑体" pitchFamily="49" charset="-122"/>
                  <a:ea typeface="黑体" pitchFamily="49" charset="-122"/>
                </a:rPr>
                <a:t>空间科学</a:t>
              </a:r>
              <a:endParaRPr lang="en-US" altLang="zh-CN" dirty="0">
                <a:solidFill>
                  <a:schemeClr val="bg1"/>
                </a:solidFill>
                <a:latin typeface="黑体" pitchFamily="49" charset="-122"/>
                <a:ea typeface="黑体" pitchFamily="49" charset="-122"/>
              </a:endParaRPr>
            </a:p>
            <a:p>
              <a:r>
                <a:rPr lang="zh-CN" altLang="en-US" dirty="0">
                  <a:solidFill>
                    <a:schemeClr val="bg1"/>
                  </a:solidFill>
                  <a:latin typeface="黑体" pitchFamily="49" charset="-122"/>
                  <a:ea typeface="黑体" pitchFamily="49" charset="-122"/>
                </a:rPr>
                <a:t>数据组织</a:t>
              </a:r>
            </a:p>
          </p:txBody>
        </p:sp>
      </p:grpSp>
      <p:graphicFrame>
        <p:nvGraphicFramePr>
          <p:cNvPr id="3074" name="Object 2"/>
          <p:cNvGraphicFramePr>
            <a:graphicFrameLocks noChangeAspect="1"/>
          </p:cNvGraphicFramePr>
          <p:nvPr/>
        </p:nvGraphicFramePr>
        <p:xfrm>
          <a:off x="1331900" y="4906972"/>
          <a:ext cx="681038" cy="576263"/>
        </p:xfrm>
        <a:graphic>
          <a:graphicData uri="http://schemas.openxmlformats.org/presentationml/2006/ole">
            <p:oleObj spid="_x0000_s202754" name="Bitmap Image" r:id="rId9" imgW="8183117" imgH="6916115" progId="PBrush">
              <p:embed/>
            </p:oleObj>
          </a:graphicData>
        </a:graphic>
      </p:graphicFrame>
      <p:graphicFrame>
        <p:nvGraphicFramePr>
          <p:cNvPr id="3075" name="Object 3"/>
          <p:cNvGraphicFramePr>
            <a:graphicFrameLocks noChangeAspect="1"/>
          </p:cNvGraphicFramePr>
          <p:nvPr/>
        </p:nvGraphicFramePr>
        <p:xfrm>
          <a:off x="539738" y="5554672"/>
          <a:ext cx="1119187" cy="663575"/>
        </p:xfrm>
        <a:graphic>
          <a:graphicData uri="http://schemas.openxmlformats.org/presentationml/2006/ole">
            <p:oleObj spid="_x0000_s202755" name="Bitmap Image" r:id="rId10" imgW="14676190" imgH="8685714" progId="PBrush">
              <p:embed/>
            </p:oleObj>
          </a:graphicData>
        </a:graphic>
      </p:graphicFrame>
      <p:graphicFrame>
        <p:nvGraphicFramePr>
          <p:cNvPr id="3076" name="Object 4"/>
          <p:cNvGraphicFramePr>
            <a:graphicFrameLocks noChangeAspect="1"/>
          </p:cNvGraphicFramePr>
          <p:nvPr/>
        </p:nvGraphicFramePr>
        <p:xfrm>
          <a:off x="1836725" y="5483235"/>
          <a:ext cx="746125" cy="649287"/>
        </p:xfrm>
        <a:graphic>
          <a:graphicData uri="http://schemas.openxmlformats.org/presentationml/2006/ole">
            <p:oleObj spid="_x0000_s202756" name="Bitmap Image" r:id="rId11" imgW="8647619" imgH="7523810" progId="PBrush">
              <p:embed/>
            </p:oleObj>
          </a:graphicData>
        </a:graphic>
      </p:graphicFrame>
      <p:graphicFrame>
        <p:nvGraphicFramePr>
          <p:cNvPr id="3077" name="Object 5"/>
          <p:cNvGraphicFramePr>
            <a:graphicFrameLocks noChangeAspect="1"/>
          </p:cNvGraphicFramePr>
          <p:nvPr/>
        </p:nvGraphicFramePr>
        <p:xfrm>
          <a:off x="684200" y="6156335"/>
          <a:ext cx="909638" cy="666750"/>
        </p:xfrm>
        <a:graphic>
          <a:graphicData uri="http://schemas.openxmlformats.org/presentationml/2006/ole">
            <p:oleObj spid="_x0000_s202757" name="Bitmap Image" r:id="rId12" imgW="5249008" imgH="3839111" progId="PBrush">
              <p:embed/>
            </p:oleObj>
          </a:graphicData>
        </a:graphic>
      </p:graphicFrame>
      <p:graphicFrame>
        <p:nvGraphicFramePr>
          <p:cNvPr id="3078" name="Object 6"/>
          <p:cNvGraphicFramePr>
            <a:graphicFrameLocks noChangeAspect="1"/>
          </p:cNvGraphicFramePr>
          <p:nvPr/>
        </p:nvGraphicFramePr>
        <p:xfrm>
          <a:off x="2052625" y="4857760"/>
          <a:ext cx="609600" cy="625475"/>
        </p:xfrm>
        <a:graphic>
          <a:graphicData uri="http://schemas.openxmlformats.org/presentationml/2006/ole">
            <p:oleObj spid="_x0000_s202758" name="Bitmap Image" r:id="rId13" imgW="1523810" imgH="1561905" progId="PBrush">
              <p:embed/>
            </p:oleObj>
          </a:graphicData>
        </a:graphic>
      </p:graphicFrame>
      <p:graphicFrame>
        <p:nvGraphicFramePr>
          <p:cNvPr id="3079" name="Object 7"/>
          <p:cNvGraphicFramePr>
            <a:graphicFrameLocks noChangeAspect="1"/>
          </p:cNvGraphicFramePr>
          <p:nvPr/>
        </p:nvGraphicFramePr>
        <p:xfrm>
          <a:off x="612763" y="4922847"/>
          <a:ext cx="631825" cy="631825"/>
        </p:xfrm>
        <a:graphic>
          <a:graphicData uri="http://schemas.openxmlformats.org/presentationml/2006/ole">
            <p:oleObj spid="_x0000_s202759" name="Bitmap Image" r:id="rId14" imgW="1580952" imgH="1580952" progId="PBrush">
              <p:embed/>
            </p:oleObj>
          </a:graphicData>
        </a:graphic>
      </p:graphicFrame>
      <p:graphicFrame>
        <p:nvGraphicFramePr>
          <p:cNvPr id="3080" name="Object 8"/>
          <p:cNvGraphicFramePr>
            <a:graphicFrameLocks noChangeAspect="1"/>
          </p:cNvGraphicFramePr>
          <p:nvPr/>
        </p:nvGraphicFramePr>
        <p:xfrm>
          <a:off x="1692263" y="6294447"/>
          <a:ext cx="1093787" cy="528638"/>
        </p:xfrm>
        <a:graphic>
          <a:graphicData uri="http://schemas.openxmlformats.org/presentationml/2006/ole">
            <p:oleObj spid="_x0000_s202760" name="Bitmap Image" r:id="rId15" imgW="2734057" imgH="1324160" progId="PBrush">
              <p:embed/>
            </p:oleObj>
          </a:graphicData>
        </a:graphic>
      </p:graphicFrame>
      <p:sp>
        <p:nvSpPr>
          <p:cNvPr id="3095" name="AutoShape 14"/>
          <p:cNvSpPr>
            <a:spLocks noChangeArrowheads="1"/>
          </p:cNvSpPr>
          <p:nvPr/>
        </p:nvSpPr>
        <p:spPr bwMode="auto">
          <a:xfrm>
            <a:off x="785813" y="2500300"/>
            <a:ext cx="2000250" cy="2174875"/>
          </a:xfrm>
          <a:prstGeom prst="roundRect">
            <a:avLst>
              <a:gd name="adj" fmla="val 21468"/>
            </a:avLst>
          </a:prstGeom>
          <a:noFill/>
          <a:ln w="28575">
            <a:solidFill>
              <a:schemeClr val="folHlink"/>
            </a:solidFill>
            <a:prstDash val="sysDot"/>
            <a:round/>
            <a:headEnd/>
            <a:tailEnd/>
          </a:ln>
        </p:spPr>
        <p:txBody>
          <a:bodyPr wrap="none" anchor="ctr"/>
          <a:lstStyle/>
          <a:p>
            <a:endParaRPr lang="zh-CN" altLang="en-US"/>
          </a:p>
        </p:txBody>
      </p:sp>
      <p:grpSp>
        <p:nvGrpSpPr>
          <p:cNvPr id="9" name="组合 56"/>
          <p:cNvGrpSpPr>
            <a:grpSpLocks/>
          </p:cNvGrpSpPr>
          <p:nvPr/>
        </p:nvGrpSpPr>
        <p:grpSpPr bwMode="auto">
          <a:xfrm>
            <a:off x="1214440" y="1693850"/>
            <a:ext cx="1500174" cy="1308100"/>
            <a:chOff x="5286380" y="1408098"/>
            <a:chExt cx="1275169" cy="1308100"/>
          </a:xfrm>
        </p:grpSpPr>
        <p:grpSp>
          <p:nvGrpSpPr>
            <p:cNvPr id="10" name="Group 125"/>
            <p:cNvGrpSpPr>
              <a:grpSpLocks/>
            </p:cNvGrpSpPr>
            <p:nvPr/>
          </p:nvGrpSpPr>
          <p:grpSpPr bwMode="auto">
            <a:xfrm>
              <a:off x="5286380" y="1408098"/>
              <a:ext cx="1187451" cy="1308100"/>
              <a:chOff x="249" y="1013"/>
              <a:chExt cx="748" cy="824"/>
            </a:xfrm>
          </p:grpSpPr>
          <p:sp>
            <p:nvSpPr>
              <p:cNvPr id="3099" name="Rectangle 3"/>
              <p:cNvSpPr>
                <a:spLocks noChangeArrowheads="1"/>
              </p:cNvSpPr>
              <p:nvPr/>
            </p:nvSpPr>
            <p:spPr bwMode="auto">
              <a:xfrm>
                <a:off x="434" y="1013"/>
                <a:ext cx="563" cy="824"/>
              </a:xfrm>
              <a:prstGeom prst="rect">
                <a:avLst/>
              </a:prstGeom>
              <a:gradFill rotWithShape="1">
                <a:gsLst>
                  <a:gs pos="0">
                    <a:srgbClr val="333333">
                      <a:alpha val="79999"/>
                    </a:srgbClr>
                  </a:gs>
                  <a:gs pos="100000">
                    <a:srgbClr val="181818">
                      <a:alpha val="0"/>
                    </a:srgbClr>
                  </a:gs>
                </a:gsLst>
                <a:lin ang="5400000" scaled="1"/>
              </a:gradFill>
              <a:ln w="9525" algn="ctr">
                <a:noFill/>
                <a:miter lim="800000"/>
                <a:headEnd/>
                <a:tailEnd/>
              </a:ln>
            </p:spPr>
            <p:txBody>
              <a:bodyPr wrap="none" anchor="ctr">
                <a:spAutoFit/>
              </a:bodyPr>
              <a:lstStyle/>
              <a:p>
                <a:endParaRPr lang="zh-CN" altLang="en-US"/>
              </a:p>
            </p:txBody>
          </p:sp>
          <p:sp>
            <p:nvSpPr>
              <p:cNvPr id="61" name="Freeform 5"/>
              <p:cNvSpPr>
                <a:spLocks/>
              </p:cNvSpPr>
              <p:nvPr/>
            </p:nvSpPr>
            <p:spPr bwMode="auto">
              <a:xfrm>
                <a:off x="249" y="1013"/>
                <a:ext cx="748" cy="741"/>
              </a:xfrm>
              <a:custGeom>
                <a:avLst/>
                <a:gdLst/>
                <a:ahLst/>
                <a:cxnLst>
                  <a:cxn ang="0">
                    <a:pos x="224" y="0"/>
                  </a:cxn>
                  <a:cxn ang="0">
                    <a:pos x="905" y="0"/>
                  </a:cxn>
                  <a:cxn ang="0">
                    <a:pos x="679" y="897"/>
                  </a:cxn>
                  <a:cxn ang="0">
                    <a:pos x="0" y="779"/>
                  </a:cxn>
                  <a:cxn ang="0">
                    <a:pos x="224" y="0"/>
                  </a:cxn>
                </a:cxnLst>
                <a:rect l="0" t="0" r="r" b="b"/>
                <a:pathLst>
                  <a:path w="905" h="897">
                    <a:moveTo>
                      <a:pt x="224" y="0"/>
                    </a:moveTo>
                    <a:lnTo>
                      <a:pt x="905" y="0"/>
                    </a:lnTo>
                    <a:cubicBezTo>
                      <a:pt x="905" y="0"/>
                      <a:pt x="901" y="521"/>
                      <a:pt x="679" y="897"/>
                    </a:cubicBezTo>
                    <a:cubicBezTo>
                      <a:pt x="339" y="838"/>
                      <a:pt x="0" y="779"/>
                      <a:pt x="0" y="779"/>
                    </a:cubicBezTo>
                    <a:cubicBezTo>
                      <a:pt x="205" y="438"/>
                      <a:pt x="224" y="0"/>
                      <a:pt x="224" y="0"/>
                    </a:cubicBezTo>
                    <a:close/>
                  </a:path>
                </a:pathLst>
              </a:custGeom>
              <a:gradFill rotWithShape="1">
                <a:gsLst>
                  <a:gs pos="0">
                    <a:schemeClr val="accent1">
                      <a:gamma/>
                      <a:tint val="66667"/>
                      <a:invGamma/>
                    </a:schemeClr>
                  </a:gs>
                  <a:gs pos="100000">
                    <a:schemeClr val="accent1"/>
                  </a:gs>
                </a:gsLst>
                <a:lin ang="2700000" scaled="1"/>
              </a:gradFill>
              <a:ln w="9525" cap="flat" cmpd="sng">
                <a:noFill/>
                <a:prstDash val="solid"/>
                <a:round/>
                <a:headEnd/>
                <a:tailEnd/>
              </a:ln>
              <a:effectLst/>
            </p:spPr>
            <p:txBody>
              <a:bodyPr wrap="none" anchor="ctr">
                <a:spAutoFit/>
              </a:bodyPr>
              <a:lstStyle/>
              <a:p>
                <a:pPr>
                  <a:defRPr/>
                </a:pPr>
                <a:endParaRPr lang="zh-CN" altLang="en-US">
                  <a:latin typeface="Arial" charset="0"/>
                  <a:ea typeface="宋体" charset="-122"/>
                </a:endParaRPr>
              </a:p>
            </p:txBody>
          </p:sp>
          <p:grpSp>
            <p:nvGrpSpPr>
              <p:cNvPr id="11" name="Group 18"/>
              <p:cNvGrpSpPr>
                <a:grpSpLocks/>
              </p:cNvGrpSpPr>
              <p:nvPr/>
            </p:nvGrpSpPr>
            <p:grpSpPr bwMode="auto">
              <a:xfrm>
                <a:off x="588" y="1147"/>
                <a:ext cx="95" cy="84"/>
                <a:chOff x="929" y="940"/>
                <a:chExt cx="117" cy="84"/>
              </a:xfrm>
            </p:grpSpPr>
            <p:sp>
              <p:nvSpPr>
                <p:cNvPr id="3102" name="Line 16"/>
                <p:cNvSpPr>
                  <a:spLocks noChangeShapeType="1"/>
                </p:cNvSpPr>
                <p:nvPr/>
              </p:nvSpPr>
              <p:spPr bwMode="auto">
                <a:xfrm rot="-3600000">
                  <a:off x="1008" y="963"/>
                  <a:ext cx="2" cy="74"/>
                </a:xfrm>
                <a:prstGeom prst="line">
                  <a:avLst/>
                </a:prstGeom>
                <a:noFill/>
                <a:ln w="9525">
                  <a:solidFill>
                    <a:schemeClr val="tx2"/>
                  </a:solidFill>
                  <a:round/>
                  <a:headEnd/>
                  <a:tailEnd/>
                </a:ln>
              </p:spPr>
              <p:txBody>
                <a:bodyPr anchor="ctr">
                  <a:spAutoFit/>
                </a:bodyPr>
                <a:lstStyle/>
                <a:p>
                  <a:endParaRPr lang="zh-CN" altLang="en-US"/>
                </a:p>
              </p:txBody>
            </p:sp>
            <p:grpSp>
              <p:nvGrpSpPr>
                <p:cNvPr id="12" name="Group 13"/>
                <p:cNvGrpSpPr>
                  <a:grpSpLocks/>
                </p:cNvGrpSpPr>
                <p:nvPr/>
              </p:nvGrpSpPr>
              <p:grpSpPr bwMode="auto">
                <a:xfrm rot="-3600000">
                  <a:off x="935" y="934"/>
                  <a:ext cx="84" cy="96"/>
                  <a:chOff x="1292" y="3297"/>
                  <a:chExt cx="249" cy="273"/>
                </a:xfrm>
              </p:grpSpPr>
              <p:grpSp>
                <p:nvGrpSpPr>
                  <p:cNvPr id="13" name="Group 10"/>
                  <p:cNvGrpSpPr>
                    <a:grpSpLocks/>
                  </p:cNvGrpSpPr>
                  <p:nvPr/>
                </p:nvGrpSpPr>
                <p:grpSpPr bwMode="auto">
                  <a:xfrm>
                    <a:off x="1292" y="3388"/>
                    <a:ext cx="249" cy="182"/>
                    <a:chOff x="1791" y="1848"/>
                    <a:chExt cx="908" cy="630"/>
                  </a:xfrm>
                </p:grpSpPr>
                <p:sp>
                  <p:nvSpPr>
                    <p:cNvPr id="3108" name="AutoShape 11"/>
                    <p:cNvSpPr>
                      <a:spLocks noChangeArrowheads="1"/>
                    </p:cNvSpPr>
                    <p:nvPr/>
                  </p:nvSpPr>
                  <p:spPr bwMode="auto">
                    <a:xfrm rot="5400000">
                      <a:off x="2040" y="1820"/>
                      <a:ext cx="409" cy="908"/>
                    </a:xfrm>
                    <a:prstGeom prst="flowChartDelay">
                      <a:avLst/>
                    </a:prstGeom>
                    <a:gradFill rotWithShape="1">
                      <a:gsLst>
                        <a:gs pos="0">
                          <a:srgbClr val="B2B2B2"/>
                        </a:gs>
                        <a:gs pos="100000">
                          <a:srgbClr val="525252"/>
                        </a:gs>
                      </a:gsLst>
                      <a:lin ang="5400000" scaled="1"/>
                    </a:gradFill>
                    <a:ln w="9525" algn="ctr">
                      <a:noFill/>
                      <a:miter lim="800000"/>
                      <a:headEnd/>
                      <a:tailEnd/>
                    </a:ln>
                  </p:spPr>
                  <p:txBody>
                    <a:bodyPr anchor="ctr">
                      <a:spAutoFit/>
                    </a:bodyPr>
                    <a:lstStyle/>
                    <a:p>
                      <a:endParaRPr lang="zh-CN" altLang="en-US"/>
                    </a:p>
                  </p:txBody>
                </p:sp>
                <p:sp>
                  <p:nvSpPr>
                    <p:cNvPr id="3109" name="Oval 12"/>
                    <p:cNvSpPr>
                      <a:spLocks noChangeArrowheads="1"/>
                    </p:cNvSpPr>
                    <p:nvPr/>
                  </p:nvSpPr>
                  <p:spPr bwMode="auto">
                    <a:xfrm>
                      <a:off x="1793" y="1848"/>
                      <a:ext cx="902" cy="406"/>
                    </a:xfrm>
                    <a:prstGeom prst="ellipse">
                      <a:avLst/>
                    </a:prstGeom>
                    <a:gradFill rotWithShape="1">
                      <a:gsLst>
                        <a:gs pos="0">
                          <a:srgbClr val="B2B2B2"/>
                        </a:gs>
                        <a:gs pos="100000">
                          <a:srgbClr val="525252"/>
                        </a:gs>
                      </a:gsLst>
                      <a:lin ang="5400000" scaled="1"/>
                    </a:gradFill>
                    <a:ln w="9525" algn="ctr">
                      <a:noFill/>
                      <a:round/>
                      <a:headEnd/>
                      <a:tailEnd/>
                    </a:ln>
                  </p:spPr>
                  <p:txBody>
                    <a:bodyPr anchor="ctr">
                      <a:spAutoFit/>
                    </a:bodyPr>
                    <a:lstStyle/>
                    <a:p>
                      <a:endParaRPr lang="zh-CN" altLang="en-US"/>
                    </a:p>
                  </p:txBody>
                </p:sp>
              </p:grpSp>
              <p:grpSp>
                <p:nvGrpSpPr>
                  <p:cNvPr id="14" name="Group 7"/>
                  <p:cNvGrpSpPr>
                    <a:grpSpLocks/>
                  </p:cNvGrpSpPr>
                  <p:nvPr/>
                </p:nvGrpSpPr>
                <p:grpSpPr bwMode="auto">
                  <a:xfrm>
                    <a:off x="1326" y="3297"/>
                    <a:ext cx="180" cy="182"/>
                    <a:chOff x="1791" y="1848"/>
                    <a:chExt cx="908" cy="630"/>
                  </a:xfrm>
                </p:grpSpPr>
                <p:sp>
                  <p:nvSpPr>
                    <p:cNvPr id="3106" name="AutoShape 8"/>
                    <p:cNvSpPr>
                      <a:spLocks noChangeArrowheads="1"/>
                    </p:cNvSpPr>
                    <p:nvPr/>
                  </p:nvSpPr>
                  <p:spPr bwMode="auto">
                    <a:xfrm rot="5400000">
                      <a:off x="2040" y="1820"/>
                      <a:ext cx="409" cy="908"/>
                    </a:xfrm>
                    <a:prstGeom prst="flowChartDelay">
                      <a:avLst/>
                    </a:prstGeom>
                    <a:gradFill rotWithShape="1">
                      <a:gsLst>
                        <a:gs pos="0">
                          <a:srgbClr val="B2B2B2"/>
                        </a:gs>
                        <a:gs pos="100000">
                          <a:srgbClr val="525252"/>
                        </a:gs>
                      </a:gsLst>
                      <a:lin ang="5400000" scaled="1"/>
                    </a:gradFill>
                    <a:ln w="9525" algn="ctr">
                      <a:noFill/>
                      <a:miter lim="800000"/>
                      <a:headEnd/>
                      <a:tailEnd/>
                    </a:ln>
                  </p:spPr>
                  <p:txBody>
                    <a:bodyPr anchor="ctr">
                      <a:spAutoFit/>
                    </a:bodyPr>
                    <a:lstStyle/>
                    <a:p>
                      <a:endParaRPr lang="zh-CN" altLang="en-US"/>
                    </a:p>
                  </p:txBody>
                </p:sp>
                <p:sp>
                  <p:nvSpPr>
                    <p:cNvPr id="3107" name="Oval 9"/>
                    <p:cNvSpPr>
                      <a:spLocks noChangeArrowheads="1"/>
                    </p:cNvSpPr>
                    <p:nvPr/>
                  </p:nvSpPr>
                  <p:spPr bwMode="auto">
                    <a:xfrm>
                      <a:off x="1793" y="1848"/>
                      <a:ext cx="902" cy="406"/>
                    </a:xfrm>
                    <a:prstGeom prst="ellipse">
                      <a:avLst/>
                    </a:prstGeom>
                    <a:gradFill rotWithShape="1">
                      <a:gsLst>
                        <a:gs pos="0">
                          <a:srgbClr val="B2B2B2"/>
                        </a:gs>
                        <a:gs pos="100000">
                          <a:srgbClr val="525252"/>
                        </a:gs>
                      </a:gsLst>
                      <a:lin ang="5400000" scaled="1"/>
                    </a:gradFill>
                    <a:ln w="9525" algn="ctr">
                      <a:noFill/>
                      <a:round/>
                      <a:headEnd/>
                      <a:tailEnd/>
                    </a:ln>
                  </p:spPr>
                  <p:txBody>
                    <a:bodyPr anchor="ctr">
                      <a:spAutoFit/>
                    </a:bodyPr>
                    <a:lstStyle/>
                    <a:p>
                      <a:endParaRPr lang="zh-CN" altLang="en-US"/>
                    </a:p>
                  </p:txBody>
                </p:sp>
              </p:grpSp>
            </p:grpSp>
          </p:grpSp>
        </p:grpSp>
        <p:sp>
          <p:nvSpPr>
            <p:cNvPr id="3098" name="TextBox 52"/>
            <p:cNvSpPr txBox="1">
              <a:spLocks noChangeArrowheads="1"/>
            </p:cNvSpPr>
            <p:nvPr/>
          </p:nvSpPr>
          <p:spPr bwMode="auto">
            <a:xfrm>
              <a:off x="5418549" y="1785911"/>
              <a:ext cx="1143000" cy="646331"/>
            </a:xfrm>
            <a:prstGeom prst="rect">
              <a:avLst/>
            </a:prstGeom>
            <a:noFill/>
            <a:ln w="9525">
              <a:noFill/>
              <a:miter lim="800000"/>
              <a:headEnd/>
              <a:tailEnd/>
            </a:ln>
          </p:spPr>
          <p:txBody>
            <a:bodyPr>
              <a:spAutoFit/>
            </a:bodyPr>
            <a:lstStyle/>
            <a:p>
              <a:r>
                <a:rPr lang="zh-CN" altLang="en-US" dirty="0">
                  <a:solidFill>
                    <a:schemeClr val="bg1"/>
                  </a:solidFill>
                  <a:latin typeface="黑体" pitchFamily="49" charset="-122"/>
                  <a:ea typeface="黑体" pitchFamily="49" charset="-122"/>
                </a:rPr>
                <a:t>空间科学</a:t>
              </a:r>
              <a:endParaRPr lang="en-US" altLang="zh-CN" dirty="0">
                <a:solidFill>
                  <a:schemeClr val="bg1"/>
                </a:solidFill>
                <a:latin typeface="黑体" pitchFamily="49" charset="-122"/>
                <a:ea typeface="黑体" pitchFamily="49" charset="-122"/>
              </a:endParaRPr>
            </a:p>
            <a:p>
              <a:r>
                <a:rPr lang="zh-CN" altLang="en-US" dirty="0">
                  <a:solidFill>
                    <a:schemeClr val="bg1"/>
                  </a:solidFill>
                  <a:latin typeface="黑体" pitchFamily="49" charset="-122"/>
                  <a:ea typeface="黑体" pitchFamily="49" charset="-122"/>
                </a:rPr>
                <a:t>模式组织</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noAutofit/>
          </a:bodyPr>
          <a:lstStyle/>
          <a:p>
            <a:pPr eaLnBrk="1" hangingPunct="1">
              <a:defRPr/>
            </a:pPr>
            <a:r>
              <a:rPr lang="zh-CN" altLang="en-US" sz="3600" dirty="0" smtClean="0">
                <a:latin typeface="Comic Sans MS" pitchFamily="66" charset="0"/>
                <a:ea typeface="黑体" pitchFamily="2" charset="-122"/>
              </a:rPr>
              <a:t>空间物理数据与模式联盟</a:t>
            </a:r>
            <a:r>
              <a:rPr lang="en-US" altLang="zh-CN" sz="3600" dirty="0" smtClean="0">
                <a:latin typeface="+mn-lt"/>
                <a:ea typeface="黑体" pitchFamily="2" charset="-122"/>
              </a:rPr>
              <a:t>(Heliophysics Data Model Community)</a:t>
            </a:r>
            <a:endParaRPr lang="zh-CN" altLang="en-US" sz="3600" dirty="0" smtClean="0">
              <a:latin typeface="+mn-lt"/>
              <a:ea typeface="黑体" pitchFamily="2" charset="-122"/>
            </a:endParaRPr>
          </a:p>
        </p:txBody>
      </p:sp>
      <p:sp>
        <p:nvSpPr>
          <p:cNvPr id="4100" name="内容占位符 2"/>
          <p:cNvSpPr>
            <a:spLocks noGrp="1"/>
          </p:cNvSpPr>
          <p:nvPr>
            <p:ph idx="1"/>
          </p:nvPr>
        </p:nvSpPr>
        <p:spPr>
          <a:xfrm>
            <a:off x="457200" y="1357313"/>
            <a:ext cx="8686800" cy="642927"/>
          </a:xfrm>
        </p:spPr>
        <p:txBody>
          <a:bodyPr/>
          <a:lstStyle/>
          <a:p>
            <a:pPr eaLnBrk="1" hangingPunct="1"/>
            <a:r>
              <a:rPr lang="zh-CN" altLang="en-US" sz="2400" dirty="0" smtClean="0">
                <a:cs typeface="Times New Roman" pitchFamily="18" charset="0"/>
              </a:rPr>
              <a:t>目标：基于</a:t>
            </a:r>
            <a:r>
              <a:rPr lang="en-US" altLang="zh-CN" sz="2400" dirty="0" smtClean="0">
                <a:cs typeface="Times New Roman" pitchFamily="18" charset="0"/>
              </a:rPr>
              <a:t>VO</a:t>
            </a:r>
            <a:r>
              <a:rPr lang="zh-CN" altLang="en-US" sz="2400" dirty="0" smtClean="0">
                <a:cs typeface="Times New Roman" pitchFamily="18" charset="0"/>
              </a:rPr>
              <a:t>推进数据资源、数值模拟与应用的高度集成</a:t>
            </a:r>
          </a:p>
        </p:txBody>
      </p:sp>
      <p:sp>
        <p:nvSpPr>
          <p:cNvPr id="4" name="内容占位符 2"/>
          <p:cNvSpPr txBox="1">
            <a:spLocks/>
          </p:cNvSpPr>
          <p:nvPr/>
        </p:nvSpPr>
        <p:spPr>
          <a:xfrm>
            <a:off x="571500" y="2192338"/>
            <a:ext cx="4073525" cy="4237037"/>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a:lnSpc>
                <a:spcPct val="150000"/>
              </a:lnSpc>
              <a:buFont typeface="Times New Roman" pitchFamily="18" charset="0"/>
              <a:buChar char="−"/>
              <a:defRPr/>
            </a:pPr>
            <a:r>
              <a:rPr lang="zh-CN" altLang="en-US" sz="2000" dirty="0">
                <a:cs typeface="Times New Roman" pitchFamily="18" charset="0"/>
              </a:rPr>
              <a:t> 国家空间科学数据中心   </a:t>
            </a:r>
            <a:r>
              <a:rPr lang="en-US" altLang="zh-CN" sz="2000" dirty="0">
                <a:cs typeface="Times New Roman" pitchFamily="18" charset="0"/>
              </a:rPr>
              <a:t>(NSSDC)</a:t>
            </a:r>
          </a:p>
          <a:p>
            <a:pPr>
              <a:lnSpc>
                <a:spcPct val="150000"/>
              </a:lnSpc>
              <a:defRPr/>
            </a:pPr>
            <a:r>
              <a:rPr lang="en-US" altLang="zh-CN" sz="2000" dirty="0">
                <a:cs typeface="Times New Roman" pitchFamily="18" charset="0"/>
              </a:rPr>
              <a:t>    </a:t>
            </a:r>
            <a:r>
              <a:rPr lang="zh-CN" altLang="en-US" sz="2000" dirty="0">
                <a:cs typeface="Times New Roman" pitchFamily="18" charset="0"/>
              </a:rPr>
              <a:t>数据档案系统</a:t>
            </a:r>
            <a:endParaRPr lang="en-US" altLang="zh-CN" sz="2000" dirty="0">
              <a:cs typeface="Times New Roman" pitchFamily="18" charset="0"/>
            </a:endParaRPr>
          </a:p>
          <a:p>
            <a:pPr>
              <a:lnSpc>
                <a:spcPct val="150000"/>
              </a:lnSpc>
              <a:buFont typeface="Times New Roman" pitchFamily="18" charset="0"/>
              <a:buChar char="−"/>
              <a:defRPr/>
            </a:pPr>
            <a:r>
              <a:rPr lang="zh-CN" altLang="en-US" sz="2000" dirty="0">
                <a:cs typeface="Times New Roman" pitchFamily="18" charset="0"/>
              </a:rPr>
              <a:t> 国家地球物理数据中心</a:t>
            </a:r>
            <a:r>
              <a:rPr lang="en-US" altLang="zh-CN" sz="2000" dirty="0">
                <a:cs typeface="Times New Roman" pitchFamily="18" charset="0"/>
              </a:rPr>
              <a:t>(NGDC)</a:t>
            </a:r>
          </a:p>
          <a:p>
            <a:pPr>
              <a:lnSpc>
                <a:spcPct val="150000"/>
              </a:lnSpc>
              <a:defRPr/>
            </a:pPr>
            <a:r>
              <a:rPr lang="en-US" altLang="zh-CN" sz="2000" dirty="0">
                <a:cs typeface="Times New Roman" pitchFamily="18" charset="0"/>
              </a:rPr>
              <a:t>   </a:t>
            </a:r>
            <a:r>
              <a:rPr lang="zh-CN" altLang="en-US" sz="2000" dirty="0">
                <a:cs typeface="Times New Roman" pitchFamily="18" charset="0"/>
              </a:rPr>
              <a:t>数据档案系统</a:t>
            </a:r>
          </a:p>
          <a:p>
            <a:pPr>
              <a:lnSpc>
                <a:spcPct val="150000"/>
              </a:lnSpc>
              <a:buFont typeface="Times New Roman" pitchFamily="18" charset="0"/>
              <a:buChar char="−"/>
              <a:defRPr/>
            </a:pPr>
            <a:r>
              <a:rPr lang="zh-CN" altLang="en-US" sz="2000" dirty="0">
                <a:cs typeface="Times New Roman" pitchFamily="18" charset="0"/>
              </a:rPr>
              <a:t> 太阳数据分析中心</a:t>
            </a:r>
            <a:r>
              <a:rPr lang="en-US" altLang="zh-CN" sz="2000" dirty="0">
                <a:cs typeface="Times New Roman" pitchFamily="18" charset="0"/>
              </a:rPr>
              <a:t>( SDAC)</a:t>
            </a:r>
            <a:endParaRPr lang="zh-CN" altLang="en-US" sz="2000" dirty="0">
              <a:cs typeface="Times New Roman" pitchFamily="18" charset="0"/>
            </a:endParaRPr>
          </a:p>
          <a:p>
            <a:pPr>
              <a:lnSpc>
                <a:spcPct val="150000"/>
              </a:lnSpc>
              <a:buFont typeface="Times New Roman" pitchFamily="18" charset="0"/>
              <a:buChar char="−"/>
              <a:defRPr/>
            </a:pPr>
            <a:r>
              <a:rPr lang="zh-CN" altLang="en-US" sz="2000" dirty="0">
                <a:cs typeface="Times New Roman" pitchFamily="18" charset="0"/>
              </a:rPr>
              <a:t> 空间物理数据设施</a:t>
            </a:r>
            <a:r>
              <a:rPr lang="en-US" altLang="zh-CN" sz="2000" dirty="0">
                <a:cs typeface="Times New Roman" pitchFamily="18" charset="0"/>
              </a:rPr>
              <a:t>( SPDF)</a:t>
            </a:r>
            <a:endParaRPr lang="zh-CN" altLang="en-US" sz="2000" dirty="0">
              <a:cs typeface="Times New Roman" pitchFamily="18" charset="0"/>
            </a:endParaRPr>
          </a:p>
          <a:p>
            <a:pPr>
              <a:lnSpc>
                <a:spcPct val="150000"/>
              </a:lnSpc>
              <a:buFont typeface="Times New Roman" pitchFamily="18" charset="0"/>
              <a:buChar char="−"/>
              <a:defRPr/>
            </a:pPr>
            <a:r>
              <a:rPr lang="zh-CN" altLang="en-US" sz="2000" dirty="0">
                <a:cs typeface="Times New Roman" pitchFamily="18" charset="0"/>
              </a:rPr>
              <a:t> 一致模型中心 </a:t>
            </a:r>
            <a:r>
              <a:rPr lang="en-US" altLang="zh-CN" sz="2000" dirty="0">
                <a:cs typeface="Times New Roman" pitchFamily="18" charset="0"/>
              </a:rPr>
              <a:t>(CCMC)</a:t>
            </a:r>
          </a:p>
          <a:p>
            <a:pPr>
              <a:lnSpc>
                <a:spcPct val="150000"/>
              </a:lnSpc>
              <a:buFont typeface="Times New Roman" pitchFamily="18" charset="0"/>
              <a:buChar char="−"/>
              <a:defRPr/>
            </a:pPr>
            <a:r>
              <a:rPr lang="zh-CN" altLang="en-US" sz="2000" dirty="0">
                <a:cs typeface="Times New Roman" pitchFamily="18" charset="0"/>
              </a:rPr>
              <a:t> 美国西南研究院</a:t>
            </a:r>
            <a:r>
              <a:rPr lang="en-US" altLang="zh-CN" sz="2000" dirty="0">
                <a:cs typeface="Times New Roman" pitchFamily="18" charset="0"/>
              </a:rPr>
              <a:t>(</a:t>
            </a:r>
            <a:r>
              <a:rPr lang="en-US" altLang="zh-CN" sz="2000" dirty="0" err="1">
                <a:cs typeface="Times New Roman" pitchFamily="18" charset="0"/>
              </a:rPr>
              <a:t>SwRI</a:t>
            </a:r>
            <a:r>
              <a:rPr lang="en-US" altLang="zh-CN" sz="2000" dirty="0">
                <a:cs typeface="Times New Roman" pitchFamily="18" charset="0"/>
              </a:rPr>
              <a:t>)</a:t>
            </a:r>
          </a:p>
          <a:p>
            <a:pPr>
              <a:defRPr/>
            </a:pPr>
            <a:r>
              <a:rPr lang="en-US" altLang="zh-CN" sz="2000" dirty="0">
                <a:cs typeface="Times New Roman" pitchFamily="18" charset="0"/>
              </a:rPr>
              <a:t>……</a:t>
            </a:r>
          </a:p>
        </p:txBody>
      </p:sp>
      <p:graphicFrame>
        <p:nvGraphicFramePr>
          <p:cNvPr id="4098" name="Object 1"/>
          <p:cNvGraphicFramePr>
            <a:graphicFrameLocks noChangeAspect="1"/>
          </p:cNvGraphicFramePr>
          <p:nvPr/>
        </p:nvGraphicFramePr>
        <p:xfrm>
          <a:off x="4787900" y="2492375"/>
          <a:ext cx="4176713" cy="3500438"/>
        </p:xfrm>
        <a:graphic>
          <a:graphicData uri="http://schemas.openxmlformats.org/presentationml/2006/ole">
            <p:oleObj spid="_x0000_s125954" name="Visio" r:id="rId3" imgW="9502805" imgH="7738510" progId="Visio.Drawing.11">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457200" y="142875"/>
            <a:ext cx="8229600" cy="1143000"/>
          </a:xfrm>
        </p:spPr>
        <p:txBody>
          <a:bodyPr/>
          <a:lstStyle/>
          <a:p>
            <a:pPr eaLnBrk="1" hangingPunct="1"/>
            <a:r>
              <a:rPr lang="zh-CN" altLang="en-US" sz="3600" smtClean="0">
                <a:latin typeface="Comic Sans MS" pitchFamily="66" charset="0"/>
                <a:ea typeface="黑体" pitchFamily="49" charset="-122"/>
              </a:rPr>
              <a:t>行星科学数据组织</a:t>
            </a:r>
          </a:p>
        </p:txBody>
      </p:sp>
      <p:sp>
        <p:nvSpPr>
          <p:cNvPr id="29699" name="内容占位符 2"/>
          <p:cNvSpPr>
            <a:spLocks noGrp="1"/>
          </p:cNvSpPr>
          <p:nvPr>
            <p:ph idx="1"/>
          </p:nvPr>
        </p:nvSpPr>
        <p:spPr>
          <a:xfrm>
            <a:off x="500063" y="1143000"/>
            <a:ext cx="8229600" cy="4525963"/>
          </a:xfrm>
        </p:spPr>
        <p:txBody>
          <a:bodyPr/>
          <a:lstStyle/>
          <a:p>
            <a:pPr eaLnBrk="1" hangingPunct="1"/>
            <a:r>
              <a:rPr lang="zh-CN" altLang="en-US" sz="2400" dirty="0" smtClean="0">
                <a:cs typeface="Times New Roman" pitchFamily="18" charset="0"/>
              </a:rPr>
              <a:t>行星科学数据模型</a:t>
            </a:r>
            <a:r>
              <a:rPr lang="en-US" altLang="zh-CN" sz="2400" dirty="0" smtClean="0">
                <a:cs typeface="Times New Roman" pitchFamily="18" charset="0"/>
              </a:rPr>
              <a:t>——PDS</a:t>
            </a:r>
            <a:r>
              <a:rPr lang="zh-CN" altLang="en-US" sz="2400" dirty="0" smtClean="0">
                <a:cs typeface="Times New Roman" pitchFamily="18" charset="0"/>
              </a:rPr>
              <a:t>（</a:t>
            </a:r>
            <a:r>
              <a:rPr lang="en-US" altLang="zh-CN" sz="2400" dirty="0" smtClean="0">
                <a:cs typeface="Times New Roman" pitchFamily="18" charset="0"/>
              </a:rPr>
              <a:t>Planetary Data System</a:t>
            </a:r>
            <a:r>
              <a:rPr lang="zh-CN" altLang="en-US" sz="2400" dirty="0" smtClean="0">
                <a:cs typeface="Times New Roman" pitchFamily="18" charset="0"/>
              </a:rPr>
              <a:t>）</a:t>
            </a:r>
            <a:endParaRPr lang="en-US" altLang="zh-CN" sz="2000" dirty="0" smtClean="0">
              <a:cs typeface="Times New Roman" pitchFamily="18" charset="0"/>
            </a:endParaRPr>
          </a:p>
          <a:p>
            <a:pPr eaLnBrk="1" hangingPunct="1"/>
            <a:endParaRPr lang="zh-CN" altLang="en-US" sz="2400" dirty="0" smtClean="0">
              <a:cs typeface="Times New Roman" pitchFamily="18" charset="0"/>
            </a:endParaRPr>
          </a:p>
        </p:txBody>
      </p:sp>
      <p:pic>
        <p:nvPicPr>
          <p:cNvPr id="29700" name="图片 6" descr="Planetary-Data-File-System-banner.jpeg"/>
          <p:cNvPicPr>
            <a:picLocks noChangeAspect="1"/>
          </p:cNvPicPr>
          <p:nvPr/>
        </p:nvPicPr>
        <p:blipFill>
          <a:blip r:embed="rId2" cstate="print"/>
          <a:srcRect/>
          <a:stretch>
            <a:fillRect/>
          </a:stretch>
        </p:blipFill>
        <p:spPr bwMode="auto">
          <a:xfrm>
            <a:off x="4572000" y="5214938"/>
            <a:ext cx="4229100" cy="1409700"/>
          </a:xfrm>
          <a:prstGeom prst="rect">
            <a:avLst/>
          </a:prstGeom>
          <a:noFill/>
          <a:ln w="9525">
            <a:noFill/>
            <a:miter lim="800000"/>
            <a:headEnd/>
            <a:tailEnd/>
          </a:ln>
        </p:spPr>
      </p:pic>
      <p:pic>
        <p:nvPicPr>
          <p:cNvPr id="29701" name="Picture 2"/>
          <p:cNvPicPr>
            <a:picLocks noChangeAspect="1" noChangeArrowheads="1"/>
          </p:cNvPicPr>
          <p:nvPr/>
        </p:nvPicPr>
        <p:blipFill>
          <a:blip r:embed="rId3" cstate="print"/>
          <a:srcRect/>
          <a:stretch>
            <a:fillRect/>
          </a:stretch>
        </p:blipFill>
        <p:spPr bwMode="auto">
          <a:xfrm>
            <a:off x="571500" y="2214563"/>
            <a:ext cx="3386138" cy="4357687"/>
          </a:xfrm>
          <a:prstGeom prst="rect">
            <a:avLst/>
          </a:prstGeom>
          <a:noFill/>
          <a:ln w="9525">
            <a:noFill/>
            <a:miter lim="800000"/>
            <a:headEnd/>
            <a:tailEnd/>
          </a:ln>
        </p:spPr>
      </p:pic>
      <p:pic>
        <p:nvPicPr>
          <p:cNvPr id="29702" name="Picture 3"/>
          <p:cNvPicPr>
            <a:picLocks noChangeAspect="1" noChangeArrowheads="1"/>
          </p:cNvPicPr>
          <p:nvPr/>
        </p:nvPicPr>
        <p:blipFill>
          <a:blip r:embed="rId4" cstate="print"/>
          <a:srcRect/>
          <a:stretch>
            <a:fillRect/>
          </a:stretch>
        </p:blipFill>
        <p:spPr bwMode="auto">
          <a:xfrm>
            <a:off x="4343400" y="2071688"/>
            <a:ext cx="4800600" cy="293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技巧">
  <a:themeElements>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技巧">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技巧">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5115</TotalTime>
  <Words>4034</Words>
  <Application>Microsoft Office PowerPoint</Application>
  <PresentationFormat>全屏显示(4:3)</PresentationFormat>
  <Paragraphs>359</Paragraphs>
  <Slides>58</Slides>
  <Notes>12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58</vt:i4>
      </vt:variant>
    </vt:vector>
  </HeadingPairs>
  <TitlesOfParts>
    <vt:vector size="62" baseType="lpstr">
      <vt:lpstr>技巧</vt:lpstr>
      <vt:lpstr>Bitmap Image</vt:lpstr>
      <vt:lpstr>Visio</vt:lpstr>
      <vt:lpstr>公式</vt:lpstr>
      <vt:lpstr> 空间科学虚拟观测台(Virtual Observatory) 体系结构研究与原型实现</vt:lpstr>
      <vt:lpstr>Outline</vt:lpstr>
      <vt:lpstr>1 研究背景、现状、问题与动机</vt:lpstr>
      <vt:lpstr>空间科学数据应用环境发展的驱动力</vt:lpstr>
      <vt:lpstr>空间科学数据应用环境发展路线图</vt:lpstr>
      <vt:lpstr>空间科学数据应用环境研究热点 ——虚拟观测台(Virtual Observatory)</vt:lpstr>
      <vt:lpstr>国际空间科学虚拟观测台的进展  ——数据/模式组织</vt:lpstr>
      <vt:lpstr>空间物理数据与模式联盟(Heliophysics Data Model Community)</vt:lpstr>
      <vt:lpstr>行星科学数据组织</vt:lpstr>
      <vt:lpstr>日地空间物理数据组织</vt:lpstr>
      <vt:lpstr>国际空间科学虚拟观测台的进展  ——科研项目</vt:lpstr>
      <vt:lpstr> 国际空间科学虚拟观测台发展现状  —— 科研项目</vt:lpstr>
      <vt:lpstr>国内空间科学虚拟观测台的提出与发展</vt:lpstr>
      <vt:lpstr>空间科学VO的核心问题</vt:lpstr>
      <vt:lpstr>我的研究动机</vt:lpstr>
      <vt:lpstr>2 我的硕士工作</vt:lpstr>
      <vt:lpstr>2.1 空间科学VO体系结构的设计理论研究                                ——动机与研究思路</vt:lpstr>
      <vt:lpstr>2.1 空间科学VO体系结构的设计理论研究                                ——我们的贡献</vt:lpstr>
      <vt:lpstr>2.1 空间科学VO体系结构的设计理论研究                                ——我们的贡献</vt:lpstr>
      <vt:lpstr>2.1 空间科学VO体系结构的设计理论研究                                ——我们的贡献</vt:lpstr>
      <vt:lpstr>2.1 空间科学VO体系结构的设计理论研究                                ——我们的贡献</vt:lpstr>
      <vt:lpstr>2.1 空间科学VO体系结构的设计理论研究                                ——我们的贡献</vt:lpstr>
      <vt:lpstr>2.1 空间科学VO体系结构的设计理论研究                                ——我们的贡献</vt:lpstr>
      <vt:lpstr>2.1 空间科学VO体系结构的设计理论研究                                ——我们的贡献</vt:lpstr>
      <vt:lpstr>2.2 空间科学VO运行引擎的设计和实现                                       ——动机</vt:lpstr>
      <vt:lpstr>2.2 空间科学VO运行引擎的设计和实现                                       ——研究思路</vt:lpstr>
      <vt:lpstr>2.2 空间科学VO运行引擎的设计和实现                                       ——设计思路</vt:lpstr>
      <vt:lpstr>2.2 空间科学VO运行引擎的设计和实现             ——运行引擎的工作流设计思路</vt:lpstr>
      <vt:lpstr>2.2 空间科学VO运行引擎的设计和实现             ——运行引擎的工作流设计思路</vt:lpstr>
      <vt:lpstr>2.2 空间科学VO运行引擎的设计和实现             ——运行引擎的工作流设计思路</vt:lpstr>
      <vt:lpstr>2.2 空间科学VO运行引擎的设计和实现             ——运行引擎的工作流设计思路</vt:lpstr>
      <vt:lpstr>2.2 空间科学VO运行引擎的设计和实现                                 ——总体设计方案</vt:lpstr>
      <vt:lpstr>2.2 空间科学VO运行引擎的设计和实现      ——Model设计思路</vt:lpstr>
      <vt:lpstr>2.2 空间科学VO运行引擎的设计和实现      ——Model设计思路</vt:lpstr>
      <vt:lpstr>2.2 空间科学VO运行引擎的设计和实现                                      ——总结</vt:lpstr>
      <vt:lpstr>2.3 空间科学VO原型与核心中间件的设计与实现                                ——动机与工作概述</vt:lpstr>
      <vt:lpstr>空间科学VO系统原型平台拓扑结构 ——主从式</vt:lpstr>
      <vt:lpstr>数据库逻辑设计</vt:lpstr>
      <vt:lpstr>数据库详细设计</vt:lpstr>
      <vt:lpstr>核心服务设计 ——常规资源发现服务</vt:lpstr>
      <vt:lpstr>核心服务设计 ——常规资源发现服务</vt:lpstr>
      <vt:lpstr>核心服务设计 ——基于空间天气事件的资源关联发现</vt:lpstr>
      <vt:lpstr>核心服务设计 ——基于推拉式收割的元数据同步</vt:lpstr>
      <vt:lpstr>核心服务设计 ——节点监控服务</vt:lpstr>
      <vt:lpstr>2.4 空间科学VO的学科应用服务 ——基于空间事件关联的数据发现服务</vt:lpstr>
      <vt:lpstr>2.4 空间科学VO的学科应用服务 ——基于空间事件关联的数据发现服务</vt:lpstr>
      <vt:lpstr>2.4 空间科学VO的学科应用服务 ——空间模式计算及其可视化</vt:lpstr>
      <vt:lpstr>2.4 空间科学VO的学科应用服务 ——空间模式计算及其可视化</vt:lpstr>
      <vt:lpstr>2.4 空间科学VO的学科应用服务 ——科学数据在线转换和阅读服务</vt:lpstr>
      <vt:lpstr>2.4 空间科学VO的学科应用服务 ——科学数据在线转换和阅读服务</vt:lpstr>
      <vt:lpstr>2.4 空间科学VO的学科应用服务 ——NASA SPASE元数据标签在线解释服务</vt:lpstr>
      <vt:lpstr>2.4 空间科学VO的学科应用服务 ——NASA SPASE元数据标签在线解释服务</vt:lpstr>
      <vt:lpstr>2.4 空间科学VO的学科应用服务 ——科学数据常规可视化服务</vt:lpstr>
      <vt:lpstr>2.4 空间科学VO的学科应用服务 ——科学数据常规可视化服务</vt:lpstr>
      <vt:lpstr>3. 总结</vt:lpstr>
      <vt:lpstr>论文发表</vt:lpstr>
      <vt:lpstr>值得继续前行的方向</vt:lpstr>
      <vt:lpstr>幻灯片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YANJIE FU</cp:lastModifiedBy>
  <cp:revision>614</cp:revision>
  <dcterms:created xsi:type="dcterms:W3CDTF">2010-10-05T05:35:59Z</dcterms:created>
  <dcterms:modified xsi:type="dcterms:W3CDTF">2011-05-23T06:22:57Z</dcterms:modified>
</cp:coreProperties>
</file>