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75" r:id="rId2"/>
    <p:sldMasterId id="2147483894" r:id="rId3"/>
    <p:sldMasterId id="2147483906" r:id="rId4"/>
    <p:sldMasterId id="2147483931" r:id="rId5"/>
  </p:sldMasterIdLst>
  <p:notesMasterIdLst>
    <p:notesMasterId r:id="rId34"/>
  </p:notesMasterIdLst>
  <p:sldIdLst>
    <p:sldId id="1211" r:id="rId6"/>
    <p:sldId id="1429" r:id="rId7"/>
    <p:sldId id="1228" r:id="rId8"/>
    <p:sldId id="1229" r:id="rId9"/>
    <p:sldId id="1431" r:id="rId10"/>
    <p:sldId id="1433" r:id="rId11"/>
    <p:sldId id="1233" r:id="rId12"/>
    <p:sldId id="1349" r:id="rId13"/>
    <p:sldId id="1440" r:id="rId14"/>
    <p:sldId id="1414" r:id="rId15"/>
    <p:sldId id="1415" r:id="rId16"/>
    <p:sldId id="1231" r:id="rId17"/>
    <p:sldId id="1437" r:id="rId18"/>
    <p:sldId id="1434" r:id="rId19"/>
    <p:sldId id="1435" r:id="rId20"/>
    <p:sldId id="1436" r:id="rId21"/>
    <p:sldId id="1321" r:id="rId22"/>
    <p:sldId id="1439" r:id="rId23"/>
    <p:sldId id="1407" r:id="rId24"/>
    <p:sldId id="1425" r:id="rId25"/>
    <p:sldId id="1419" r:id="rId26"/>
    <p:sldId id="1420" r:id="rId27"/>
    <p:sldId id="1422" r:id="rId28"/>
    <p:sldId id="1423" r:id="rId29"/>
    <p:sldId id="1424" r:id="rId30"/>
    <p:sldId id="1427" r:id="rId31"/>
    <p:sldId id="1438" r:id="rId32"/>
    <p:sldId id="1411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1pPr>
    <a:lvl2pPr marL="45715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2pPr>
    <a:lvl3pPr marL="91430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3pPr>
    <a:lvl4pPr marL="137145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4pPr>
    <a:lvl5pPr marL="182861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5pPr>
    <a:lvl6pPr marL="2285763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6pPr>
    <a:lvl7pPr marL="2742915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7pPr>
    <a:lvl8pPr marL="3200068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8pPr>
    <a:lvl9pPr marL="3657220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003300"/>
    <a:srgbClr val="0000FF"/>
    <a:srgbClr val="663300"/>
    <a:srgbClr val="FF0000"/>
    <a:srgbClr val="00FF00"/>
    <a:srgbClr val="FF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14" autoAdjust="0"/>
  </p:normalViewPr>
  <p:slideViewPr>
    <p:cSldViewPr>
      <p:cViewPr varScale="1">
        <p:scale>
          <a:sx n="81" d="100"/>
          <a:sy n="81" d="100"/>
        </p:scale>
        <p:origin x="-155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\events\cvo_annual_meeting\voworkshop_histor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/>
              <a:t>Attendees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Attendees</c:v>
                </c:pt>
              </c:strCache>
            </c:strRef>
          </c:tx>
          <c:cat>
            <c:numRef>
              <c:f>Sheet1!$A$2:$A$11</c:f>
              <c:numCache>
                <c:formatCode>General</c:formatCode>
                <c:ptCount val="10"/>
                <c:pt idx="0">
                  <c:v>2001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1">
                  <c:v>36</c:v>
                </c:pt>
                <c:pt idx="2">
                  <c:v>30</c:v>
                </c:pt>
                <c:pt idx="3">
                  <c:v>27</c:v>
                </c:pt>
                <c:pt idx="4">
                  <c:v>47</c:v>
                </c:pt>
                <c:pt idx="5">
                  <c:v>40</c:v>
                </c:pt>
                <c:pt idx="6">
                  <c:v>57</c:v>
                </c:pt>
                <c:pt idx="7">
                  <c:v>63</c:v>
                </c:pt>
                <c:pt idx="8">
                  <c:v>78</c:v>
                </c:pt>
                <c:pt idx="9">
                  <c:v>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182016"/>
        <c:axId val="136834432"/>
      </c:lineChart>
      <c:catAx>
        <c:axId val="9418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6834432"/>
        <c:crosses val="autoZero"/>
        <c:auto val="1"/>
        <c:lblAlgn val="ctr"/>
        <c:lblOffset val="100"/>
        <c:noMultiLvlLbl val="0"/>
      </c:catAx>
      <c:valAx>
        <c:axId val="136834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182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614A2BB4-76FB-45C9-8C01-704ECD4F625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424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7EEF96-7FBC-46A8-BE24-19660378364D}" type="slidenum">
              <a:rPr lang="en-US"/>
              <a:pPr/>
              <a:t>10</a:t>
            </a:fld>
            <a:endParaRPr lang="en-US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3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59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6" y="1773239"/>
            <a:ext cx="2058988" cy="4103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773239"/>
            <a:ext cx="6029325" cy="4103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878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2322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1" y="381000"/>
            <a:ext cx="5867400" cy="639762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7499350" cy="431006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79743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961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076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202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92139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5334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49333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141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483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47300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64046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6" y="1773239"/>
            <a:ext cx="2058988" cy="4103687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773239"/>
            <a:ext cx="6029325" cy="4103687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01814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vo_logo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16216" y="332656"/>
            <a:ext cx="2243034" cy="59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6AF6-B764-4DD6-B090-E28B826C5FA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504A9-C520-434B-8006-07EDADC04CB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6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jian\Desktop\china-vo_logo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237479" y="3510303"/>
            <a:ext cx="4464496" cy="1133538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9144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28800"/>
            <a:ext cx="7776864" cy="45259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32237-16C1-45A7-B6BE-FB5BB93155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3AD-80B6-4776-8E50-4A9BCF96797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28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E975B-1BF5-4F7A-8458-A85B5E4CB3D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30D8-8266-4B84-9C3E-59311BADC87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2CD8D-1314-47D4-AA22-6613232B2A6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F8C2A-5131-4CD3-A23B-A2B536C93C1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54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30407-E14C-4528-8203-2EF997442A0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98D7-950D-48CB-8A92-9A8D5A65DD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87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EDFBB-2FCC-4B64-BBE7-B69F86DD65A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9DB5-DDDB-4F95-A83A-20E2BA97AB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3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39709-A3C1-4697-A681-0DE2DDCBC2D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8957-7DCE-428E-8543-A023E9B835C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5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307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A978C-3417-4F8B-8F57-FBC6BACEF45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3FAE-F0FC-4210-B09D-61F1B7C5269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13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solidFill>
            <a:schemeClr val="tx2"/>
          </a:solidFill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D0E4-0A5D-4502-A6BA-566966D077B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842B-7671-4ED4-8CFF-4B3AEE44C2F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13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58E7-2BC0-44DB-99AB-3C5DEE45BEF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1B273-2D4D-46C8-819E-8B94A5B4F7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47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1A45F-5899-408D-B59A-97E42FE9C52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179D-CC8E-4FB2-8798-73314663DB5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0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标题，图表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C7A2EB-464A-46A5-8DAB-9FB3C0895D86}" type="slidenum">
              <a:rPr lang="es-ES" altLang="zh-CN"/>
              <a:pPr/>
              <a:t>‹#›</a:t>
            </a:fld>
            <a:endParaRPr lang="es-E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98853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77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143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10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83075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493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3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83076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611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22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490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763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751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811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5" y="1773238"/>
            <a:ext cx="2058988" cy="4103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3238"/>
            <a:ext cx="6029325" cy="4103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738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9"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fp.silverfoxprod.com\Work\White_Whale\5-10358_Alyssa_Felda\MS_Templates_2011\SFP_Art\4X3 Art\PNG\New folder\MSR_All_Icons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7302" y="0"/>
            <a:ext cx="4146698" cy="34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127687"/>
            <a:ext cx="6545521" cy="1218795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599" y="3753140"/>
            <a:ext cx="7929563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56851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9"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048787"/>
            <a:ext cx="7929563" cy="609398"/>
          </a:xfrm>
        </p:spPr>
        <p:txBody>
          <a:bodyPr anchor="ctr" anchorCtr="0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1" y="3752332"/>
            <a:ext cx="7929562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81521"/>
            <a:ext cx="8381999" cy="914096"/>
          </a:xfrm>
        </p:spPr>
        <p:txBody>
          <a:bodyPr anchor="t" anchorCtr="0">
            <a:sp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6600" b="0" i="0" u="none" strike="noStrike" kern="1200" cap="none" spc="-300" normalizeH="0" baseline="0" noProof="0" dirty="0" smtClean="0">
                <a:ln w="11430"/>
                <a:gradFill>
                  <a:gsLst>
                    <a:gs pos="0">
                      <a:schemeClr val="bg1">
                        <a:alpha val="55000"/>
                      </a:schemeClr>
                    </a:gs>
                    <a:gs pos="88000">
                      <a:schemeClr val="bg1">
                        <a:alpha val="5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42462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49609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27097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1447800"/>
            <a:ext cx="8363938" cy="2000548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71763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944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436" y="1447800"/>
            <a:ext cx="4115872" cy="2129814"/>
          </a:xfrm>
        </p:spPr>
        <p:txBody>
          <a:bodyPr>
            <a:spAutoFit/>
          </a:bodyPr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4478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5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33600"/>
            <a:ext cx="4114800" cy="1855893"/>
          </a:xfrm>
        </p:spPr>
        <p:txBody>
          <a:bodyPr>
            <a:spAutoFit/>
          </a:bodyPr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7501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7501" y="2133601"/>
            <a:ext cx="4115872" cy="1855893"/>
          </a:xfrm>
        </p:spPr>
        <p:txBody>
          <a:bodyPr>
            <a:spAutoFit/>
          </a:bodyPr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2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31627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49961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9050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64914"/>
            <a:ext cx="2895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dirty="0"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t>Microsoft Confidential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5624" y="6564914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64116138-1E09-45EE-B6F5-ADD12E5D7040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4" descr="C:\Users\andrewl\Desktop\200571897-001_FPO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60" t="15680" r="17119" b="1619"/>
          <a:stretch/>
        </p:blipFill>
        <p:spPr bwMode="auto">
          <a:xfrm>
            <a:off x="388188" y="1897810"/>
            <a:ext cx="3648973" cy="35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93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ran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266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7134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7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45430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8/27/2012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0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46709685-C29F-4EEA-8B04-27F39B2967AD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8/27/2012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D915F34C-1410-400A-ACB2-83D4514790D9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5905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274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8/27/2012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42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20005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89436" y="298693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6951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8/27/2012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803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8/27/2012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1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8/27/2012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8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C01AACCB-53FC-4ED0-A0F4-DB9996DAD791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8/27/2012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80F950DC-83B2-43B1-AF9A-F53289E0D4D4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5488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3F82FBA-1280-4313-AB54-B743DF6B8034}" type="datetime1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8/27/2012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30A540B-3803-460A-9E3B-C5534BD07F70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60960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24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3F82FBA-1280-4313-AB54-B743DF6B8034}" type="datetime1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8/27/2012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30A540B-3803-460A-9E3B-C5534BD07F70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60960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13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002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96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2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9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205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zh-CN" altLang="en-US" sz="140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2054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5pPr>
      <a:lvl6pPr marL="457153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6pPr>
      <a:lvl7pPr marL="914305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7pPr>
      <a:lvl8pPr marL="1371458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8pPr>
      <a:lvl9pPr marL="182861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9pPr>
    </p:titleStyle>
    <p:bodyStyle>
      <a:lvl1pPr marL="274609" indent="-274609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</a:defRPr>
      </a:lvl2pPr>
      <a:lvl3pPr marL="1147644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9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307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7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zh-CN" altLang="zh-CN" sz="1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078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9pPr>
    </p:titleStyle>
    <p:bodyStyle>
      <a:lvl1pPr marL="274609" indent="-274609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  <a:cs typeface="+mn-cs"/>
        </a:defRPr>
      </a:lvl2pPr>
      <a:lvl3pPr marL="1147644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  <a:cs typeface="+mn-cs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A5152415-8DC1-40C1-8270-1E80A5A87D9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2012/8/27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02A465AF-6188-4484-B04B-B7468439466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8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512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5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5126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94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9pPr>
    </p:titleStyle>
    <p:bodyStyle>
      <a:lvl1pPr marL="274638" indent="-274638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</a:defRPr>
      </a:lvl2pPr>
      <a:lvl3pPr marL="11477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447800"/>
            <a:ext cx="8363937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10" descr="\\sfp.silverfoxprod.com\Work\White_Whale\5-10358_Alyssa_Felda\MS_Templates_2011\4x3 Templates\4X3_Art\JPG\Blue Template\5-10358_MRC_4x3_Blue_Footere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8332" y="6544733"/>
            <a:ext cx="3005667" cy="3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0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6" r:id="rId13"/>
    <p:sldLayoutId id="2147483947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00" baseline="0" dirty="0" smtClean="0">
          <a:ln w="3175">
            <a:noFill/>
          </a:ln>
          <a:gradFill flip="none" rotWithShape="1"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20000"/>
        <a:buFont typeface="Arial" pitchFamily="34" charset="0"/>
        <a:buChar char="•"/>
        <a:defRPr sz="32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855663" indent="-395288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8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2pPr>
      <a:lvl3pPr marL="1258888" indent="-40322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wmf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Virtual Observatory Activities</a:t>
            </a:r>
            <a:b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</a:b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during the last 10 </a:t>
            </a: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years </a:t>
            </a:r>
            <a:r>
              <a:rPr lang="en-US" altLang="zh-CN" sz="3600" smtClean="0">
                <a:latin typeface="Adobe 黑体 Std R" pitchFamily="34" charset="-122"/>
                <a:ea typeface="Adobe 黑体 Std R" pitchFamily="34" charset="-122"/>
              </a:rPr>
              <a:t>in China</a:t>
            </a:r>
            <a:endParaRPr lang="zh-CN" altLang="en-US" sz="3600" dirty="0" smtClean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/>
          <a:lstStyle/>
          <a:p>
            <a:r>
              <a:rPr lang="en-US" altLang="zh-CN" sz="2400" dirty="0" err="1"/>
              <a:t>Chenzhou</a:t>
            </a:r>
            <a:r>
              <a:rPr lang="en-US" altLang="zh-CN" sz="2400" dirty="0"/>
              <a:t> Cui</a:t>
            </a:r>
          </a:p>
          <a:p>
            <a:r>
              <a:rPr lang="en-US" altLang="zh-CN" sz="2400" dirty="0"/>
              <a:t>Chinese Virtual Observatory (China-VO)</a:t>
            </a:r>
          </a:p>
          <a:p>
            <a:r>
              <a:rPr lang="en-US" altLang="zh-CN" sz="2400" dirty="0"/>
              <a:t>National Astronomical Observatory of China</a:t>
            </a:r>
          </a:p>
        </p:txBody>
      </p:sp>
    </p:spTree>
    <p:extLst>
      <p:ext uri="{BB962C8B-B14F-4D97-AF65-F5344CB8AC3E}">
        <p14:creationId xmlns:p14="http://schemas.microsoft.com/office/powerpoint/2010/main" val="42884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4" y="3068960"/>
            <a:ext cx="4536504" cy="226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/>
              <a:t>LAMOST </a:t>
            </a:r>
            <a:r>
              <a:rPr lang="en-US" dirty="0" smtClean="0"/>
              <a:t>Pilot Sky Survey </a:t>
            </a:r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5037649"/>
          </a:xfrm>
          <a:ln/>
        </p:spPr>
        <p:txBody>
          <a:bodyPr/>
          <a:lstStyle/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zh-CN" sz="2400" dirty="0"/>
              <a:t>From 2011-10 to </a:t>
            </a:r>
            <a:r>
              <a:rPr lang="en-US" altLang="zh-CN" sz="2400" dirty="0" smtClean="0"/>
              <a:t>2012-4</a:t>
            </a:r>
            <a:endParaRPr lang="en-US" altLang="zh-CN" sz="2400" dirty="0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zh-CN" sz="2400" dirty="0" smtClean="0"/>
              <a:t>Plan</a:t>
            </a:r>
            <a:r>
              <a:rPr lang="en-US" altLang="zh-CN" sz="2400" dirty="0"/>
              <a:t>: 302, Run: 309, archived: </a:t>
            </a:r>
            <a:r>
              <a:rPr lang="en-US" altLang="zh-CN" sz="2400" dirty="0" smtClean="0"/>
              <a:t>478,699 (+ low SN </a:t>
            </a:r>
            <a:r>
              <a:rPr lang="en-US" altLang="zh-CN" sz="2400" dirty="0"/>
              <a:t>&lt;</a:t>
            </a:r>
            <a:r>
              <a:rPr lang="en-US" altLang="zh-CN" sz="2400" dirty="0" smtClean="0"/>
              <a:t>160,000)</a:t>
            </a:r>
            <a:endParaRPr lang="en-US" sz="2400" dirty="0" smtClean="0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400" dirty="0" smtClean="0"/>
              <a:t>Spectra </a:t>
            </a:r>
            <a:r>
              <a:rPr lang="en-US" sz="2400" dirty="0"/>
              <a:t>Catalog </a:t>
            </a:r>
            <a:r>
              <a:rPr lang="en-US" sz="2400" dirty="0" smtClean="0"/>
              <a:t>478,699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77" y="3284984"/>
            <a:ext cx="5875575" cy="275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347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Many Data Access Ways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Web form</a:t>
            </a:r>
          </a:p>
          <a:p>
            <a:r>
              <a:rPr lang="en-US" altLang="zh-CN" dirty="0" smtClean="0"/>
              <a:t>VO Interfaces</a:t>
            </a:r>
          </a:p>
          <a:p>
            <a:r>
              <a:rPr lang="en-US" altLang="zh-CN" dirty="0" smtClean="0"/>
              <a:t>CLI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295779" cy="274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13684"/>
            <a:ext cx="3090894" cy="2075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33" y="1547937"/>
            <a:ext cx="4845467" cy="229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79" y="3058570"/>
            <a:ext cx="4696504" cy="213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04" y="2918557"/>
            <a:ext cx="3703012" cy="3066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55035"/>
            <a:ext cx="3816424" cy="232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33056"/>
            <a:ext cx="2719388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51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Development Achievements</a:t>
            </a:r>
            <a:endParaRPr lang="zh-CN" altLang="en-US" dirty="0" smtClean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214314" y="1214439"/>
            <a:ext cx="3736975" cy="2243137"/>
            <a:chOff x="500034" y="1214422"/>
            <a:chExt cx="3736981" cy="2243139"/>
          </a:xfrm>
        </p:grpSpPr>
        <p:pic>
          <p:nvPicPr>
            <p:cNvPr id="5" name="Picture 6" descr="s11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728" y="1500174"/>
              <a:ext cx="2808287" cy="19573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Picture 5" descr="logone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1214422"/>
              <a:ext cx="1643074" cy="4768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6103" name="TextBox 5"/>
            <p:cNvSpPr txBox="1">
              <a:spLocks noChangeArrowheads="1"/>
            </p:cNvSpPr>
            <p:nvPr/>
          </p:nvSpPr>
          <p:spPr bwMode="auto">
            <a:xfrm>
              <a:off x="500034" y="1928802"/>
              <a:ext cx="832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9pPr>
            </a:lstStyle>
            <a:p>
              <a:r>
                <a:rPr lang="en-US" altLang="zh-CN" sz="1400"/>
                <a:t>VOFilter</a:t>
              </a:r>
              <a:endParaRPr lang="zh-CN" altLang="en-US" sz="1400"/>
            </a:p>
          </p:txBody>
        </p:sp>
      </p:grpSp>
      <p:grpSp>
        <p:nvGrpSpPr>
          <p:cNvPr id="3" name="组合 10"/>
          <p:cNvGrpSpPr>
            <a:grpSpLocks/>
          </p:cNvGrpSpPr>
          <p:nvPr/>
        </p:nvGrpSpPr>
        <p:grpSpPr bwMode="auto">
          <a:xfrm>
            <a:off x="2000251" y="2357439"/>
            <a:ext cx="3552825" cy="4292600"/>
            <a:chOff x="2285984" y="2564620"/>
            <a:chExt cx="3553453" cy="4293380"/>
          </a:xfrm>
        </p:grpSpPr>
        <p:pic>
          <p:nvPicPr>
            <p:cNvPr id="8" name="图片 7" descr="skymouse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984" y="2786058"/>
              <a:ext cx="2590253" cy="16764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图片 8" descr="skymouse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4810" y="2564620"/>
              <a:ext cx="1624627" cy="42933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6100" name="TextBox 9"/>
            <p:cNvSpPr txBox="1">
              <a:spLocks noChangeArrowheads="1"/>
            </p:cNvSpPr>
            <p:nvPr/>
          </p:nvSpPr>
          <p:spPr bwMode="auto">
            <a:xfrm>
              <a:off x="3214678" y="4500570"/>
              <a:ext cx="954276" cy="307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9pPr>
            </a:lstStyle>
            <a:p>
              <a:r>
                <a:rPr lang="en-US" altLang="zh-CN" sz="1400"/>
                <a:t>SkyMouse</a:t>
              </a:r>
              <a:endParaRPr lang="zh-CN" altLang="en-US" sz="1400"/>
            </a:p>
          </p:txBody>
        </p:sp>
      </p:grpSp>
      <p:grpSp>
        <p:nvGrpSpPr>
          <p:cNvPr id="6" name="组合 13"/>
          <p:cNvGrpSpPr>
            <a:grpSpLocks/>
          </p:cNvGrpSpPr>
          <p:nvPr/>
        </p:nvGrpSpPr>
        <p:grpSpPr bwMode="auto">
          <a:xfrm>
            <a:off x="285751" y="4071939"/>
            <a:ext cx="2676525" cy="2236762"/>
            <a:chOff x="5500694" y="1571612"/>
            <a:chExt cx="2676515" cy="2236578"/>
          </a:xfrm>
        </p:grpSpPr>
        <p:pic>
          <p:nvPicPr>
            <p:cNvPr id="12" name="Picture 6" descr="fig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00694" y="1571612"/>
              <a:ext cx="2676515" cy="191151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6097" name="TextBox 12"/>
            <p:cNvSpPr txBox="1">
              <a:spLocks noChangeArrowheads="1"/>
            </p:cNvSpPr>
            <p:nvPr/>
          </p:nvSpPr>
          <p:spPr bwMode="auto">
            <a:xfrm>
              <a:off x="7429520" y="3500438"/>
              <a:ext cx="742508" cy="3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9pPr>
            </a:lstStyle>
            <a:p>
              <a:r>
                <a:rPr lang="en-US" altLang="zh-CN" sz="1400"/>
                <a:t>FitHAS</a:t>
              </a:r>
              <a:endParaRPr lang="zh-CN" altLang="en-US" sz="1400"/>
            </a:p>
          </p:txBody>
        </p:sp>
      </p:grpSp>
      <p:grpSp>
        <p:nvGrpSpPr>
          <p:cNvPr id="7" name="组合 24"/>
          <p:cNvGrpSpPr>
            <a:grpSpLocks/>
          </p:cNvGrpSpPr>
          <p:nvPr/>
        </p:nvGrpSpPr>
        <p:grpSpPr bwMode="auto">
          <a:xfrm>
            <a:off x="5143500" y="571501"/>
            <a:ext cx="4121150" cy="4259263"/>
            <a:chOff x="5022333" y="2285992"/>
            <a:chExt cx="4121667" cy="4259116"/>
          </a:xfrm>
        </p:grpSpPr>
        <p:grpSp>
          <p:nvGrpSpPr>
            <p:cNvPr id="46090" name="组合 22"/>
            <p:cNvGrpSpPr>
              <a:grpSpLocks/>
            </p:cNvGrpSpPr>
            <p:nvPr/>
          </p:nvGrpSpPr>
          <p:grpSpPr bwMode="auto">
            <a:xfrm>
              <a:off x="5022333" y="2285992"/>
              <a:ext cx="4121667" cy="4259116"/>
              <a:chOff x="5022333" y="2285992"/>
              <a:chExt cx="4121667" cy="4259116"/>
            </a:xfrm>
          </p:grpSpPr>
          <p:pic>
            <p:nvPicPr>
              <p:cNvPr id="46092" name="Picture 7" descr="das_design_arch_lc_20060530b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4549" y="2285992"/>
                <a:ext cx="1765904" cy="2560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093" name="Picture 1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0694" y="3714752"/>
                <a:ext cx="2214578" cy="1055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46094" name="Picture 4" descr="liuAA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8448" y="4714884"/>
                <a:ext cx="2325552" cy="1310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095" name="Picture 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2333" y="5394197"/>
                <a:ext cx="2921347" cy="11509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091" name="TextBox 23"/>
            <p:cNvSpPr txBox="1">
              <a:spLocks noChangeArrowheads="1"/>
            </p:cNvSpPr>
            <p:nvPr/>
          </p:nvSpPr>
          <p:spPr bwMode="auto">
            <a:xfrm>
              <a:off x="6215074" y="3286124"/>
              <a:ext cx="862845" cy="307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9pPr>
            </a:lstStyle>
            <a:p>
              <a:r>
                <a:rPr lang="en-US" altLang="zh-CN" sz="1400"/>
                <a:t>VO-DAS</a:t>
              </a:r>
              <a:endParaRPr lang="zh-CN" altLang="en-US" sz="1400"/>
            </a:p>
          </p:txBody>
        </p:sp>
      </p:grpSp>
      <p:grpSp>
        <p:nvGrpSpPr>
          <p:cNvPr id="11" name="组合 27"/>
          <p:cNvGrpSpPr>
            <a:grpSpLocks/>
          </p:cNvGrpSpPr>
          <p:nvPr/>
        </p:nvGrpSpPr>
        <p:grpSpPr bwMode="auto">
          <a:xfrm>
            <a:off x="5572125" y="3929064"/>
            <a:ext cx="2844800" cy="2416093"/>
            <a:chOff x="5500694" y="4321633"/>
            <a:chExt cx="2844794" cy="2415459"/>
          </a:xfrm>
        </p:grpSpPr>
        <p:pic>
          <p:nvPicPr>
            <p:cNvPr id="26" name="内容占位符 3" descr="Snap2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500694" y="4321633"/>
              <a:ext cx="2844794" cy="21331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6089" name="TextBox 26"/>
            <p:cNvSpPr txBox="1">
              <a:spLocks noChangeArrowheads="1"/>
            </p:cNvSpPr>
            <p:nvPr/>
          </p:nvSpPr>
          <p:spPr bwMode="auto">
            <a:xfrm>
              <a:off x="7072330" y="6429396"/>
              <a:ext cx="1236233" cy="307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9pPr>
            </a:lstStyle>
            <a:p>
              <a:r>
                <a:rPr lang="en-US" altLang="zh-CN" sz="1400"/>
                <a:t>FITS Manager</a:t>
              </a:r>
              <a:endParaRPr lang="zh-CN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4756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000">
                <a:solidFill>
                  <a:srgbClr val="FF3399"/>
                </a:solidFill>
                <a:ea typeface="宋体" charset="-122"/>
              </a:rPr>
              <a:t>A</a:t>
            </a:r>
            <a:r>
              <a:rPr lang="en-US" altLang="zh-CN" sz="3000">
                <a:ea typeface="宋体" charset="-122"/>
              </a:rPr>
              <a:t>strophysical </a:t>
            </a:r>
            <a:r>
              <a:rPr lang="en-US" altLang="zh-CN" sz="3000">
                <a:solidFill>
                  <a:srgbClr val="FF3399"/>
                </a:solidFill>
                <a:ea typeface="宋体" charset="-122"/>
              </a:rPr>
              <a:t>I</a:t>
            </a:r>
            <a:r>
              <a:rPr lang="en-US" altLang="zh-CN" sz="3000">
                <a:ea typeface="宋体" charset="-122"/>
              </a:rPr>
              <a:t>ntegrated </a:t>
            </a:r>
            <a:r>
              <a:rPr lang="en-US" altLang="zh-CN" sz="3000">
                <a:solidFill>
                  <a:srgbClr val="FF3399"/>
                </a:solidFill>
                <a:ea typeface="宋体" charset="-122"/>
              </a:rPr>
              <a:t>R</a:t>
            </a:r>
            <a:r>
              <a:rPr lang="en-US" altLang="zh-CN" sz="3000">
                <a:ea typeface="宋体" charset="-122"/>
              </a:rPr>
              <a:t>esearch </a:t>
            </a:r>
            <a:r>
              <a:rPr lang="en-US" altLang="zh-CN" sz="3000">
                <a:solidFill>
                  <a:srgbClr val="FF3399"/>
                </a:solidFill>
                <a:ea typeface="宋体" charset="-122"/>
              </a:rPr>
              <a:t>E</a:t>
            </a:r>
            <a:r>
              <a:rPr lang="en-US" altLang="zh-CN" sz="3000">
                <a:ea typeface="宋体" charset="-122"/>
              </a:rPr>
              <a:t>nvironment (AIRE)</a:t>
            </a:r>
            <a:endParaRPr lang="zh-CN" altLang="en-US" sz="3000">
              <a:ea typeface="宋体" charset="-122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134350" cy="4114800"/>
          </a:xfrm>
        </p:spPr>
        <p:txBody>
          <a:bodyPr/>
          <a:lstStyle/>
          <a:p>
            <a:r>
              <a:rPr lang="en-US" altLang="zh-CN" sz="2000">
                <a:solidFill>
                  <a:schemeClr val="accent1"/>
                </a:solidFill>
                <a:ea typeface="宋体" charset="-122"/>
              </a:rPr>
              <a:t>Provide a web-based collaborative research environment</a:t>
            </a:r>
            <a:endParaRPr lang="zh-CN" altLang="en-US" sz="2000">
              <a:solidFill>
                <a:schemeClr val="accent1"/>
              </a:solidFill>
              <a:ea typeface="宋体" charset="-122"/>
            </a:endParaRP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250825" y="2133600"/>
            <a:ext cx="49926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600" dirty="0">
                <a:latin typeface="Arial" charset="0"/>
                <a:ea typeface="宋体" charset="-122"/>
              </a:rPr>
              <a:t>Radio    :  Interferometry …, AIPS, AIPS++, </a:t>
            </a:r>
            <a:r>
              <a:rPr lang="en-US" altLang="zh-CN" sz="1600" dirty="0" err="1">
                <a:latin typeface="Arial" charset="0"/>
                <a:ea typeface="宋体" charset="-122"/>
              </a:rPr>
              <a:t>Difmap</a:t>
            </a:r>
            <a:r>
              <a:rPr lang="en-US" altLang="zh-CN" sz="1600" dirty="0">
                <a:latin typeface="Arial" charset="0"/>
                <a:ea typeface="宋体" charset="-122"/>
              </a:rPr>
              <a:t>…</a:t>
            </a:r>
          </a:p>
          <a:p>
            <a:pPr eaLnBrk="1" hangingPunct="1"/>
            <a:r>
              <a:rPr lang="en-US" altLang="zh-CN" sz="1600" dirty="0">
                <a:latin typeface="Arial" charset="0"/>
                <a:ea typeface="宋体" charset="-122"/>
              </a:rPr>
              <a:t>Optical :  Photometry … , IRAF, MIDAS …</a:t>
            </a:r>
          </a:p>
          <a:p>
            <a:pPr eaLnBrk="1" hangingPunct="1"/>
            <a:r>
              <a:rPr lang="en-US" altLang="zh-CN" sz="1600" dirty="0">
                <a:latin typeface="Arial" charset="0"/>
                <a:ea typeface="宋体" charset="-122"/>
              </a:rPr>
              <a:t>X-ray    :  Coded-mask …,  HEADAS ….</a:t>
            </a:r>
          </a:p>
        </p:txBody>
      </p:sp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636838"/>
            <a:ext cx="4752975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179388" y="5013325"/>
            <a:ext cx="4130675" cy="336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rgbClr val="003300"/>
                </a:solidFill>
                <a:latin typeface="Lucida Calligraphy" pitchFamily="66" charset="0"/>
                <a:ea typeface="宋体" charset="-122"/>
              </a:rPr>
              <a:t>Contributed by Tsinghua University</a:t>
            </a:r>
          </a:p>
        </p:txBody>
      </p:sp>
    </p:spTree>
    <p:extLst>
      <p:ext uri="{BB962C8B-B14F-4D97-AF65-F5344CB8AC3E}">
        <p14:creationId xmlns:p14="http://schemas.microsoft.com/office/powerpoint/2010/main" val="38469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52400"/>
            <a:ext cx="6697662" cy="1260376"/>
          </a:xfrm>
        </p:spPr>
        <p:txBody>
          <a:bodyPr/>
          <a:lstStyle/>
          <a:p>
            <a:r>
              <a:rPr lang="en-US" altLang="zh-CN" sz="3200" dirty="0">
                <a:ea typeface="宋体" charset="-122"/>
              </a:rPr>
              <a:t>VO Data Access Service (VO-DAS)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808"/>
            <a:ext cx="7772400" cy="393799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2000" dirty="0">
                <a:ea typeface="宋体" charset="-122"/>
              </a:rPr>
              <a:t>An OGSA-DAI based service system to provide unified access to astronomy data, including catalogs, images and spectra.</a:t>
            </a:r>
          </a:p>
          <a:p>
            <a:pPr>
              <a:lnSpc>
                <a:spcPct val="80000"/>
              </a:lnSpc>
            </a:pPr>
            <a:r>
              <a:rPr lang="en-US" altLang="zh-CN" sz="2000" dirty="0">
                <a:ea typeface="宋体" charset="-122"/>
              </a:rPr>
              <a:t>Goals of VO-DAS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>
                <a:ea typeface="宋体" charset="-122"/>
              </a:rPr>
              <a:t>Supporting high volume data query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>
                <a:ea typeface="宋体" charset="-122"/>
              </a:rPr>
              <a:t>Interlinking distributed and heterogeneous archives</a:t>
            </a:r>
          </a:p>
          <a:p>
            <a:pPr lvl="2">
              <a:lnSpc>
                <a:spcPct val="80000"/>
              </a:lnSpc>
            </a:pPr>
            <a:r>
              <a:rPr lang="en-US" altLang="zh-CN" sz="1600" dirty="0">
                <a:ea typeface="宋体" charset="-122"/>
              </a:rPr>
              <a:t>catalogs, images, spectrums</a:t>
            </a:r>
          </a:p>
          <a:p>
            <a:pPr lvl="1">
              <a:lnSpc>
                <a:spcPct val="80000"/>
              </a:lnSpc>
            </a:pPr>
            <a:r>
              <a:rPr lang="en-US" altLang="zh-CN" sz="1800" b="1" dirty="0">
                <a:ea typeface="宋体" charset="-122"/>
              </a:rPr>
              <a:t>Providing a software that </a:t>
            </a:r>
            <a:r>
              <a:rPr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charset="-122"/>
              </a:rPr>
              <a:t>works for astronomers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>
                <a:ea typeface="宋体" charset="-122"/>
              </a:rPr>
              <a:t>The first public version will be release in summer.</a:t>
            </a:r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1219200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2998" name="Group 6"/>
          <p:cNvGrpSpPr>
            <a:grpSpLocks/>
          </p:cNvGrpSpPr>
          <p:nvPr/>
        </p:nvGrpSpPr>
        <p:grpSpPr bwMode="auto">
          <a:xfrm>
            <a:off x="1692275" y="2162770"/>
            <a:ext cx="7451725" cy="4146550"/>
            <a:chOff x="0" y="0"/>
            <a:chExt cx="5760" cy="3865"/>
          </a:xfrm>
        </p:grpSpPr>
        <p:pic>
          <p:nvPicPr>
            <p:cNvPr id="212999" name="Picture 7" descr="das_design_arch_lc_20060530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" y="0"/>
              <a:ext cx="1365" cy="2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000" name="Picture 8" descr="VO-DAS-Clien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2296"/>
              <a:ext cx="1837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001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3"/>
              <a:ext cx="1587" cy="1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3002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2620"/>
              <a:ext cx="1992" cy="1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3003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" y="2160"/>
              <a:ext cx="2086" cy="1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44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AstroBox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524000"/>
            <a:ext cx="439102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>
                <a:ea typeface="宋体" charset="-122"/>
              </a:rPr>
              <a:t>A plug-in package for MATLAB to provide an astronomical data mining application service, supporting VO protocols and tools.</a:t>
            </a:r>
          </a:p>
          <a:p>
            <a:pPr>
              <a:lnSpc>
                <a:spcPct val="90000"/>
              </a:lnSpc>
            </a:pPr>
            <a:r>
              <a:rPr lang="en-US" altLang="zh-CN" sz="2000">
                <a:ea typeface="宋体" charset="-122"/>
              </a:rPr>
              <a:t>A high-level data analysis environment supporting:</a:t>
            </a:r>
          </a:p>
          <a:p>
            <a:pPr lvl="1">
              <a:lnSpc>
                <a:spcPct val="90000"/>
              </a:lnSpc>
            </a:pPr>
            <a:r>
              <a:rPr lang="en-US" altLang="zh-CN" sz="2000">
                <a:ea typeface="宋体" charset="-122"/>
              </a:rPr>
              <a:t>PLASTIC</a:t>
            </a:r>
          </a:p>
          <a:p>
            <a:pPr lvl="1">
              <a:lnSpc>
                <a:spcPct val="90000"/>
              </a:lnSpc>
            </a:pPr>
            <a:r>
              <a:rPr lang="en-US" altLang="zh-CN" sz="2000">
                <a:ea typeface="宋体" charset="-122"/>
              </a:rPr>
              <a:t>VOTable</a:t>
            </a:r>
          </a:p>
          <a:p>
            <a:pPr lvl="1">
              <a:lnSpc>
                <a:spcPct val="90000"/>
              </a:lnSpc>
            </a:pPr>
            <a:r>
              <a:rPr lang="en-US" altLang="zh-CN" sz="2000">
                <a:ea typeface="宋体" charset="-122"/>
              </a:rPr>
              <a:t>Local DB</a:t>
            </a:r>
          </a:p>
          <a:p>
            <a:pPr lvl="1">
              <a:lnSpc>
                <a:spcPct val="90000"/>
              </a:lnSpc>
            </a:pPr>
            <a:r>
              <a:rPr lang="en-US" altLang="zh-CN" sz="2000">
                <a:ea typeface="宋体" charset="-122"/>
              </a:rPr>
              <a:t>VO-DAS client</a:t>
            </a:r>
          </a:p>
          <a:p>
            <a:pPr lvl="1">
              <a:lnSpc>
                <a:spcPct val="90000"/>
              </a:lnSpc>
            </a:pPr>
            <a:r>
              <a:rPr lang="en-US" altLang="zh-CN" sz="2000">
                <a:ea typeface="宋体" charset="-122"/>
              </a:rPr>
              <a:t>Astronomical algorithms</a:t>
            </a:r>
          </a:p>
          <a:p>
            <a:pPr>
              <a:lnSpc>
                <a:spcPct val="90000"/>
              </a:lnSpc>
            </a:pPr>
            <a:r>
              <a:rPr lang="en-US" altLang="zh-CN" sz="2000">
                <a:ea typeface="宋体" charset="-122"/>
              </a:rPr>
              <a:t>The first version will be released in the year</a:t>
            </a:r>
          </a:p>
        </p:txBody>
      </p:sp>
      <p:grpSp>
        <p:nvGrpSpPr>
          <p:cNvPr id="215044" name="Group 4"/>
          <p:cNvGrpSpPr>
            <a:grpSpLocks/>
          </p:cNvGrpSpPr>
          <p:nvPr/>
        </p:nvGrpSpPr>
        <p:grpSpPr bwMode="auto">
          <a:xfrm>
            <a:off x="3924300" y="2095500"/>
            <a:ext cx="5184775" cy="4213225"/>
            <a:chOff x="2086" y="1207"/>
            <a:chExt cx="3606" cy="2835"/>
          </a:xfrm>
        </p:grpSpPr>
        <p:graphicFrame>
          <p:nvGraphicFramePr>
            <p:cNvPr id="215045" name="Object 5"/>
            <p:cNvGraphicFramePr>
              <a:graphicFrameLocks noChangeAspect="1"/>
            </p:cNvGraphicFramePr>
            <p:nvPr/>
          </p:nvGraphicFramePr>
          <p:xfrm>
            <a:off x="3061" y="2245"/>
            <a:ext cx="1397" cy="8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Image" r:id="rId3" imgW="4888889" imgH="3441270" progId="Photoshop.Image.9">
                    <p:embed/>
                  </p:oleObj>
                </mc:Choice>
                <mc:Fallback>
                  <p:oleObj name="Image" r:id="rId3" imgW="4888889" imgH="3441270" progId="Photoshop.Image.9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2245"/>
                          <a:ext cx="1397" cy="868"/>
                        </a:xfrm>
                        <a:prstGeom prst="rect">
                          <a:avLst/>
                        </a:prstGeom>
                        <a:solidFill>
                          <a:schemeClr val="tx2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046" name="Rectangle 6"/>
            <p:cNvSpPr>
              <a:spLocks noChangeArrowheads="1"/>
            </p:cNvSpPr>
            <p:nvPr/>
          </p:nvSpPr>
          <p:spPr bwMode="auto">
            <a:xfrm>
              <a:off x="3067" y="3498"/>
              <a:ext cx="1361" cy="54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VO-DAS</a:t>
              </a:r>
            </a:p>
          </p:txBody>
        </p:sp>
        <p:sp>
          <p:nvSpPr>
            <p:cNvPr id="215047" name="Rectangle 7"/>
            <p:cNvSpPr>
              <a:spLocks noChangeArrowheads="1"/>
            </p:cNvSpPr>
            <p:nvPr/>
          </p:nvSpPr>
          <p:spPr bwMode="auto">
            <a:xfrm>
              <a:off x="3068" y="3135"/>
              <a:ext cx="1361" cy="31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MATLAB </a:t>
              </a:r>
            </a:p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VO-DAS Client</a:t>
              </a:r>
            </a:p>
          </p:txBody>
        </p:sp>
        <p:sp>
          <p:nvSpPr>
            <p:cNvPr id="215048" name="Rectangle 8"/>
            <p:cNvSpPr>
              <a:spLocks noChangeArrowheads="1"/>
            </p:cNvSpPr>
            <p:nvPr/>
          </p:nvSpPr>
          <p:spPr bwMode="auto">
            <a:xfrm rot="16200000">
              <a:off x="4287" y="2375"/>
              <a:ext cx="952" cy="54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400">
                  <a:solidFill>
                    <a:schemeClr val="bg1"/>
                  </a:solidFill>
                  <a:latin typeface="Arial" charset="0"/>
                  <a:ea typeface="宋体" charset="-122"/>
                </a:rPr>
                <a:t>MATLAB </a:t>
              </a:r>
            </a:p>
            <a:p>
              <a:pPr algn="ctr" eaLnBrk="1" hangingPunct="1"/>
              <a:r>
                <a:rPr lang="en-US" altLang="zh-CN" sz="1400">
                  <a:solidFill>
                    <a:schemeClr val="bg1"/>
                  </a:solidFill>
                  <a:latin typeface="Arial" charset="0"/>
                  <a:ea typeface="宋体" charset="-122"/>
                </a:rPr>
                <a:t>Database Toolbox</a:t>
              </a:r>
            </a:p>
          </p:txBody>
        </p:sp>
        <p:sp>
          <p:nvSpPr>
            <p:cNvPr id="215049" name="AutoShape 9"/>
            <p:cNvSpPr>
              <a:spLocks noChangeArrowheads="1"/>
            </p:cNvSpPr>
            <p:nvPr/>
          </p:nvSpPr>
          <p:spPr bwMode="auto">
            <a:xfrm>
              <a:off x="5080" y="2262"/>
              <a:ext cx="612" cy="771"/>
            </a:xfrm>
            <a:prstGeom prst="can">
              <a:avLst>
                <a:gd name="adj" fmla="val 31495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Local </a:t>
              </a:r>
            </a:p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DB</a:t>
              </a:r>
            </a:p>
          </p:txBody>
        </p:sp>
        <p:sp>
          <p:nvSpPr>
            <p:cNvPr id="215050" name="Rectangle 10"/>
            <p:cNvSpPr>
              <a:spLocks noChangeArrowheads="1"/>
            </p:cNvSpPr>
            <p:nvPr/>
          </p:nvSpPr>
          <p:spPr bwMode="auto">
            <a:xfrm rot="16200000">
              <a:off x="2370" y="2478"/>
              <a:ext cx="953" cy="341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Java</a:t>
              </a:r>
            </a:p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Libraries</a:t>
              </a:r>
            </a:p>
          </p:txBody>
        </p:sp>
        <p:sp>
          <p:nvSpPr>
            <p:cNvPr id="215051" name="Rectangle 11"/>
            <p:cNvSpPr>
              <a:spLocks noChangeArrowheads="1"/>
            </p:cNvSpPr>
            <p:nvPr/>
          </p:nvSpPr>
          <p:spPr bwMode="auto">
            <a:xfrm rot="16200000">
              <a:off x="1881" y="2376"/>
              <a:ext cx="953" cy="54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VOTables</a:t>
              </a:r>
            </a:p>
          </p:txBody>
        </p:sp>
        <p:sp>
          <p:nvSpPr>
            <p:cNvPr id="215052" name="Rectangle 12"/>
            <p:cNvSpPr>
              <a:spLocks noChangeArrowheads="1"/>
            </p:cNvSpPr>
            <p:nvPr/>
          </p:nvSpPr>
          <p:spPr bwMode="auto">
            <a:xfrm>
              <a:off x="3062" y="1808"/>
              <a:ext cx="1361" cy="31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PLASTIC</a:t>
              </a:r>
            </a:p>
          </p:txBody>
        </p:sp>
        <p:sp>
          <p:nvSpPr>
            <p:cNvPr id="215053" name="Rectangle 13"/>
            <p:cNvSpPr>
              <a:spLocks noChangeArrowheads="1"/>
            </p:cNvSpPr>
            <p:nvPr/>
          </p:nvSpPr>
          <p:spPr bwMode="auto">
            <a:xfrm>
              <a:off x="3067" y="1207"/>
              <a:ext cx="1361" cy="54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VO Tools</a:t>
              </a:r>
            </a:p>
            <a:p>
              <a:pPr algn="ctr"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charset="-122"/>
                </a:rPr>
                <a:t>(Aladin, TOPCAT)</a:t>
              </a:r>
            </a:p>
          </p:txBody>
        </p:sp>
        <p:sp>
          <p:nvSpPr>
            <p:cNvPr id="215054" name="Rectangle 14"/>
            <p:cNvSpPr>
              <a:spLocks noChangeArrowheads="1"/>
            </p:cNvSpPr>
            <p:nvPr/>
          </p:nvSpPr>
          <p:spPr bwMode="auto">
            <a:xfrm>
              <a:off x="3108" y="2716"/>
              <a:ext cx="1315" cy="36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2000" b="1">
                  <a:solidFill>
                    <a:srgbClr val="FF99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宋体" charset="-122"/>
                </a:rPr>
                <a:t>AstroBox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17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35888" cy="1260376"/>
          </a:xfrm>
        </p:spPr>
        <p:txBody>
          <a:bodyPr/>
          <a:lstStyle/>
          <a:p>
            <a:r>
              <a:rPr lang="en-US" altLang="zh-CN" sz="3200">
                <a:ea typeface="宋体" charset="-122"/>
              </a:rPr>
              <a:t>First Science Paper from China-VO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784"/>
            <a:ext cx="8134350" cy="41540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dirty="0">
                <a:ea typeface="宋体" charset="-122"/>
              </a:rPr>
              <a:t>Candidate Milky Way satellites in the Galactic halo</a:t>
            </a:r>
            <a:r>
              <a:rPr lang="zh-CN" altLang="en-US" sz="2000" dirty="0">
                <a:ea typeface="宋体" charset="-122"/>
              </a:rPr>
              <a:t>（</a:t>
            </a:r>
            <a:r>
              <a:rPr lang="en-US" altLang="zh-CN" sz="2000" dirty="0">
                <a:ea typeface="宋体" charset="-122"/>
              </a:rPr>
              <a:t>Liu et al., 2008, A&amp;A)</a:t>
            </a:r>
          </a:p>
          <a:p>
            <a:pPr>
              <a:lnSpc>
                <a:spcPct val="90000"/>
              </a:lnSpc>
            </a:pPr>
            <a:r>
              <a:rPr lang="en-US" altLang="zh-CN" sz="2000" dirty="0">
                <a:ea typeface="宋体" charset="-122"/>
              </a:rPr>
              <a:t>SDSS DR5 photometric data were searched for new Milky Way companions or substructures in the Galactic halo.</a:t>
            </a:r>
          </a:p>
          <a:p>
            <a:pPr>
              <a:lnSpc>
                <a:spcPct val="90000"/>
              </a:lnSpc>
            </a:pPr>
            <a:r>
              <a:rPr lang="en-US" altLang="zh-CN" sz="2000" dirty="0">
                <a:ea typeface="宋体" charset="-122"/>
              </a:rPr>
              <a:t>Data analysis procedures were based on the VO-DAS.</a:t>
            </a:r>
          </a:p>
          <a:p>
            <a:pPr>
              <a:lnSpc>
                <a:spcPct val="90000"/>
              </a:lnSpc>
            </a:pPr>
            <a:r>
              <a:rPr lang="en-US" altLang="zh-CN" sz="2000" dirty="0">
                <a:ea typeface="宋体" charset="-122"/>
              </a:rPr>
              <a:t>Five candidates are identified as over-dense faint stellar sources that have color-magnitude diagrams similar to those of known globular clusters, or dwarf spherical galaxies.</a:t>
            </a:r>
          </a:p>
        </p:txBody>
      </p:sp>
      <p:pic>
        <p:nvPicPr>
          <p:cNvPr id="214020" name="Picture 4" descr="liu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99061"/>
            <a:ext cx="4356100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81463"/>
            <a:ext cx="5472112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13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 Domain Astronomy and VO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000" dirty="0"/>
              <a:t>RAO</a:t>
            </a:r>
            <a:r>
              <a:rPr lang="zh-CN" altLang="en-US" sz="2000" dirty="0"/>
              <a:t> </a:t>
            </a:r>
            <a:r>
              <a:rPr lang="en-US" altLang="zh-CN" sz="2000" dirty="0"/>
              <a:t>requirements in China</a:t>
            </a:r>
          </a:p>
          <a:p>
            <a:r>
              <a:rPr lang="en-US" altLang="zh-CN" sz="2000" dirty="0" smtClean="0"/>
              <a:t>Antarctic Observatory</a:t>
            </a:r>
          </a:p>
          <a:p>
            <a:r>
              <a:rPr lang="en-US" altLang="zh-CN" sz="2000" dirty="0" smtClean="0"/>
              <a:t>Tibet Observatory</a:t>
            </a:r>
          </a:p>
          <a:p>
            <a:r>
              <a:rPr lang="en-US" altLang="zh-CN" sz="2000" dirty="0" smtClean="0"/>
              <a:t>Argentina </a:t>
            </a:r>
            <a:r>
              <a:rPr lang="en-US" altLang="zh-CN" sz="2000" dirty="0"/>
              <a:t>Observatory (San </a:t>
            </a:r>
            <a:r>
              <a:rPr lang="en-US" altLang="zh-CN" sz="2000" dirty="0" smtClean="0"/>
              <a:t>Juan Univ.)</a:t>
            </a:r>
          </a:p>
          <a:p>
            <a:r>
              <a:rPr lang="en-US" altLang="zh-CN" sz="2000" dirty="0" smtClean="0"/>
              <a:t>Lunar-based astronomy</a:t>
            </a:r>
          </a:p>
          <a:p>
            <a:r>
              <a:rPr lang="en-US" altLang="zh-CN" sz="2000" dirty="0" smtClean="0"/>
              <a:t>International projects: SONG, SVOM, …</a:t>
            </a:r>
          </a:p>
          <a:p>
            <a:r>
              <a:rPr lang="en-US" altLang="zh-CN" sz="2000" dirty="0" smtClean="0"/>
              <a:t>School education</a:t>
            </a:r>
          </a:p>
          <a:p>
            <a:r>
              <a:rPr lang="en-US" altLang="zh-CN" sz="2000" dirty="0" smtClean="0"/>
              <a:t>Amateur observation</a:t>
            </a:r>
          </a:p>
          <a:p>
            <a:r>
              <a:rPr lang="en-US" altLang="zh-CN" sz="2000" dirty="0" smtClean="0"/>
              <a:t>……</a:t>
            </a:r>
            <a:endParaRPr lang="zh-CN" altLang="en-US" sz="2000" dirty="0"/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200653" y="1773237"/>
            <a:ext cx="1004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sz="2000">
                <a:solidFill>
                  <a:schemeClr val="bg1"/>
                </a:solidFill>
              </a:rPr>
              <a:t>CSTAR</a:t>
            </a: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40670"/>
            <a:ext cx="3698977" cy="241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0" descr="IMG_0543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03" y="1340768"/>
            <a:ext cx="3800475" cy="25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ile 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4725144"/>
            <a:ext cx="2618240" cy="19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0594929">
            <a:off x="1467326" y="4029793"/>
            <a:ext cx="4754828" cy="584775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  <a:ln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663300"/>
                </a:solidFill>
                <a:latin typeface="Segoe Print" pitchFamily="2" charset="0"/>
              </a:rPr>
              <a:t>Huge Market in China</a:t>
            </a:r>
            <a:endParaRPr lang="zh-CN" altLang="en-US" sz="3200" dirty="0">
              <a:solidFill>
                <a:srgbClr val="6633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6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920875"/>
          </a:xfrm>
        </p:spPr>
        <p:txBody>
          <a:bodyPr/>
          <a:lstStyle/>
          <a:p>
            <a:r>
              <a:rPr lang="en-GB" dirty="0"/>
              <a:t>The BOOTES Project: A world wide network of robotic telescopes</a:t>
            </a:r>
            <a:endParaRPr lang="es-ES" altLang="zh-CN" sz="4000" dirty="0">
              <a:solidFill>
                <a:srgbClr val="00FFFF"/>
              </a:solidFill>
              <a:ea typeface="宋体" charset="-122"/>
            </a:endParaRPr>
          </a:p>
        </p:txBody>
      </p:sp>
      <p:pic>
        <p:nvPicPr>
          <p:cNvPr id="305156" name="Picture 4" descr="logo2c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45125"/>
            <a:ext cx="881062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58" name="Picture 6" descr="Logo BOOTES 2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56251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94269" y="2652008"/>
            <a:ext cx="657001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Identical telescopes spaced around the Earth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Identical filter sets: g’r’i’ZY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Identical CCD cameras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Impact on several scientific fields and public outreach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31" y="4507238"/>
            <a:ext cx="4464744" cy="201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43" y="2528269"/>
            <a:ext cx="26654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120502" y="2132856"/>
            <a:ext cx="295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Boo-2 &amp; 3 integrated in:</a:t>
            </a:r>
          </a:p>
        </p:txBody>
      </p:sp>
    </p:spTree>
    <p:extLst>
      <p:ext uri="{BB962C8B-B14F-4D97-AF65-F5344CB8AC3E}">
        <p14:creationId xmlns:p14="http://schemas.microsoft.com/office/powerpoint/2010/main" val="37399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Bootes-4, history review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539552" y="1700808"/>
            <a:ext cx="2376264" cy="3312368"/>
            <a:chOff x="0" y="0"/>
            <a:chExt cx="2609850" cy="3810000"/>
          </a:xfrm>
        </p:grpSpPr>
        <p:pic>
          <p:nvPicPr>
            <p:cNvPr id="6" name="图片 5" descr="E:\enter\worklist\[014]关于出站\IMAG048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50" y="0"/>
              <a:ext cx="1219200" cy="2038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图片 6" descr="E:\enter\worklist\[014]关于出站\181734nici5dqdisshlz7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6925"/>
              <a:ext cx="2609850" cy="1743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图片 7" descr="E:\enter\worklist\[014]关于出站\155101i5dh7ay2dztnxnn5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62075" cy="2038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组合 8"/>
          <p:cNvGrpSpPr/>
          <p:nvPr/>
        </p:nvGrpSpPr>
        <p:grpSpPr>
          <a:xfrm>
            <a:off x="3275856" y="1700808"/>
            <a:ext cx="4410076" cy="2929255"/>
            <a:chOff x="0" y="0"/>
            <a:chExt cx="5848350" cy="4124325"/>
          </a:xfrm>
        </p:grpSpPr>
        <p:pic>
          <p:nvPicPr>
            <p:cNvPr id="10" name="图片 9" descr="E:\enter\worklist\[014]关于出站\IMAG05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85875" cy="2143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图片 10" descr="E:\enter\worklist\[014]关于出站\H1130002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3700" y="2171700"/>
              <a:ext cx="2905125" cy="1952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图片 11" descr="E:\enter\worklist\[014]关于出站\H1090016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71700"/>
              <a:ext cx="2905125" cy="1952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图片 12" descr="E:\enter\worklist\[014]关于出站\H1080002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425" y="0"/>
              <a:ext cx="3209925" cy="2143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图片 13" descr="E:\enter\worklist\[014]关于出站\IMAG0521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975" y="0"/>
              <a:ext cx="1285875" cy="2143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组合 14"/>
          <p:cNvGrpSpPr/>
          <p:nvPr/>
        </p:nvGrpSpPr>
        <p:grpSpPr>
          <a:xfrm>
            <a:off x="5581324" y="2089169"/>
            <a:ext cx="3152775" cy="4332605"/>
            <a:chOff x="0" y="0"/>
            <a:chExt cx="3457575" cy="4752975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3457575" cy="2414905"/>
              <a:chOff x="0" y="0"/>
              <a:chExt cx="5010150" cy="3448050"/>
            </a:xfrm>
          </p:grpSpPr>
          <p:pic>
            <p:nvPicPr>
              <p:cNvPr id="18" name="图片 17" descr="E:\enter\worklist\[014]关于出站\153456hoae00omwo3eoezw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625" y="0"/>
                <a:ext cx="2295525" cy="34480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图片 18" descr="E:\enter\worklist\[014]关于出站\0717061j0l11t9xtt66jb6.jp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86050" cy="17907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图片 19" descr="E:\enter\worklist\[014]关于出站\IMAG0771.jp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38325"/>
                <a:ext cx="2686050" cy="16097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7" name="图片 16" descr="E:\enter\worklist\[014]关于出站\153456uez66lske5ne1jgg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47925"/>
              <a:ext cx="3457575" cy="2305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2" name="组合 21"/>
          <p:cNvGrpSpPr/>
          <p:nvPr/>
        </p:nvGrpSpPr>
        <p:grpSpPr>
          <a:xfrm>
            <a:off x="737909" y="3750568"/>
            <a:ext cx="6045536" cy="2447267"/>
            <a:chOff x="0" y="0"/>
            <a:chExt cx="5553074" cy="1952625"/>
          </a:xfrm>
        </p:grpSpPr>
        <p:pic>
          <p:nvPicPr>
            <p:cNvPr id="23" name="图片 22" descr="E:\enter\worklist\[014]关于出站\bootes-4_first_light_1_20120222_1497396356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750" y="0"/>
              <a:ext cx="2600324" cy="1952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图片 23" descr="C:\Users\lijian\Desktop\19362082mm2ugk2kk2k7ug.jpg.thumb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4175" cy="1952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74" name="Picture 2" descr="C:\Users\ccz\Desktop\_MG_859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5170"/>
            <a:ext cx="6392080" cy="426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2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 Brief History of China-VO</a:t>
            </a:r>
          </a:p>
          <a:p>
            <a:r>
              <a:rPr lang="en-US" altLang="zh-CN" dirty="0" smtClean="0"/>
              <a:t>Data Access Services</a:t>
            </a:r>
          </a:p>
          <a:p>
            <a:r>
              <a:rPr lang="en-US" altLang="zh-CN" dirty="0" smtClean="0"/>
              <a:t>Software and Service Development</a:t>
            </a:r>
          </a:p>
          <a:p>
            <a:r>
              <a:rPr lang="en-US" altLang="zh-CN" dirty="0" smtClean="0"/>
              <a:t>Scientific Research</a:t>
            </a:r>
          </a:p>
          <a:p>
            <a:r>
              <a:rPr lang="en-US" altLang="zh-CN" dirty="0" smtClean="0"/>
              <a:t>Education and Public Outreach</a:t>
            </a:r>
          </a:p>
          <a:p>
            <a:r>
              <a:rPr lang="en-US" altLang="zh-CN" dirty="0" smtClean="0"/>
              <a:t>Future Directions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19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Total Solar Eclipse Live Broadcast in IYA2009</a:t>
            </a:r>
            <a:endParaRPr lang="en-US" altLang="zh-CN" sz="3200" dirty="0">
              <a:ea typeface="宋体" pitchFamily="2" charset="-122"/>
            </a:endParaRP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itchFamily="2" charset="-122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50825" y="981075"/>
            <a:ext cx="4100513" cy="1019175"/>
            <a:chOff x="113" y="3158"/>
            <a:chExt cx="2583" cy="642"/>
          </a:xfrm>
        </p:grpSpPr>
        <p:pic>
          <p:nvPicPr>
            <p:cNvPr id="40858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158"/>
              <a:ext cx="60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858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9" y="3158"/>
              <a:ext cx="84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858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35" y="3158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858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16" y="3158"/>
              <a:ext cx="48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08580" name="Picture 4" descr="schema_090813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1412875"/>
            <a:ext cx="6227763" cy="319881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08587" name="Picture 11" descr="client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513" y="2060575"/>
            <a:ext cx="4778375" cy="395922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408588" name="Picture 12" descr="eclipse@iy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938" y="2492375"/>
            <a:ext cx="4930775" cy="4164013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408589" name="Picture 13" descr="eclipse2009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5825" y="1166763"/>
            <a:ext cx="1908175" cy="1254125"/>
          </a:xfrm>
          <a:prstGeom prst="rect">
            <a:avLst/>
          </a:prstGeom>
          <a:noFill/>
        </p:spPr>
      </p:pic>
      <p:sp>
        <p:nvSpPr>
          <p:cNvPr id="13" name="Rectangle 3"/>
          <p:cNvSpPr txBox="1">
            <a:spLocks/>
          </p:cNvSpPr>
          <p:nvPr/>
        </p:nvSpPr>
        <p:spPr bwMode="auto">
          <a:xfrm>
            <a:off x="457200" y="3501008"/>
            <a:ext cx="4127500" cy="3024336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400" b="1" dirty="0" smtClean="0">
                <a:solidFill>
                  <a:schemeClr val="accent2"/>
                </a:solidFill>
                <a:latin typeface="华文楷体" pitchFamily="2" charset="-122"/>
                <a:ea typeface="华文楷体" pitchFamily="2" charset="-122"/>
              </a:rPr>
              <a:t>Huge Audience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30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signed clients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Network portal: 17</a:t>
            </a:r>
            <a:endParaRPr lang="zh-CN" altLang="en-US" sz="24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TV station: 10</a:t>
            </a:r>
            <a:endParaRPr lang="zh-CN" altLang="en-US" sz="24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Mobile portal: 1</a:t>
            </a:r>
            <a:endParaRPr lang="zh-CN" altLang="en-US" sz="24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IPv6 portal: 2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Website click: &gt; 230M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~500 volunteers involved</a:t>
            </a:r>
            <a:endParaRPr lang="zh-CN" altLang="en-US" sz="2400" dirty="0" smtClean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81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0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WWT Guided Tour Design Contest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It is just under going …</a:t>
            </a:r>
          </a:p>
          <a:p>
            <a:endParaRPr lang="en-US" altLang="zh-CN" smtClean="0"/>
          </a:p>
        </p:txBody>
      </p:sp>
      <p:pic>
        <p:nvPicPr>
          <p:cNvPr id="13316" name="Picture 4" descr="tours20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717947"/>
            <a:ext cx="5004048" cy="307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1" name="Picture 5" descr="wwt_kv_v4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34" y="1700808"/>
            <a:ext cx="3425704" cy="4896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42896"/>
            <a:ext cx="7308395" cy="447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1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Award Ceremony (2010.11.9)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515168" cy="3022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1450"/>
            <a:ext cx="4218048" cy="2816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84168" y="2060848"/>
            <a:ext cx="30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@ Beijing Planetarium</a:t>
            </a:r>
            <a:endParaRPr lang="zh-CN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50044"/>
            <a:ext cx="4032448" cy="274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98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WWT Lectures</a:t>
            </a:r>
            <a:endParaRPr lang="zh-CN" altLang="en-US" dirty="0"/>
          </a:p>
        </p:txBody>
      </p:sp>
      <p:pic>
        <p:nvPicPr>
          <p:cNvPr id="5" name="内容占位符 4" descr="P1000795.JP090723WWT (2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72432"/>
            <a:ext cx="3456384" cy="258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D:\mydoc\events\20111215_2nd_e-Science\_MG_6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03605"/>
            <a:ext cx="3744416" cy="249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doc\events\20111215_2nd_e-Science\_MG_65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34622"/>
            <a:ext cx="399644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mydoc\events\100125_wwt_ccnu\wwtposte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573016"/>
            <a:ext cx="4209866" cy="304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84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WWT in class</a:t>
            </a:r>
            <a:endParaRPr lang="zh-CN" altLang="en-US" dirty="0" smtClean="0"/>
          </a:p>
        </p:txBody>
      </p:sp>
      <p:sp>
        <p:nvSpPr>
          <p:cNvPr id="6963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69636" name="Picture 2" descr="火星表面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4" y="1517292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学生答题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365104"/>
            <a:ext cx="3169578" cy="2372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81" y="1602174"/>
            <a:ext cx="5220072" cy="293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3" y="4319384"/>
            <a:ext cx="3442277" cy="241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5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WWT Teacher Training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000" dirty="0" smtClean="0"/>
              <a:t>WWT teacher training 2010, Aug. 1-3, 2010</a:t>
            </a:r>
          </a:p>
          <a:p>
            <a:r>
              <a:rPr lang="en-US" altLang="zh-CN" sz="2000" dirty="0" smtClean="0"/>
              <a:t>WWT teacher training 2011, Jul. </a:t>
            </a:r>
            <a:r>
              <a:rPr lang="en-US" altLang="zh-CN" sz="2000" dirty="0"/>
              <a:t>22-26, </a:t>
            </a:r>
            <a:r>
              <a:rPr lang="en-US" altLang="zh-CN" sz="2000" dirty="0" smtClean="0"/>
              <a:t>2011</a:t>
            </a:r>
          </a:p>
          <a:p>
            <a:r>
              <a:rPr lang="en-US" altLang="zh-CN" sz="2000" dirty="0" smtClean="0"/>
              <a:t>WWT teacher training in </a:t>
            </a:r>
            <a:r>
              <a:rPr lang="en-US" altLang="zh-CN" sz="2000" dirty="0" err="1" smtClean="0"/>
              <a:t>Haidian</a:t>
            </a:r>
            <a:r>
              <a:rPr lang="en-US" altLang="zh-CN" sz="2000" dirty="0" smtClean="0"/>
              <a:t>, Aug. 25-26, 2011</a:t>
            </a:r>
          </a:p>
          <a:p>
            <a:r>
              <a:rPr lang="en-US" altLang="zh-CN" sz="2000" dirty="0"/>
              <a:t>WWT teacher training </a:t>
            </a:r>
            <a:r>
              <a:rPr lang="en-US" altLang="zh-CN" sz="2000" dirty="0" smtClean="0"/>
              <a:t> in Xinjiang, Apr. 25-26</a:t>
            </a:r>
            <a:r>
              <a:rPr lang="en-US" altLang="zh-CN" sz="2000" dirty="0"/>
              <a:t>, </a:t>
            </a:r>
            <a:r>
              <a:rPr lang="en-US" altLang="zh-CN" sz="2000" dirty="0" smtClean="0"/>
              <a:t>2012</a:t>
            </a:r>
          </a:p>
          <a:p>
            <a:r>
              <a:rPr lang="en-US" altLang="zh-CN" sz="2000" dirty="0" smtClean="0"/>
              <a:t>WWT </a:t>
            </a:r>
            <a:r>
              <a:rPr lang="en-US" altLang="zh-CN" sz="2000" dirty="0"/>
              <a:t>teacher training </a:t>
            </a:r>
            <a:r>
              <a:rPr lang="en-US" altLang="zh-CN" sz="2000" dirty="0" smtClean="0"/>
              <a:t>2012, Jul. 18-20, 2012</a:t>
            </a:r>
            <a:endParaRPr lang="en-US" altLang="zh-CN" sz="2000" dirty="0"/>
          </a:p>
          <a:p>
            <a:endParaRPr lang="en-US" altLang="zh-CN" sz="2000" dirty="0"/>
          </a:p>
        </p:txBody>
      </p:sp>
      <p:pic>
        <p:nvPicPr>
          <p:cNvPr id="15364" name="Picture 4" descr="groupphot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0" y="3573016"/>
            <a:ext cx="248427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mydoc\events\1107_wwttraining\WWT培训合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08269"/>
            <a:ext cx="2320552" cy="154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52" y="3573017"/>
            <a:ext cx="2365194" cy="159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2" name="Picture 2" descr="D:\mydoc\cvo\collaboration\MSR\review\tmp\group_picture_WWT_2012_Urimq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05564"/>
            <a:ext cx="2314117" cy="154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3" name="Picture 3" descr="D:\mydoc\cvo\collaboration\MSR\review\tmp\group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10" y="3573016"/>
            <a:ext cx="2414766" cy="158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2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CosmoStation</a:t>
            </a:r>
            <a:r>
              <a:rPr lang="en-US" altLang="zh-CN" dirty="0" smtClean="0"/>
              <a:t>, Web Host Service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28800"/>
            <a:ext cx="4392488" cy="4525963"/>
          </a:xfrm>
        </p:spPr>
        <p:txBody>
          <a:bodyPr/>
          <a:lstStyle/>
          <a:p>
            <a:r>
              <a:rPr lang="en-US" altLang="zh-CN" sz="2800" dirty="0" smtClean="0"/>
              <a:t>Since 2002</a:t>
            </a:r>
          </a:p>
          <a:p>
            <a:r>
              <a:rPr lang="en-US" altLang="zh-CN" sz="2800" dirty="0" smtClean="0"/>
              <a:t>Hosted hundreds of websites</a:t>
            </a:r>
          </a:p>
          <a:p>
            <a:pPr lvl="1"/>
            <a:r>
              <a:rPr lang="en-US" altLang="zh-CN" sz="2400" dirty="0" smtClean="0"/>
              <a:t>Associations</a:t>
            </a:r>
          </a:p>
          <a:p>
            <a:pPr lvl="1"/>
            <a:r>
              <a:rPr lang="en-US" altLang="zh-CN" sz="2400" dirty="0" smtClean="0"/>
              <a:t>Individual amateur astronomers</a:t>
            </a:r>
          </a:p>
          <a:p>
            <a:r>
              <a:rPr lang="en-US" altLang="zh-CN" sz="2800" dirty="0" smtClean="0"/>
              <a:t>Professional astronomy benefits from here</a:t>
            </a:r>
            <a:endParaRPr lang="zh-CN" altLang="en-US" sz="2800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3825397" cy="3420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Directions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Data archiving, management, and access</a:t>
            </a:r>
          </a:p>
          <a:p>
            <a:pPr lvl="1"/>
            <a:r>
              <a:rPr lang="en-US" altLang="zh-CN" sz="2000" dirty="0" err="1" smtClean="0"/>
              <a:t>CAsDC</a:t>
            </a:r>
            <a:r>
              <a:rPr lang="en-US" altLang="zh-CN" sz="2000" dirty="0" smtClean="0"/>
              <a:t>, a national astronomical data center, data </a:t>
            </a:r>
            <a:r>
              <a:rPr lang="en-US" altLang="zh-CN" sz="2000" dirty="0" err="1" smtClean="0"/>
              <a:t>curation</a:t>
            </a:r>
            <a:r>
              <a:rPr lang="en-US" altLang="zh-CN" sz="2000" dirty="0" smtClean="0"/>
              <a:t> and long-term service</a:t>
            </a:r>
          </a:p>
          <a:p>
            <a:r>
              <a:rPr lang="en-US" altLang="zh-CN" sz="2400" dirty="0" smtClean="0"/>
              <a:t>Closer collaboration with astronomers and astronomical projects</a:t>
            </a:r>
          </a:p>
          <a:p>
            <a:pPr lvl="1"/>
            <a:r>
              <a:rPr lang="en-US" altLang="zh-CN" sz="2000" dirty="0" smtClean="0"/>
              <a:t>Specific requirement targeted research and development</a:t>
            </a:r>
          </a:p>
          <a:p>
            <a:pPr lvl="1"/>
            <a:r>
              <a:rPr lang="en-US" altLang="zh-CN" sz="2000" dirty="0" err="1" smtClean="0"/>
              <a:t>astroinformatics</a:t>
            </a:r>
            <a:endParaRPr lang="en-US" altLang="zh-CN" sz="2000" dirty="0" smtClean="0"/>
          </a:p>
          <a:p>
            <a:r>
              <a:rPr lang="en-US" altLang="zh-CN" sz="2400" dirty="0" smtClean="0"/>
              <a:t>Scientific data based education and public outreach</a:t>
            </a:r>
          </a:p>
          <a:p>
            <a:pPr lvl="1"/>
            <a:r>
              <a:rPr lang="en-US" altLang="zh-CN" sz="2000" dirty="0" smtClean="0"/>
              <a:t>Training the next generation</a:t>
            </a:r>
          </a:p>
          <a:p>
            <a:pPr lvl="2"/>
            <a:r>
              <a:rPr lang="en-US" altLang="zh-CN" sz="1800" dirty="0" smtClean="0"/>
              <a:t>Computational thinking</a:t>
            </a:r>
          </a:p>
          <a:p>
            <a:pPr lvl="2"/>
            <a:r>
              <a:rPr lang="en-US" altLang="zh-CN" sz="1800" dirty="0" smtClean="0"/>
              <a:t>Citizen science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128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Thank You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9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China-VO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zh-CN" sz="2000" dirty="0"/>
              <a:t>Virtual Observatory (VO) is a data-intensively online astronomical research and education environment, taking advantages of advanced information technologies to achieve seamless, global access to astronomical information. </a:t>
            </a:r>
          </a:p>
          <a:p>
            <a:pPr>
              <a:lnSpc>
                <a:spcPct val="90000"/>
              </a:lnSpc>
            </a:pPr>
            <a:r>
              <a:rPr lang="en-US" altLang="zh-CN" sz="2000" dirty="0" smtClean="0"/>
              <a:t>Chinese </a:t>
            </a:r>
            <a:r>
              <a:rPr lang="en-US" altLang="zh-CN" sz="2000" dirty="0"/>
              <a:t>Virtual Observatory (China-VO) is the national VO project in China initiated in 2002 by Chinese astronomical community leading by National Astronomical Observatories, Chinese Academy of Sciences. </a:t>
            </a:r>
          </a:p>
          <a:p>
            <a:pPr>
              <a:lnSpc>
                <a:spcPct val="90000"/>
              </a:lnSpc>
            </a:pPr>
            <a:r>
              <a:rPr lang="en-US" altLang="zh-CN" sz="2000" dirty="0" smtClean="0"/>
              <a:t>China-VO </a:t>
            </a:r>
            <a:r>
              <a:rPr lang="en-US" altLang="zh-CN" sz="2000" dirty="0"/>
              <a:t>became a member of the IVOA with the recommendation of Dr. Jim Gray</a:t>
            </a:r>
          </a:p>
          <a:p>
            <a:pPr>
              <a:lnSpc>
                <a:spcPct val="90000"/>
              </a:lnSpc>
            </a:pPr>
            <a:endParaRPr lang="en-US" altLang="zh-CN" sz="2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15616" y="4509120"/>
            <a:ext cx="7128792" cy="2016224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ea typeface="宋体" charset="-122"/>
              </a:rPr>
              <a:t>China-VO Platform </a:t>
            </a:r>
          </a:p>
          <a:p>
            <a:r>
              <a:rPr lang="en-US" altLang="zh-CN" sz="2000" dirty="0" smtClean="0">
                <a:ea typeface="宋体" charset="-122"/>
              </a:rPr>
              <a:t>Unified Access to On-line Astronomical Resources and Services </a:t>
            </a:r>
          </a:p>
          <a:p>
            <a:r>
              <a:rPr lang="en-US" altLang="zh-CN" sz="2000" dirty="0" smtClean="0">
                <a:ea typeface="宋体" charset="-122"/>
              </a:rPr>
              <a:t>VO-ready Projects and Facilities </a:t>
            </a:r>
          </a:p>
          <a:p>
            <a:r>
              <a:rPr lang="en-US" altLang="zh-CN" sz="2000" dirty="0" smtClean="0">
                <a:ea typeface="宋体" charset="-122"/>
              </a:rPr>
              <a:t>VO-based Astronomical Research Activities </a:t>
            </a:r>
          </a:p>
          <a:p>
            <a:r>
              <a:rPr lang="en-US" altLang="zh-CN" sz="2000" dirty="0" smtClean="0">
                <a:ea typeface="宋体" charset="-122"/>
              </a:rPr>
              <a:t>VO-based Public Education </a:t>
            </a:r>
            <a:endParaRPr lang="en-US" altLang="zh-CN" sz="2000" dirty="0">
              <a:ea typeface="宋体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9912" y="4293096"/>
            <a:ext cx="1997663" cy="461665"/>
          </a:xfrm>
          <a:prstGeom prst="rect">
            <a:avLst/>
          </a:prstGeom>
          <a:solidFill>
            <a:srgbClr val="003366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charset="-122"/>
              </a:rPr>
              <a:t>R&amp;D Focuses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/>
              <a:t>Community: China-VO annual meeting</a:t>
            </a:r>
            <a:endParaRPr lang="zh-CN" altLang="en-US" sz="4000" dirty="0"/>
          </a:p>
        </p:txBody>
      </p:sp>
      <p:graphicFrame>
        <p:nvGraphicFramePr>
          <p:cNvPr id="7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304095"/>
              </p:ext>
            </p:extLst>
          </p:nvPr>
        </p:nvGraphicFramePr>
        <p:xfrm>
          <a:off x="467544" y="1602849"/>
          <a:ext cx="2951559" cy="3122295"/>
        </p:xfrm>
        <a:graphic>
          <a:graphicData uri="http://schemas.openxmlformats.org/drawingml/2006/table">
            <a:tbl>
              <a:tblPr/>
              <a:tblGrid>
                <a:gridCol w="1297187"/>
                <a:gridCol w="1654372"/>
              </a:tblGrid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year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attendees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2001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　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2003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2004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2005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2007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6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1185" marR="3118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8" name="图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839758"/>
              </p:ext>
            </p:extLst>
          </p:nvPr>
        </p:nvGraphicFramePr>
        <p:xfrm>
          <a:off x="3707904" y="14813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D:\mydoc\events\cvo_annual_meeting\1111_cvo2011_guiyang\website\images\cvo2011g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65104"/>
            <a:ext cx="3466753" cy="2337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Small project meeting, Beijing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dirty="0">
                <a:ea typeface="宋体" charset="-122"/>
              </a:rPr>
              <a:t>26-28 November 2003: Beijing, China</a:t>
            </a:r>
          </a:p>
          <a:p>
            <a:pPr>
              <a:lnSpc>
                <a:spcPct val="90000"/>
              </a:lnSpc>
            </a:pPr>
            <a:r>
              <a:rPr lang="en-US" altLang="zh-CN" sz="2400" dirty="0">
                <a:ea typeface="宋体" charset="-122"/>
              </a:rPr>
              <a:t>Main topics: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>
                <a:ea typeface="宋体" charset="-122"/>
              </a:rPr>
              <a:t>Advantages and disadvantages of small projects. 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>
                <a:ea typeface="宋体" charset="-122"/>
              </a:rPr>
              <a:t>The role of small projects in the IVOA. 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>
                <a:ea typeface="宋体" charset="-122"/>
              </a:rPr>
              <a:t>R&amp;D focus of small projects. 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>
                <a:ea typeface="宋体" charset="-122"/>
              </a:rPr>
              <a:t>Collaboration among small projects and with big VO projects. 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>
                <a:ea typeface="宋体" charset="-122"/>
              </a:rPr>
              <a:t>Implementation of IVOA standards and infrastructures developed by other VO projects</a:t>
            </a:r>
            <a:r>
              <a:rPr lang="en-US" altLang="zh-CN" sz="2000" dirty="0" smtClean="0">
                <a:ea typeface="宋体" charset="-122"/>
              </a:rPr>
              <a:t>.</a:t>
            </a:r>
          </a:p>
        </p:txBody>
      </p:sp>
      <p:pic>
        <p:nvPicPr>
          <p:cNvPr id="5" name="Picture 6" descr="New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07" y="4149080"/>
            <a:ext cx="3863509" cy="25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11560" y="5008157"/>
            <a:ext cx="374441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800" dirty="0">
                <a:ea typeface="宋体" charset="-122"/>
              </a:rPr>
              <a:t>39 participants from Korea, Japan, India, Europe, UK and China</a:t>
            </a:r>
          </a:p>
        </p:txBody>
      </p:sp>
    </p:spTree>
    <p:extLst>
      <p:ext uri="{BB962C8B-B14F-4D97-AF65-F5344CB8AC3E}">
        <p14:creationId xmlns:p14="http://schemas.microsoft.com/office/powerpoint/2010/main" val="34396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IVOA 2007, Beijing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-122"/>
            </a:endParaRPr>
          </a:p>
        </p:txBody>
      </p:sp>
      <p:pic>
        <p:nvPicPr>
          <p:cNvPr id="178182" name="Picture 6" descr="ivoa2007b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31082"/>
            <a:ext cx="7345363" cy="489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02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China-VO Team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457200" y="1484313"/>
            <a:ext cx="8362950" cy="499745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000" dirty="0"/>
              <a:t>Partners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006600"/>
                </a:solidFill>
              </a:rPr>
              <a:t>NAOC (Beijing)</a:t>
            </a:r>
            <a:r>
              <a:rPr lang="en-US" altLang="zh-CN" sz="1800" dirty="0"/>
              <a:t>: </a:t>
            </a:r>
            <a:r>
              <a:rPr lang="en-US" altLang="zh-CN" sz="1800" dirty="0" err="1"/>
              <a:t>Yongheng</a:t>
            </a:r>
            <a:r>
              <a:rPr lang="en-US" altLang="zh-CN" sz="1800" dirty="0"/>
              <a:t> Zhao (PI), </a:t>
            </a:r>
            <a:r>
              <a:rPr lang="en-US" altLang="zh-CN" sz="1800" dirty="0" err="1"/>
              <a:t>Chenzhou</a:t>
            </a:r>
            <a:r>
              <a:rPr lang="en-US" altLang="zh-CN" sz="1800" dirty="0"/>
              <a:t> Cui (PM), </a:t>
            </a:r>
            <a:r>
              <a:rPr lang="en-US" altLang="zh-CN" sz="1800" dirty="0" err="1"/>
              <a:t>Ganghua</a:t>
            </a:r>
            <a:r>
              <a:rPr lang="en-US" altLang="zh-CN" sz="1800" dirty="0"/>
              <a:t> Lin, </a:t>
            </a:r>
            <a:r>
              <a:rPr lang="en-US" altLang="zh-CN" sz="1800" dirty="0" err="1"/>
              <a:t>Yanxia</a:t>
            </a:r>
            <a:r>
              <a:rPr lang="en-US" altLang="zh-CN" sz="1800" dirty="0"/>
              <a:t> Zhang, </a:t>
            </a:r>
            <a:r>
              <a:rPr lang="en-US" altLang="zh-CN" sz="1800" dirty="0" err="1"/>
              <a:t>Boliang</a:t>
            </a:r>
            <a:r>
              <a:rPr lang="en-US" altLang="zh-CN" sz="1800" dirty="0"/>
              <a:t> He, Wei </a:t>
            </a:r>
            <a:r>
              <a:rPr lang="en-US" altLang="zh-CN" sz="1800" dirty="0" err="1"/>
              <a:t>Gao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Yue</a:t>
            </a:r>
            <a:r>
              <a:rPr lang="en-US" altLang="zh-CN" sz="1800" dirty="0"/>
              <a:t> Chen, </a:t>
            </a:r>
            <a:r>
              <a:rPr lang="en-US" altLang="zh-CN" sz="1800" dirty="0" err="1"/>
              <a:t>Yiming</a:t>
            </a:r>
            <a:r>
              <a:rPr lang="en-US" altLang="zh-CN" sz="1800" dirty="0"/>
              <a:t> </a:t>
            </a:r>
            <a:r>
              <a:rPr lang="en-US" altLang="zh-CN" sz="1800" dirty="0" err="1"/>
              <a:t>Teng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Zihuang</a:t>
            </a:r>
            <a:r>
              <a:rPr lang="en-US" altLang="zh-CN" sz="1800" dirty="0"/>
              <a:t> Cao, </a:t>
            </a:r>
            <a:r>
              <a:rPr lang="en-US" altLang="zh-CN" sz="1800" dirty="0" err="1"/>
              <a:t>Dongwei</a:t>
            </a:r>
            <a:r>
              <a:rPr lang="en-US" altLang="zh-CN" sz="1800" dirty="0"/>
              <a:t> Fan, </a:t>
            </a:r>
            <a:r>
              <a:rPr lang="en-US" altLang="zh-CN" sz="1800" dirty="0" err="1"/>
              <a:t>Wangwei</a:t>
            </a:r>
            <a:r>
              <a:rPr lang="en-US" altLang="zh-CN" sz="1800" dirty="0"/>
              <a:t> Chu, </a:t>
            </a:r>
            <a:r>
              <a:rPr lang="en-US" altLang="zh-CN" sz="1800" dirty="0" err="1"/>
              <a:t>Haijun</a:t>
            </a:r>
            <a:r>
              <a:rPr lang="en-US" altLang="zh-CN" sz="1800" dirty="0"/>
              <a:t> </a:t>
            </a:r>
            <a:r>
              <a:rPr lang="en-US" altLang="zh-CN" sz="1800" dirty="0" err="1"/>
              <a:t>Tian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Zheng</a:t>
            </a:r>
            <a:r>
              <a:rPr lang="en-US" altLang="zh-CN" sz="1800" dirty="0"/>
              <a:t> Li, 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err="1">
                <a:solidFill>
                  <a:srgbClr val="006600"/>
                </a:solidFill>
              </a:rPr>
              <a:t>TianJin</a:t>
            </a:r>
            <a:r>
              <a:rPr lang="en-US" altLang="zh-CN" sz="1800" b="1" dirty="0">
                <a:solidFill>
                  <a:srgbClr val="006600"/>
                </a:solidFill>
              </a:rPr>
              <a:t> Univ. (Tianjin)</a:t>
            </a:r>
            <a:r>
              <a:rPr lang="en-US" altLang="zh-CN" sz="1800" dirty="0"/>
              <a:t>: </a:t>
            </a:r>
            <a:r>
              <a:rPr lang="en-US" altLang="zh-CN" sz="1800" dirty="0" err="1"/>
              <a:t>Jizhou</a:t>
            </a:r>
            <a:r>
              <a:rPr lang="en-US" altLang="zh-CN" sz="1800" dirty="0"/>
              <a:t> Sun, </a:t>
            </a:r>
            <a:r>
              <a:rPr lang="en-US" altLang="zh-CN" sz="1800" dirty="0" err="1"/>
              <a:t>Ce</a:t>
            </a:r>
            <a:r>
              <a:rPr lang="en-US" altLang="zh-CN" sz="1800" dirty="0"/>
              <a:t> Yu, </a:t>
            </a:r>
            <a:r>
              <a:rPr lang="en-US" altLang="zh-CN" sz="1800" dirty="0" err="1"/>
              <a:t>Jian</a:t>
            </a:r>
            <a:r>
              <a:rPr lang="en-US" altLang="zh-CN" sz="1800" dirty="0"/>
              <a:t> Xiao, Qing Zhao, </a:t>
            </a:r>
            <a:r>
              <a:rPr lang="en-US" altLang="zh-CN" sz="1800" dirty="0" err="1"/>
              <a:t>Xu</a:t>
            </a:r>
            <a:r>
              <a:rPr lang="en-US" altLang="zh-CN" sz="1800" dirty="0"/>
              <a:t> Liu, </a:t>
            </a:r>
            <a:r>
              <a:rPr lang="en-US" altLang="zh-CN" sz="1800" dirty="0" err="1"/>
              <a:t>Ao</a:t>
            </a:r>
            <a:r>
              <a:rPr lang="en-US" altLang="zh-CN" sz="1800" dirty="0"/>
              <a:t> Yuan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006600"/>
                </a:solidFill>
              </a:rPr>
              <a:t>CCNU (Wu Han)</a:t>
            </a:r>
            <a:r>
              <a:rPr lang="en-US" altLang="zh-CN" sz="1800" dirty="0"/>
              <a:t>: Xiaoping </a:t>
            </a:r>
            <a:r>
              <a:rPr lang="en-US" altLang="zh-CN" sz="1800" dirty="0" err="1"/>
              <a:t>Zheng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Cuilan</a:t>
            </a:r>
            <a:r>
              <a:rPr lang="en-US" altLang="zh-CN" sz="1800" dirty="0"/>
              <a:t> </a:t>
            </a:r>
            <a:r>
              <a:rPr lang="en-US" altLang="zh-CN" sz="1800" dirty="0" err="1"/>
              <a:t>Qiao</a:t>
            </a:r>
            <a:r>
              <a:rPr lang="en-US" altLang="zh-CN" sz="1800" dirty="0"/>
              <a:t>, Qin Wang, </a:t>
            </a:r>
            <a:r>
              <a:rPr lang="en-US" altLang="zh-CN" sz="1800" dirty="0" err="1"/>
              <a:t>Junli</a:t>
            </a:r>
            <a:r>
              <a:rPr lang="en-US" altLang="zh-CN" sz="1800" dirty="0"/>
              <a:t> </a:t>
            </a:r>
            <a:r>
              <a:rPr lang="en-US" altLang="zh-CN" sz="1800" dirty="0" err="1"/>
              <a:t>Jia</a:t>
            </a:r>
            <a:endParaRPr lang="en-US" altLang="zh-CN" sz="1800" dirty="0"/>
          </a:p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006600"/>
                </a:solidFill>
              </a:rPr>
              <a:t>Kunming Univ. of Science and Tech</a:t>
            </a:r>
            <a:r>
              <a:rPr lang="en-US" altLang="zh-CN" sz="1800" dirty="0"/>
              <a:t>: </a:t>
            </a:r>
            <a:r>
              <a:rPr lang="en-US" altLang="zh-CN" sz="1800" dirty="0" err="1"/>
              <a:t>Feng</a:t>
            </a:r>
            <a:r>
              <a:rPr lang="en-US" altLang="zh-CN" sz="1800" dirty="0"/>
              <a:t> Wang, </a:t>
            </a:r>
            <a:r>
              <a:rPr lang="en-US" altLang="zh-CN" sz="1800" dirty="0" err="1"/>
              <a:t>Kaifan</a:t>
            </a:r>
            <a:r>
              <a:rPr lang="en-US" altLang="zh-CN" sz="1800" dirty="0"/>
              <a:t> </a:t>
            </a:r>
            <a:r>
              <a:rPr lang="en-US" altLang="zh-CN" sz="1800" dirty="0" err="1"/>
              <a:t>Ji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Hui</a:t>
            </a:r>
            <a:r>
              <a:rPr lang="en-US" altLang="zh-CN" sz="1800" dirty="0"/>
              <a:t> Deng</a:t>
            </a:r>
          </a:p>
          <a:p>
            <a:pPr>
              <a:lnSpc>
                <a:spcPct val="80000"/>
              </a:lnSpc>
            </a:pPr>
            <a:endParaRPr lang="en-US" altLang="zh-CN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000" dirty="0"/>
              <a:t>Collaborators</a:t>
            </a:r>
            <a:r>
              <a:rPr lang="en-US" altLang="zh-CN" sz="1800" dirty="0"/>
              <a:t>: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006600"/>
                </a:solidFill>
              </a:rPr>
              <a:t>Computer Network Information Center, CAS (Beijing)</a:t>
            </a:r>
            <a:r>
              <a:rPr lang="en-US" altLang="zh-CN" sz="1800" dirty="0"/>
              <a:t>: </a:t>
            </a:r>
            <a:r>
              <a:rPr lang="en-US" altLang="zh-CN" sz="1800" dirty="0" err="1"/>
              <a:t>Baoping</a:t>
            </a:r>
            <a:r>
              <a:rPr lang="en-US" altLang="zh-CN" sz="1800" dirty="0"/>
              <a:t> Yan, Kai Nan, </a:t>
            </a:r>
            <a:r>
              <a:rPr lang="en-US" altLang="zh-CN" sz="1800" dirty="0" err="1"/>
              <a:t>Jianhui</a:t>
            </a:r>
            <a:r>
              <a:rPr lang="en-US" altLang="zh-CN" sz="1800" dirty="0"/>
              <a:t> Li, Kevin Dong, </a:t>
            </a:r>
            <a:r>
              <a:rPr lang="en-US" altLang="zh-CN" sz="1800" dirty="0" err="1"/>
              <a:t>Yongzheng</a:t>
            </a:r>
            <a:r>
              <a:rPr lang="en-US" altLang="zh-CN" sz="1800" dirty="0"/>
              <a:t> Ma, </a:t>
            </a:r>
            <a:r>
              <a:rPr lang="en-US" altLang="zh-CN" sz="1800" dirty="0" err="1"/>
              <a:t>Lianglin</a:t>
            </a:r>
            <a:r>
              <a:rPr lang="en-US" altLang="zh-CN" sz="1800" dirty="0"/>
              <a:t> Hu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006600"/>
                </a:solidFill>
              </a:rPr>
              <a:t>Purple Mountain </a:t>
            </a:r>
            <a:r>
              <a:rPr lang="en-US" altLang="zh-CN" sz="1800" b="1" dirty="0" err="1">
                <a:solidFill>
                  <a:srgbClr val="006600"/>
                </a:solidFill>
              </a:rPr>
              <a:t>Astro</a:t>
            </a:r>
            <a:r>
              <a:rPr lang="en-US" altLang="zh-CN" sz="1800" b="1" dirty="0">
                <a:solidFill>
                  <a:srgbClr val="006600"/>
                </a:solidFill>
              </a:rPr>
              <a:t> </a:t>
            </a:r>
            <a:r>
              <a:rPr lang="en-US" altLang="zh-CN" sz="1800" b="1" dirty="0" err="1">
                <a:solidFill>
                  <a:srgbClr val="006600"/>
                </a:solidFill>
              </a:rPr>
              <a:t>Obs</a:t>
            </a:r>
            <a:r>
              <a:rPr lang="en-US" altLang="zh-CN" sz="1800" b="1" dirty="0">
                <a:solidFill>
                  <a:srgbClr val="006600"/>
                </a:solidFill>
              </a:rPr>
              <a:t> (Nanjing)</a:t>
            </a:r>
            <a:r>
              <a:rPr lang="en-US" altLang="zh-CN" sz="1800" dirty="0"/>
              <a:t>: </a:t>
            </a:r>
            <a:r>
              <a:rPr lang="en-US" altLang="zh-CN" sz="1800" dirty="0" err="1"/>
              <a:t>Ji</a:t>
            </a:r>
            <a:r>
              <a:rPr lang="en-US" altLang="zh-CN" sz="1800" dirty="0"/>
              <a:t> Yang, Liang Liu, </a:t>
            </a:r>
            <a:r>
              <a:rPr lang="en-US" altLang="zh-CN" sz="1800" dirty="0" err="1"/>
              <a:t>Dengrong</a:t>
            </a:r>
            <a:r>
              <a:rPr lang="en-US" altLang="zh-CN" sz="1800" dirty="0"/>
              <a:t> Lu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006600"/>
                </a:solidFill>
              </a:rPr>
              <a:t>Shanghai </a:t>
            </a:r>
            <a:r>
              <a:rPr lang="en-US" altLang="zh-CN" sz="1800" b="1" dirty="0" err="1">
                <a:solidFill>
                  <a:srgbClr val="006600"/>
                </a:solidFill>
              </a:rPr>
              <a:t>Astro</a:t>
            </a:r>
            <a:r>
              <a:rPr lang="en-US" altLang="zh-CN" sz="1800" b="1" dirty="0">
                <a:solidFill>
                  <a:srgbClr val="006600"/>
                </a:solidFill>
              </a:rPr>
              <a:t> </a:t>
            </a:r>
            <a:r>
              <a:rPr lang="en-US" altLang="zh-CN" sz="1800" b="1" dirty="0" err="1">
                <a:solidFill>
                  <a:srgbClr val="006600"/>
                </a:solidFill>
              </a:rPr>
              <a:t>Obs</a:t>
            </a:r>
            <a:r>
              <a:rPr lang="en-US" altLang="zh-CN" sz="1800" b="1" dirty="0">
                <a:solidFill>
                  <a:srgbClr val="006600"/>
                </a:solidFill>
              </a:rPr>
              <a:t> (Shanghai)</a:t>
            </a:r>
            <a:r>
              <a:rPr lang="en-US" altLang="zh-CN" sz="1800" dirty="0"/>
              <a:t>: </a:t>
            </a:r>
            <a:r>
              <a:rPr lang="en-US" altLang="zh-CN" sz="1800" dirty="0" err="1"/>
              <a:t>Yipeng</a:t>
            </a:r>
            <a:r>
              <a:rPr lang="en-US" altLang="zh-CN" sz="1800" dirty="0"/>
              <a:t> Jing, </a:t>
            </a:r>
            <a:r>
              <a:rPr lang="en-US" altLang="zh-CN" sz="1800" dirty="0" err="1"/>
              <a:t>Weipeng</a:t>
            </a:r>
            <a:r>
              <a:rPr lang="en-US" altLang="zh-CN" sz="1800" dirty="0"/>
              <a:t> Lin, Xiao Chen, </a:t>
            </a:r>
            <a:r>
              <a:rPr lang="en-US" altLang="zh-CN" sz="1800" dirty="0" err="1"/>
              <a:t>Shuhe</a:t>
            </a:r>
            <a:r>
              <a:rPr lang="en-US" altLang="zh-CN" sz="1800" dirty="0"/>
              <a:t> Wang, </a:t>
            </a:r>
            <a:r>
              <a:rPr lang="en-US" altLang="zh-CN" sz="1800" dirty="0" err="1"/>
              <a:t>Jianhai</a:t>
            </a:r>
            <a:r>
              <a:rPr lang="en-US" altLang="zh-CN" sz="1800" dirty="0"/>
              <a:t> Zhao, </a:t>
            </a:r>
            <a:r>
              <a:rPr lang="en-US" altLang="zh-CN" sz="1800" dirty="0" err="1"/>
              <a:t>Haiming</a:t>
            </a:r>
            <a:r>
              <a:rPr lang="en-US" altLang="zh-CN" sz="1800" dirty="0"/>
              <a:t> Tang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006600"/>
                </a:solidFill>
              </a:rPr>
              <a:t>Yunnan </a:t>
            </a:r>
            <a:r>
              <a:rPr lang="en-US" altLang="zh-CN" sz="1800" b="1" dirty="0" err="1">
                <a:solidFill>
                  <a:srgbClr val="006600"/>
                </a:solidFill>
              </a:rPr>
              <a:t>Astro</a:t>
            </a:r>
            <a:r>
              <a:rPr lang="en-US" altLang="zh-CN" sz="1800" b="1" dirty="0">
                <a:solidFill>
                  <a:srgbClr val="006600"/>
                </a:solidFill>
              </a:rPr>
              <a:t> </a:t>
            </a:r>
            <a:r>
              <a:rPr lang="en-US" altLang="zh-CN" sz="1800" b="1" dirty="0" err="1">
                <a:solidFill>
                  <a:srgbClr val="006600"/>
                </a:solidFill>
              </a:rPr>
              <a:t>Obs</a:t>
            </a:r>
            <a:r>
              <a:rPr lang="en-US" altLang="zh-CN" sz="1800" dirty="0"/>
              <a:t>: </a:t>
            </a:r>
            <a:r>
              <a:rPr lang="en-US" altLang="zh-CN" sz="1800" dirty="0" err="1"/>
              <a:t>Yufeng</a:t>
            </a:r>
            <a:r>
              <a:rPr lang="en-US" altLang="zh-CN" sz="1800" dirty="0"/>
              <a:t> Fan, </a:t>
            </a:r>
            <a:r>
              <a:rPr lang="en-US" altLang="zh-CN" sz="1800" dirty="0" err="1"/>
              <a:t>Chuanjun</a:t>
            </a:r>
            <a:r>
              <a:rPr lang="en-US" altLang="zh-CN" sz="1800" dirty="0"/>
              <a:t> Wang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006600"/>
                </a:solidFill>
              </a:rPr>
              <a:t>Tsinghua Univ.</a:t>
            </a:r>
            <a:r>
              <a:rPr lang="en-US" altLang="zh-CN" sz="1800" dirty="0"/>
              <a:t>: </a:t>
            </a:r>
            <a:r>
              <a:rPr lang="en-US" altLang="zh-CN" sz="1800" dirty="0" err="1"/>
              <a:t>Jianfeng</a:t>
            </a:r>
            <a:r>
              <a:rPr lang="en-US" altLang="zh-CN" sz="1800" dirty="0"/>
              <a:t> Zhou, </a:t>
            </a:r>
            <a:r>
              <a:rPr lang="en-US" altLang="zh-CN" sz="1800" dirty="0" err="1"/>
              <a:t>Zhihui</a:t>
            </a:r>
            <a:r>
              <a:rPr lang="en-US" altLang="zh-CN" sz="1800" dirty="0"/>
              <a:t> Du</a:t>
            </a:r>
          </a:p>
          <a:p>
            <a:pPr>
              <a:lnSpc>
                <a:spcPct val="80000"/>
              </a:lnSpc>
            </a:pPr>
            <a:endParaRPr lang="en-US" altLang="zh-CN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000" dirty="0"/>
              <a:t>External collaborations: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006600"/>
                </a:solidFill>
              </a:rPr>
              <a:t>JHU, MSR, Caltech, IUCAA, CDS,</a:t>
            </a:r>
            <a:r>
              <a:rPr lang="en-US" altLang="zh-CN" sz="1800" b="1" dirty="0"/>
              <a:t> </a:t>
            </a:r>
            <a:r>
              <a:rPr lang="en-US" altLang="zh-CN" sz="1800" b="1" dirty="0">
                <a:solidFill>
                  <a:schemeClr val="folHlink"/>
                </a:solidFill>
              </a:rPr>
              <a:t>ICRAR (Australia), NAOJ (Japan)…</a:t>
            </a:r>
            <a:endParaRPr lang="zh-CN" altLang="en-US" sz="1800" b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Access Services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659292" cy="4734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81128"/>
            <a:ext cx="3603801" cy="206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2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resources at the </a:t>
            </a:r>
            <a:r>
              <a:rPr lang="en-US" altLang="zh-CN" dirty="0" err="1" smtClean="0"/>
              <a:t>CAsDC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67544" y="1628800"/>
            <a:ext cx="4464496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 smtClean="0"/>
              <a:t>From China</a:t>
            </a:r>
          </a:p>
          <a:p>
            <a:r>
              <a:rPr lang="en-US" altLang="zh-CN" sz="2000" dirty="0" smtClean="0">
                <a:solidFill>
                  <a:srgbClr val="006600"/>
                </a:solidFill>
              </a:rPr>
              <a:t>LAMOST</a:t>
            </a:r>
            <a:r>
              <a:rPr lang="zh-CN" altLang="en-US" sz="2000" dirty="0" smtClean="0">
                <a:solidFill>
                  <a:srgbClr val="006600"/>
                </a:solidFill>
              </a:rPr>
              <a:t> </a:t>
            </a:r>
            <a:r>
              <a:rPr lang="en-US" altLang="zh-CN" sz="2000" dirty="0" smtClean="0">
                <a:solidFill>
                  <a:srgbClr val="006600"/>
                </a:solidFill>
              </a:rPr>
              <a:t>Pilot Data Release</a:t>
            </a:r>
            <a:endParaRPr lang="zh-CN" altLang="en-US" sz="2000" dirty="0">
              <a:solidFill>
                <a:srgbClr val="006600"/>
              </a:solidFill>
            </a:endParaRPr>
          </a:p>
          <a:p>
            <a:r>
              <a:rPr lang="en-US" altLang="zh-CN" sz="2000" dirty="0" smtClean="0">
                <a:solidFill>
                  <a:srgbClr val="006600"/>
                </a:solidFill>
              </a:rPr>
              <a:t>LAMOST</a:t>
            </a:r>
            <a:r>
              <a:rPr lang="zh-CN" altLang="en-US" sz="2000" dirty="0" smtClean="0">
                <a:solidFill>
                  <a:srgbClr val="006600"/>
                </a:solidFill>
              </a:rPr>
              <a:t> </a:t>
            </a:r>
            <a:r>
              <a:rPr lang="en-US" altLang="zh-CN" sz="2000" dirty="0" smtClean="0">
                <a:solidFill>
                  <a:srgbClr val="006600"/>
                </a:solidFill>
              </a:rPr>
              <a:t>Commission Data</a:t>
            </a:r>
            <a:endParaRPr lang="zh-CN" altLang="en-US" sz="2000" dirty="0">
              <a:solidFill>
                <a:srgbClr val="006600"/>
              </a:solidFill>
            </a:endParaRPr>
          </a:p>
          <a:p>
            <a:r>
              <a:rPr lang="en-US" altLang="zh-CN" sz="2000" dirty="0">
                <a:solidFill>
                  <a:srgbClr val="006600"/>
                </a:solidFill>
              </a:rPr>
              <a:t>The South Galactic Cap U-band Sky </a:t>
            </a:r>
            <a:r>
              <a:rPr lang="en-US" altLang="zh-CN" sz="2000" dirty="0" smtClean="0">
                <a:solidFill>
                  <a:srgbClr val="006600"/>
                </a:solidFill>
              </a:rPr>
              <a:t>Survey (SCUSS</a:t>
            </a:r>
            <a:r>
              <a:rPr lang="en-US" altLang="zh-CN" sz="2000" dirty="0">
                <a:solidFill>
                  <a:srgbClr val="006600"/>
                </a:solidFill>
              </a:rPr>
              <a:t>)</a:t>
            </a:r>
            <a:endParaRPr lang="zh-CN" altLang="en-US" sz="2000" dirty="0">
              <a:solidFill>
                <a:srgbClr val="006600"/>
              </a:solidFill>
            </a:endParaRPr>
          </a:p>
          <a:p>
            <a:r>
              <a:rPr lang="en-US" altLang="zh-CN" sz="2000" dirty="0" smtClean="0">
                <a:solidFill>
                  <a:srgbClr val="006600"/>
                </a:solidFill>
              </a:rPr>
              <a:t>CSTAR</a:t>
            </a:r>
            <a:endParaRPr lang="zh-CN" altLang="en-US" sz="2000" dirty="0">
              <a:solidFill>
                <a:srgbClr val="006600"/>
              </a:solidFill>
            </a:endParaRPr>
          </a:p>
          <a:p>
            <a:r>
              <a:rPr lang="en-US" altLang="zh-CN" sz="2000" dirty="0" smtClean="0">
                <a:solidFill>
                  <a:srgbClr val="006600"/>
                </a:solidFill>
              </a:rPr>
              <a:t>BATC</a:t>
            </a:r>
            <a:endParaRPr lang="zh-CN" altLang="en-US" sz="2000" dirty="0">
              <a:solidFill>
                <a:srgbClr val="006600"/>
              </a:solidFill>
            </a:endParaRPr>
          </a:p>
          <a:p>
            <a:r>
              <a:rPr lang="en-US" altLang="zh-CN" sz="2000" dirty="0" smtClean="0">
                <a:solidFill>
                  <a:srgbClr val="663300"/>
                </a:solidFill>
              </a:rPr>
              <a:t>LAMOST Sky Survey</a:t>
            </a:r>
            <a:endParaRPr lang="en-US" altLang="zh-CN" sz="2000" dirty="0">
              <a:solidFill>
                <a:srgbClr val="663300"/>
              </a:solidFill>
            </a:endParaRPr>
          </a:p>
          <a:p>
            <a:r>
              <a:rPr lang="en-US" altLang="zh-CN" sz="2000" dirty="0" smtClean="0">
                <a:solidFill>
                  <a:srgbClr val="663300"/>
                </a:solidFill>
              </a:rPr>
              <a:t>Xinjiang radio telescope (25m)</a:t>
            </a:r>
          </a:p>
          <a:p>
            <a:r>
              <a:rPr lang="en-US" altLang="zh-CN" sz="2000" dirty="0" err="1" smtClean="0">
                <a:solidFill>
                  <a:srgbClr val="663300"/>
                </a:solidFill>
              </a:rPr>
              <a:t>Lijiang</a:t>
            </a:r>
            <a:r>
              <a:rPr lang="en-US" altLang="zh-CN" sz="2000" dirty="0" smtClean="0">
                <a:solidFill>
                  <a:srgbClr val="663300"/>
                </a:solidFill>
              </a:rPr>
              <a:t> 2.4m telescope</a:t>
            </a:r>
            <a:endParaRPr lang="zh-CN" altLang="en-US" sz="2000" dirty="0">
              <a:solidFill>
                <a:srgbClr val="663300"/>
              </a:solidFill>
            </a:endParaRPr>
          </a:p>
          <a:p>
            <a:r>
              <a:rPr lang="en-US" altLang="zh-CN" sz="2000" dirty="0" smtClean="0">
                <a:solidFill>
                  <a:srgbClr val="663300"/>
                </a:solidFill>
              </a:rPr>
              <a:t>Bootes-4</a:t>
            </a:r>
            <a:r>
              <a:rPr lang="zh-CN" altLang="en-US" sz="2000" dirty="0">
                <a:solidFill>
                  <a:srgbClr val="663300"/>
                </a:solidFill>
              </a:rPr>
              <a:t> </a:t>
            </a:r>
            <a:r>
              <a:rPr lang="en-US" altLang="zh-CN" sz="2000" dirty="0" smtClean="0">
                <a:solidFill>
                  <a:srgbClr val="663300"/>
                </a:solidFill>
              </a:rPr>
              <a:t>robotic observatory</a:t>
            </a:r>
          </a:p>
          <a:p>
            <a:r>
              <a:rPr lang="en-US" altLang="zh-CN" sz="2000" dirty="0" smtClean="0">
                <a:solidFill>
                  <a:srgbClr val="663300"/>
                </a:solidFill>
              </a:rPr>
              <a:t>Astronomical plates digitalization archive</a:t>
            </a:r>
            <a:endParaRPr lang="zh-CN" altLang="en-US" sz="2000" dirty="0">
              <a:solidFill>
                <a:srgbClr val="6633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 smtClean="0"/>
              <a:t>International Mirrors</a:t>
            </a:r>
          </a:p>
          <a:p>
            <a:r>
              <a:rPr lang="en-US" altLang="zh-CN" sz="2000" dirty="0"/>
              <a:t>CDS </a:t>
            </a:r>
            <a:r>
              <a:rPr lang="en-US" altLang="zh-CN" sz="2000" dirty="0" smtClean="0"/>
              <a:t>Vizier</a:t>
            </a:r>
            <a:endParaRPr lang="zh-CN" altLang="en-US" sz="2000" dirty="0"/>
          </a:p>
          <a:p>
            <a:r>
              <a:rPr lang="en-US" altLang="zh-CN" sz="2000" dirty="0" smtClean="0"/>
              <a:t>SDSS</a:t>
            </a:r>
            <a:r>
              <a:rPr lang="zh-CN" altLang="en-US" sz="2000" dirty="0"/>
              <a:t> </a:t>
            </a:r>
            <a:r>
              <a:rPr lang="en-US" altLang="zh-CN" sz="2000" dirty="0" err="1" smtClean="0"/>
              <a:t>SkyServer</a:t>
            </a:r>
            <a:endParaRPr lang="zh-CN" altLang="en-US" sz="2000" dirty="0"/>
          </a:p>
          <a:p>
            <a:r>
              <a:rPr lang="en-US" altLang="zh-CN" sz="2000" dirty="0" smtClean="0"/>
              <a:t>2MASS</a:t>
            </a:r>
            <a:endParaRPr lang="zh-CN" altLang="en-US" sz="2000" dirty="0"/>
          </a:p>
          <a:p>
            <a:r>
              <a:rPr lang="en-US" altLang="zh-CN" sz="2000" dirty="0" smtClean="0"/>
              <a:t>WISE</a:t>
            </a:r>
            <a:endParaRPr lang="zh-CN" altLang="en-US" sz="2000" dirty="0"/>
          </a:p>
          <a:p>
            <a:r>
              <a:rPr lang="en-US" altLang="zh-CN" sz="2000" dirty="0" smtClean="0"/>
              <a:t>Chandra</a:t>
            </a:r>
            <a:endParaRPr lang="zh-CN" altLang="en-US" sz="2000" dirty="0"/>
          </a:p>
          <a:p>
            <a:r>
              <a:rPr lang="en-US" altLang="zh-CN" sz="2000" dirty="0" smtClean="0"/>
              <a:t>UCAC</a:t>
            </a:r>
            <a:endParaRPr lang="zh-CN" altLang="en-US" sz="2000" dirty="0"/>
          </a:p>
          <a:p>
            <a:r>
              <a:rPr lang="en-US" altLang="zh-CN" sz="2000" dirty="0" smtClean="0"/>
              <a:t>USNO</a:t>
            </a:r>
          </a:p>
          <a:p>
            <a:r>
              <a:rPr lang="en-US" altLang="zh-CN" sz="2000" dirty="0" smtClean="0"/>
              <a:t>ADS</a:t>
            </a:r>
            <a:endParaRPr lang="zh-CN" altLang="en-US" sz="2000" dirty="0"/>
          </a:p>
        </p:txBody>
      </p:sp>
      <p:pic>
        <p:nvPicPr>
          <p:cNvPr id="6" name="Picture 8" descr="DSC_00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83920"/>
            <a:ext cx="1872208" cy="1399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367046"/>
            <a:ext cx="1417409" cy="211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4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-10358_MRC_4x3_Blue_Bullet_Template">
  <a:themeElements>
    <a:clrScheme name="MSRC_TEMPLATE">
      <a:dk1>
        <a:srgbClr val="292929"/>
      </a:dk1>
      <a:lt1>
        <a:srgbClr val="FFFFFF"/>
      </a:lt1>
      <a:dk2>
        <a:srgbClr val="AEAFB3"/>
      </a:dk2>
      <a:lt2>
        <a:srgbClr val="A5D8F5"/>
      </a:lt2>
      <a:accent1>
        <a:srgbClr val="D5D20B"/>
      </a:accent1>
      <a:accent2>
        <a:srgbClr val="5090CE"/>
      </a:accent2>
      <a:accent3>
        <a:srgbClr val="F47737"/>
      </a:accent3>
      <a:accent4>
        <a:srgbClr val="72C269"/>
      </a:accent4>
      <a:accent5>
        <a:srgbClr val="AEAFB3"/>
      </a:accent5>
      <a:accent6>
        <a:srgbClr val="7A4397"/>
      </a:accent6>
      <a:hlink>
        <a:srgbClr val="3F3F9B"/>
      </a:hlink>
      <a:folHlink>
        <a:srgbClr val="3F3F9B"/>
      </a:folHlink>
    </a:clrScheme>
    <a:fontScheme name="Segoe UI -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headEnd type="none" w="med" len="med"/>
          <a:tailEnd type="none" w="med" len="med"/>
        </a:ln>
        <a:effectLst/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0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spcBef>
            <a:spcPct val="20000"/>
          </a:spcBef>
          <a:buClr>
            <a:srgbClr val="4E90CD"/>
          </a:buClr>
          <a:buSzPct val="120000"/>
          <a:defRPr sz="3200" dirty="0" err="1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  <a:latin typeface="Segoe UI Light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7663</TotalTime>
  <Words>1074</Words>
  <Application>Microsoft Office PowerPoint</Application>
  <PresentationFormat>全屏显示(4:3)</PresentationFormat>
  <Paragraphs>207</Paragraphs>
  <Slides>28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Custom Design</vt:lpstr>
      <vt:lpstr>1_Custom Design</vt:lpstr>
      <vt:lpstr>Office 主题</vt:lpstr>
      <vt:lpstr>2_Custom Design</vt:lpstr>
      <vt:lpstr>5-10358_MRC_4x3_Blue_Bullet_Template</vt:lpstr>
      <vt:lpstr>Image</vt:lpstr>
      <vt:lpstr>Virtual Observatory Activities during the last 10 years in China</vt:lpstr>
      <vt:lpstr>Contents</vt:lpstr>
      <vt:lpstr>China-VO</vt:lpstr>
      <vt:lpstr>Community: China-VO annual meeting</vt:lpstr>
      <vt:lpstr>Small project meeting, Beijing</vt:lpstr>
      <vt:lpstr>IVOA 2007, Beijing</vt:lpstr>
      <vt:lpstr>China-VO Team</vt:lpstr>
      <vt:lpstr>Data Access Services</vt:lpstr>
      <vt:lpstr>Data resources at the CAsDC</vt:lpstr>
      <vt:lpstr>LAMOST Pilot Sky Survey </vt:lpstr>
      <vt:lpstr>Many Data Access Ways</vt:lpstr>
      <vt:lpstr>Development Achievements</vt:lpstr>
      <vt:lpstr>Astrophysical Integrated Research Environment (AIRE)</vt:lpstr>
      <vt:lpstr>VO Data Access Service (VO-DAS)</vt:lpstr>
      <vt:lpstr>AstroBox</vt:lpstr>
      <vt:lpstr>First Science Paper from China-VO</vt:lpstr>
      <vt:lpstr>Time Domain Astronomy and VO</vt:lpstr>
      <vt:lpstr>The BOOTES Project: A world wide network of robotic telescopes</vt:lpstr>
      <vt:lpstr>Bootes-4, history review</vt:lpstr>
      <vt:lpstr>Total Solar Eclipse Live Broadcast in IYA2009</vt:lpstr>
      <vt:lpstr>WWT Guided Tour Design Contest</vt:lpstr>
      <vt:lpstr>Award Ceremony (2010.11.9)</vt:lpstr>
      <vt:lpstr>WWT Lectures</vt:lpstr>
      <vt:lpstr>WWT in class</vt:lpstr>
      <vt:lpstr>WWT Teacher Training</vt:lpstr>
      <vt:lpstr>CosmoStation, Web Host Service</vt:lpstr>
      <vt:lpstr>Future Directions</vt:lpstr>
      <vt:lpstr>Thank You</vt:lpstr>
    </vt:vector>
  </TitlesOfParts>
  <Company>STScI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Wildt</dc:creator>
  <cp:lastModifiedBy>Chenzhou Cui</cp:lastModifiedBy>
  <cp:revision>992</cp:revision>
  <dcterms:created xsi:type="dcterms:W3CDTF">2003-08-08T17:14:50Z</dcterms:created>
  <dcterms:modified xsi:type="dcterms:W3CDTF">2012-08-27T06:25:13Z</dcterms:modified>
</cp:coreProperties>
</file>