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75" r:id="rId2"/>
    <p:sldMasterId id="2147483894" r:id="rId3"/>
    <p:sldMasterId id="2147483906" r:id="rId4"/>
    <p:sldMasterId id="2147483931" r:id="rId5"/>
    <p:sldMasterId id="2147483957" r:id="rId6"/>
  </p:sldMasterIdLst>
  <p:notesMasterIdLst>
    <p:notesMasterId r:id="rId29"/>
  </p:notesMasterIdLst>
  <p:sldIdLst>
    <p:sldId id="1211" r:id="rId7"/>
    <p:sldId id="1415" r:id="rId8"/>
    <p:sldId id="1413" r:id="rId9"/>
    <p:sldId id="1422" r:id="rId10"/>
    <p:sldId id="1417" r:id="rId11"/>
    <p:sldId id="1424" r:id="rId12"/>
    <p:sldId id="1419" r:id="rId13"/>
    <p:sldId id="1427" r:id="rId14"/>
    <p:sldId id="1429" r:id="rId15"/>
    <p:sldId id="1430" r:id="rId16"/>
    <p:sldId id="1431" r:id="rId17"/>
    <p:sldId id="1428" r:id="rId18"/>
    <p:sldId id="1426" r:id="rId19"/>
    <p:sldId id="1414" r:id="rId20"/>
    <p:sldId id="1435" r:id="rId21"/>
    <p:sldId id="1434" r:id="rId22"/>
    <p:sldId id="1433" r:id="rId23"/>
    <p:sldId id="1228" r:id="rId24"/>
    <p:sldId id="1412" r:id="rId25"/>
    <p:sldId id="1418" r:id="rId26"/>
    <p:sldId id="1425" r:id="rId27"/>
    <p:sldId id="141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3300"/>
    <a:srgbClr val="0000FF"/>
    <a:srgbClr val="663300"/>
    <a:srgbClr val="FF0000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4" autoAdjust="0"/>
  </p:normalViewPr>
  <p:slideViewPr>
    <p:cSldViewPr>
      <p:cViewPr varScale="1">
        <p:scale>
          <a:sx n="81" d="100"/>
          <a:sy n="81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54204-9065-42E0-BF8D-1081F825D368}" type="slidenum">
              <a:rPr lang="es-ES" altLang="zh-CN"/>
              <a:pPr/>
              <a:t>4</a:t>
            </a:fld>
            <a:endParaRPr lang="es-ES" altLang="zh-CN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fld id="{0A4E2D07-4A6B-4AF0-A919-45D87609E840}" type="slidenum">
              <a:rPr lang="en-US" altLang="zh-CN" sz="12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zh-CN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3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87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322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381000"/>
            <a:ext cx="5867400" cy="63976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499350" cy="431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974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961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6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02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2139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5334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933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4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3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730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4046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01814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8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7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4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307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/>
              <a:pPr/>
              <a:t>‹#›</a:t>
            </a:fld>
            <a:endParaRPr lang="es-E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9885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77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43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10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5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93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3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6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6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22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90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63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5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11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773238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8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fp.silverfoxprod.com\Work\White_Whale\5-10358_Alyssa_Felda\MS_Templates_2011\SFP_Art\4X3 Art\PNG\New folder\MSR_All_Icons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7302" y="0"/>
            <a:ext cx="4146698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127687"/>
            <a:ext cx="6545521" cy="1218795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599" y="3753140"/>
            <a:ext cx="7929563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5685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048787"/>
            <a:ext cx="7929563" cy="609398"/>
          </a:xfrm>
        </p:spPr>
        <p:txBody>
          <a:bodyPr anchor="ctr" anchorCtr="0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1" y="3752332"/>
            <a:ext cx="7929562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81521"/>
            <a:ext cx="8381999" cy="914096"/>
          </a:xfrm>
        </p:spPr>
        <p:txBody>
          <a:bodyPr anchor="t" anchorCtr="0">
            <a:sp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66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bg1">
                        <a:alpha val="55000"/>
                      </a:schemeClr>
                    </a:gs>
                    <a:gs pos="88000">
                      <a:schemeClr val="bg1">
                        <a:alpha val="5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4246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4960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200054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944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447800"/>
            <a:ext cx="4115872" cy="2129814"/>
          </a:xfrm>
        </p:spPr>
        <p:txBody>
          <a:bodyPr>
            <a:spAutoFit/>
          </a:bodyPr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114800" cy="1855893"/>
          </a:xfrm>
        </p:spPr>
        <p:txBody>
          <a:bodyPr>
            <a:spAutoFit/>
          </a:bodyPr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2133601"/>
            <a:ext cx="4115872" cy="1855893"/>
          </a:xfrm>
        </p:spPr>
        <p:txBody>
          <a:bodyPr>
            <a:spAutoFit/>
          </a:bodyPr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162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9050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64914"/>
            <a:ext cx="2895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dirty="0"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t>Microsoft Confidential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5624" y="6564914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64116138-1E09-45EE-B6F5-ADD12E5D7040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4" descr="C:\Users\andrewl\Desktop\200571897-001_FPO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0" t="15680" r="17119" b="1619"/>
          <a:stretch/>
        </p:blipFill>
        <p:spPr bwMode="auto">
          <a:xfrm>
            <a:off x="388188" y="1897810"/>
            <a:ext cx="3648973" cy="3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9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6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134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430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04CAED1-1FA9-4569-9762-0F32B15C6546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46709685-C29F-4EEA-8B04-27F39B2967AD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D915F34C-1410-400A-ACB2-83D4514790D9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9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74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04CAED1-1FA9-4569-9762-0F32B15C6546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9436" y="298693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951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04CAED1-1FA9-4569-9762-0F32B15C6546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04CAED1-1FA9-4569-9762-0F32B15C6546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704CAED1-1FA9-4569-9762-0F32B15C6546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8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C01AACCB-53FC-4ED0-A0F4-DB9996DAD791}" type="datetimeFigureOut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80F950DC-83B2-43B1-AF9A-F53289E0D4D4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488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3F82FBA-1280-4313-AB54-B743DF6B8034}" type="datetime1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3F82FBA-1280-4313-AB54-B743DF6B8034}" type="datetime1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8/31/2012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02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089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7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1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40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649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889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931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0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76200"/>
            <a:ext cx="22479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5913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2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66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76200"/>
            <a:ext cx="8991600" cy="67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en-US" sz="14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4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zh-CN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3078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+mn-cs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2012/8/31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512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6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0"/>
            <a:ext cx="8363937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0" descr="\\sfp.silverfoxprod.com\Work\White_Whale\5-10358_Alyssa_Felda\MS_Templates_2011\4x3 Templates\4X3_Art\JPG\Blue Template\5-10358_MRC_4x3_Blue_Footere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8332" y="6544733"/>
            <a:ext cx="3005667" cy="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0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6" r:id="rId13"/>
    <p:sldLayoutId id="2147483947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2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82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1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2400" b="1" dirty="0"/>
              <a:t>BOOTES-4 robotic astronomical observatory, linking time domain astronomy and data intensive </a:t>
            </a:r>
            <a:r>
              <a:rPr lang="en-US" altLang="zh-CN" sz="2400" b="1" dirty="0" smtClean="0"/>
              <a:t>astronomy</a:t>
            </a:r>
            <a:endParaRPr lang="zh-CN" altLang="zh-CN" sz="2400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344816" cy="1273696"/>
          </a:xfrm>
        </p:spPr>
        <p:txBody>
          <a:bodyPr/>
          <a:lstStyle/>
          <a:p>
            <a:r>
              <a:rPr lang="en-US" altLang="zh-CN" sz="1400" dirty="0" err="1"/>
              <a:t>Chenzhou</a:t>
            </a:r>
            <a:r>
              <a:rPr lang="en-US" altLang="zh-CN" sz="1400" dirty="0"/>
              <a:t> Cui(1), </a:t>
            </a:r>
            <a:r>
              <a:rPr lang="en-US" altLang="zh-CN" sz="1400" dirty="0" smtClean="0"/>
              <a:t>Alberto </a:t>
            </a:r>
            <a:r>
              <a:rPr lang="en-US" altLang="zh-CN" sz="1400" dirty="0"/>
              <a:t>Castro-</a:t>
            </a:r>
            <a:r>
              <a:rPr lang="en-US" altLang="zh-CN" sz="1400" dirty="0" err="1"/>
              <a:t>Tirado</a:t>
            </a:r>
            <a:r>
              <a:rPr lang="en-US" altLang="zh-CN" sz="1400" dirty="0"/>
              <a:t> (2), Sergey. </a:t>
            </a:r>
            <a:r>
              <a:rPr lang="en-US" altLang="zh-CN" sz="1400" dirty="0" err="1"/>
              <a:t>Guziy</a:t>
            </a:r>
            <a:r>
              <a:rPr lang="en-US" altLang="zh-CN" sz="1400" dirty="0"/>
              <a:t> (3), </a:t>
            </a:r>
            <a:r>
              <a:rPr lang="en-US" altLang="zh-CN" sz="1400" dirty="0" err="1"/>
              <a:t>Petr</a:t>
            </a:r>
            <a:r>
              <a:rPr lang="en-US" altLang="zh-CN" sz="1400" dirty="0"/>
              <a:t> </a:t>
            </a:r>
            <a:r>
              <a:rPr lang="en-US" altLang="zh-CN" sz="1400" dirty="0" err="1"/>
              <a:t>Kubánek</a:t>
            </a:r>
            <a:r>
              <a:rPr lang="en-US" altLang="zh-CN" sz="1400" dirty="0"/>
              <a:t>(2,5), </a:t>
            </a:r>
            <a:r>
              <a:rPr lang="en-US" altLang="zh-CN" sz="1400" dirty="0" err="1"/>
              <a:t>Yufeng</a:t>
            </a:r>
            <a:r>
              <a:rPr lang="en-US" altLang="zh-CN" sz="1400" dirty="0"/>
              <a:t> Fan(4), </a:t>
            </a:r>
            <a:r>
              <a:rPr lang="en-US" altLang="zh-CN" sz="1400" dirty="0" err="1"/>
              <a:t>Jiming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Bai</a:t>
            </a:r>
            <a:r>
              <a:rPr lang="en-US" altLang="zh-CN" sz="1400" dirty="0"/>
              <a:t>(4), </a:t>
            </a:r>
            <a:r>
              <a:rPr lang="en-US" altLang="zh-CN" sz="1400" dirty="0" err="1"/>
              <a:t>Chuanjun</a:t>
            </a:r>
            <a:r>
              <a:rPr lang="en-US" altLang="zh-CN" sz="1400" dirty="0"/>
              <a:t> Wang(4), </a:t>
            </a:r>
            <a:r>
              <a:rPr lang="en-US" altLang="zh-CN" sz="1400" dirty="0" err="1"/>
              <a:t>Yuxin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Xin</a:t>
            </a:r>
            <a:r>
              <a:rPr lang="en-US" altLang="zh-CN" sz="1400" dirty="0"/>
              <a:t>(4), </a:t>
            </a:r>
            <a:r>
              <a:rPr lang="en-US" altLang="zh-CN" sz="1400" dirty="0" err="1"/>
              <a:t>Jian</a:t>
            </a:r>
            <a:r>
              <a:rPr lang="en-US" altLang="zh-CN" sz="1400" dirty="0"/>
              <a:t> Li(1), Oscar Lara-Gil (2), Ronan </a:t>
            </a:r>
            <a:r>
              <a:rPr lang="en-US" altLang="zh-CN" sz="1400" dirty="0" err="1"/>
              <a:t>Cunniffe</a:t>
            </a:r>
            <a:r>
              <a:rPr lang="en-US" altLang="zh-CN" sz="1400" dirty="0"/>
              <a:t> (2), </a:t>
            </a:r>
            <a:r>
              <a:rPr lang="en-US" altLang="zh-CN" sz="1400" dirty="0" err="1"/>
              <a:t>Xiaohong</a:t>
            </a:r>
            <a:r>
              <a:rPr lang="en-US" altLang="zh-CN" sz="1400" dirty="0"/>
              <a:t> Zhao (4), J.C. </a:t>
            </a:r>
            <a:r>
              <a:rPr lang="en-US" altLang="zh-CN" sz="1400" dirty="0" err="1"/>
              <a:t>Tello</a:t>
            </a:r>
            <a:r>
              <a:rPr lang="en-US" altLang="zh-CN" sz="1400" dirty="0"/>
              <a:t> (2), J. </a:t>
            </a:r>
            <a:r>
              <a:rPr lang="en-US" altLang="zh-CN" sz="1400" dirty="0" err="1"/>
              <a:t>Gorosabel</a:t>
            </a:r>
            <a:r>
              <a:rPr lang="en-US" altLang="zh-CN" sz="1400" dirty="0"/>
              <a:t> (2), </a:t>
            </a:r>
            <a:r>
              <a:rPr lang="en-US" altLang="zh-CN" sz="1400" dirty="0" err="1"/>
              <a:t>Zihuang</a:t>
            </a:r>
            <a:r>
              <a:rPr lang="en-US" altLang="zh-CN" sz="1400" dirty="0"/>
              <a:t> Cao(1), </a:t>
            </a:r>
            <a:r>
              <a:rPr lang="en-US" altLang="zh-CN" sz="1400" dirty="0" err="1"/>
              <a:t>Boliang</a:t>
            </a:r>
            <a:r>
              <a:rPr lang="en-US" altLang="zh-CN" sz="1400" dirty="0"/>
              <a:t> He (1)</a:t>
            </a:r>
            <a:endParaRPr lang="zh-CN" altLang="zh-CN" sz="1400" dirty="0"/>
          </a:p>
          <a:p>
            <a:r>
              <a:rPr lang="en-US" altLang="zh-CN" sz="1200" dirty="0"/>
              <a:t> </a:t>
            </a:r>
            <a:r>
              <a:rPr lang="en-US" altLang="zh-CN" sz="1200" dirty="0" smtClean="0"/>
              <a:t>1</a:t>
            </a:r>
            <a:r>
              <a:rPr lang="en-US" altLang="zh-CN" sz="1200" dirty="0"/>
              <a:t>. National Astronomical Observatories, Chinese Academy of Sciences, Beijing 100012, China</a:t>
            </a:r>
            <a:endParaRPr lang="zh-CN" altLang="zh-CN" sz="1200" dirty="0"/>
          </a:p>
          <a:p>
            <a:r>
              <a:rPr lang="en-US" altLang="zh-CN" sz="1200" dirty="0"/>
              <a:t>2. </a:t>
            </a:r>
            <a:r>
              <a:rPr lang="en-US" altLang="zh-CN" sz="1200" dirty="0" err="1"/>
              <a:t>Instituto</a:t>
            </a:r>
            <a:r>
              <a:rPr lang="en-US" altLang="zh-CN" sz="1200" dirty="0"/>
              <a:t> de </a:t>
            </a:r>
            <a:r>
              <a:rPr lang="en-US" altLang="zh-CN" sz="1200" dirty="0" err="1"/>
              <a:t>Astrof´ısica</a:t>
            </a:r>
            <a:r>
              <a:rPr lang="en-US" altLang="zh-CN" sz="1200" dirty="0"/>
              <a:t> de </a:t>
            </a:r>
            <a:r>
              <a:rPr lang="en-US" altLang="zh-CN" sz="1200" dirty="0" err="1"/>
              <a:t>Andaluc´ıa</a:t>
            </a:r>
            <a:r>
              <a:rPr lang="en-US" altLang="zh-CN" sz="1200" dirty="0"/>
              <a:t> (IAA-CSIC), </a:t>
            </a:r>
            <a:r>
              <a:rPr lang="en-US" altLang="zh-CN" sz="1200" dirty="0" err="1"/>
              <a:t>Glorieta</a:t>
            </a:r>
            <a:r>
              <a:rPr lang="en-US" altLang="zh-CN" sz="1200" dirty="0"/>
              <a:t> de la </a:t>
            </a:r>
            <a:r>
              <a:rPr lang="en-US" altLang="zh-CN" sz="1200" dirty="0" err="1"/>
              <a:t>Astronom´ıa</a:t>
            </a:r>
            <a:r>
              <a:rPr lang="en-US" altLang="zh-CN" sz="1200" dirty="0"/>
              <a:t> s/n, 18008 Granada, Spain </a:t>
            </a:r>
            <a:endParaRPr lang="zh-CN" altLang="zh-CN" sz="1200" dirty="0"/>
          </a:p>
          <a:p>
            <a:r>
              <a:rPr lang="en-US" altLang="zh-CN" sz="1200" dirty="0"/>
              <a:t>3. </a:t>
            </a:r>
            <a:r>
              <a:rPr lang="en-US" altLang="zh-CN" sz="1200" dirty="0" err="1"/>
              <a:t>Kalinenkov</a:t>
            </a:r>
            <a:r>
              <a:rPr lang="en-US" altLang="zh-CN" sz="1200" dirty="0"/>
              <a:t> Astronomical Observatory, </a:t>
            </a:r>
            <a:r>
              <a:rPr lang="en-US" altLang="zh-CN" sz="1200" dirty="0" err="1"/>
              <a:t>Mykolaiv</a:t>
            </a:r>
            <a:r>
              <a:rPr lang="en-US" altLang="zh-CN" sz="1200" dirty="0"/>
              <a:t> National University, </a:t>
            </a:r>
            <a:r>
              <a:rPr lang="en-US" altLang="zh-CN" sz="1200" dirty="0" err="1"/>
              <a:t>Nikolska</a:t>
            </a:r>
            <a:r>
              <a:rPr lang="en-US" altLang="zh-CN" sz="1200" dirty="0"/>
              <a:t> 24, </a:t>
            </a:r>
            <a:r>
              <a:rPr lang="en-US" altLang="zh-CN" sz="1200" dirty="0" err="1"/>
              <a:t>Mykolaiv</a:t>
            </a:r>
            <a:r>
              <a:rPr lang="en-US" altLang="zh-CN" sz="1200" dirty="0"/>
              <a:t>, 54030, Ukraine.</a:t>
            </a:r>
            <a:endParaRPr lang="zh-CN" altLang="zh-CN" sz="1200" dirty="0"/>
          </a:p>
          <a:p>
            <a:r>
              <a:rPr lang="en-US" altLang="zh-CN" sz="1200" dirty="0"/>
              <a:t>4. Yunnan National Astronomical Observatory, Chinese Academy of Sciences, Kunming, China</a:t>
            </a:r>
            <a:endParaRPr lang="zh-CN" altLang="zh-CN" sz="1200" dirty="0"/>
          </a:p>
          <a:p>
            <a:r>
              <a:rPr lang="en-US" altLang="zh-CN" sz="1200" dirty="0"/>
              <a:t>5. IP AS CR</a:t>
            </a:r>
            <a:endParaRPr lang="zh-CN" altLang="zh-CN" sz="2000" dirty="0"/>
          </a:p>
        </p:txBody>
      </p:sp>
      <p:pic>
        <p:nvPicPr>
          <p:cNvPr id="1026" name="Picture 2" descr="http://www.laeff.cab.inta-csic.es/BOOTES/pictures/logoBoo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4" y="188640"/>
            <a:ext cx="1308917" cy="130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219200"/>
          </a:xfrm>
        </p:spPr>
        <p:txBody>
          <a:bodyPr/>
          <a:lstStyle/>
          <a:p>
            <a:pPr algn="l"/>
            <a:r>
              <a:rPr lang="en-US" altLang="zh-CN" smtClean="0"/>
              <a:t>Real Time Event Publishing via </a:t>
            </a:r>
            <a:r>
              <a:rPr lang="en-US" altLang="zh-CN" sz="3600" i="1" smtClean="0">
                <a:solidFill>
                  <a:srgbClr val="800000"/>
                </a:solidFill>
                <a:latin typeface="Arial Narrow" charset="0"/>
              </a:rPr>
              <a:t>VOEvents</a:t>
            </a:r>
            <a:r>
              <a:rPr lang="en-US" altLang="zh-CN" smtClean="0"/>
              <a:t> and </a:t>
            </a:r>
            <a:r>
              <a:rPr lang="en-US" altLang="zh-CN" i="1" smtClean="0">
                <a:solidFill>
                  <a:srgbClr val="800000"/>
                </a:solidFill>
              </a:rPr>
              <a:t>SkyAlert</a:t>
            </a:r>
            <a:endParaRPr lang="en-US" altLang="zh-CN" sz="2400" b="0" smtClean="0">
              <a:solidFill>
                <a:schemeClr val="tx1"/>
              </a:solidFill>
            </a:endParaRPr>
          </a:p>
        </p:txBody>
      </p:sp>
      <p:pic>
        <p:nvPicPr>
          <p:cNvPr id="32771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276600" y="838200"/>
            <a:ext cx="378777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algn="ctr"/>
            <a:r>
              <a:rPr lang="en-US" altLang="zh-CN" sz="3600" b="1" smtClean="0">
                <a:solidFill>
                  <a:srgbClr val="800000"/>
                </a:solidFill>
              </a:rPr>
              <a:t>http://skyalert.org </a:t>
            </a:r>
          </a:p>
          <a:p>
            <a:pPr algn="ctr"/>
            <a:endParaRPr lang="en-US" altLang="zh-CN" sz="3600" b="1" smtClean="0">
              <a:solidFill>
                <a:srgbClr val="800000"/>
              </a:solidFill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6137275" y="1595438"/>
            <a:ext cx="232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r>
              <a:rPr lang="en-US" altLang="zh-CN" b="1" i="1" smtClean="0">
                <a:solidFill>
                  <a:srgbClr val="000000"/>
                </a:solidFill>
              </a:rPr>
              <a:t>PI:  R. Williams</a:t>
            </a:r>
          </a:p>
          <a:p>
            <a:endParaRPr lang="en-US" altLang="zh-CN" b="1" i="1" smtClean="0">
              <a:solidFill>
                <a:srgbClr val="000000"/>
              </a:solidFill>
            </a:endParaRPr>
          </a:p>
        </p:txBody>
      </p:sp>
      <p:sp>
        <p:nvSpPr>
          <p:cNvPr id="32774" name="Left Arrow 5"/>
          <p:cNvSpPr>
            <a:spLocks noChangeArrowheads="1"/>
          </p:cNvSpPr>
          <p:nvPr/>
        </p:nvSpPr>
        <p:spPr bwMode="auto">
          <a:xfrm>
            <a:off x="5715000" y="4648200"/>
            <a:ext cx="3276600" cy="1219200"/>
          </a:xfrm>
          <a:prstGeom prst="leftArrow">
            <a:avLst>
              <a:gd name="adj1" fmla="val 62963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2100" smtClean="0">
                <a:solidFill>
                  <a:srgbClr val="000000"/>
                </a:solidFill>
                <a:latin typeface="Times New Roman" charset="0"/>
              </a:rPr>
              <a:t>Linked VO/archival data for classif. and follow-up</a:t>
            </a:r>
          </a:p>
        </p:txBody>
      </p:sp>
      <p:sp>
        <p:nvSpPr>
          <p:cNvPr id="32775" name="Down Arrow Callout 6"/>
          <p:cNvSpPr>
            <a:spLocks noChangeArrowheads="1"/>
          </p:cNvSpPr>
          <p:nvPr/>
        </p:nvSpPr>
        <p:spPr bwMode="auto">
          <a:xfrm>
            <a:off x="5486400" y="5943600"/>
            <a:ext cx="3581400" cy="838200"/>
          </a:xfrm>
          <a:prstGeom prst="downArrowCallout">
            <a:avLst>
              <a:gd name="adj1" fmla="val 25003"/>
              <a:gd name="adj2" fmla="val 25003"/>
              <a:gd name="adj3" fmla="val 25000"/>
              <a:gd name="adj4" fmla="val 543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2100" smtClean="0">
                <a:solidFill>
                  <a:srgbClr val="000000"/>
                </a:solidFill>
                <a:latin typeface="Times New Roman" charset="0"/>
              </a:rPr>
              <a:t>Dynamically growing portfolio</a:t>
            </a:r>
          </a:p>
        </p:txBody>
      </p:sp>
      <p:sp>
        <p:nvSpPr>
          <p:cNvPr id="32776" name="Left Arrow 4"/>
          <p:cNvSpPr>
            <a:spLocks noChangeArrowheads="1"/>
          </p:cNvSpPr>
          <p:nvPr/>
        </p:nvSpPr>
        <p:spPr bwMode="auto">
          <a:xfrm>
            <a:off x="2590800" y="1600200"/>
            <a:ext cx="2286000" cy="762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2100" smtClean="0">
                <a:solidFill>
                  <a:srgbClr val="000000"/>
                </a:solidFill>
                <a:latin typeface="Times New Roman" charset="0"/>
              </a:rPr>
              <a:t>Basic event info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76200" y="5105400"/>
            <a:ext cx="2133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r>
              <a:rPr lang="en-US" altLang="zh-CN" smtClean="0">
                <a:solidFill>
                  <a:srgbClr val="000000"/>
                </a:solidFill>
              </a:rPr>
              <a:t>Subscribe to VOEvents via email, RSS, Atom feed, etc.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00" y="6464369"/>
            <a:ext cx="2495107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CN" sz="1200" i="1" dirty="0">
                <a:solidFill>
                  <a:srgbClr val="FFFFFF"/>
                </a:solidFill>
              </a:rPr>
              <a:t>Courtesy of Prof. </a:t>
            </a:r>
            <a:r>
              <a:rPr lang="en-US" altLang="zh-CN" sz="1200" i="1" dirty="0">
                <a:solidFill>
                  <a:srgbClr val="FFFFFF"/>
                </a:solidFill>
              </a:rPr>
              <a:t>George </a:t>
            </a:r>
            <a:r>
              <a:rPr lang="en-US" altLang="zh-CN" sz="1200" i="1" dirty="0" err="1">
                <a:solidFill>
                  <a:srgbClr val="FFFFFF"/>
                </a:solidFill>
              </a:rPr>
              <a:t>Djorgovski</a:t>
            </a:r>
            <a:r>
              <a:rPr lang="en-US" altLang="zh-CN" sz="1200" i="1" dirty="0">
                <a:solidFill>
                  <a:srgbClr val="FFFFFF"/>
                </a:solidFill>
              </a:rPr>
              <a:t> </a:t>
            </a:r>
            <a:endParaRPr lang="en-US" altLang="zh-CN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609600"/>
          </a:xfrm>
        </p:spPr>
        <p:txBody>
          <a:bodyPr/>
          <a:lstStyle/>
          <a:p>
            <a:pPr algn="l" eaLnBrk="1" hangingPunct="1"/>
            <a:r>
              <a:rPr lang="en-US" altLang="zh-CN" sz="3600" dirty="0" smtClean="0">
                <a:cs typeface="Times New Roman" charset="0"/>
              </a:rPr>
              <a:t>Towards the Automated Event Classification</a:t>
            </a:r>
          </a:p>
        </p:txBody>
      </p:sp>
      <p:pic>
        <p:nvPicPr>
          <p:cNvPr id="40963" name="Picture 55" descr="Fig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91440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2"/>
          <p:cNvSpPr txBox="1">
            <a:spLocks/>
          </p:cNvSpPr>
          <p:nvPr/>
        </p:nvSpPr>
        <p:spPr>
          <a:xfrm>
            <a:off x="152400" y="4572000"/>
            <a:ext cx="8839200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cs typeface="Times New Roman" charset="0"/>
              </a:rPr>
              <a:t>Incorporation of the contextual information (archival, and from the data themselves) is essential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cs typeface="Times New Roman" charset="0"/>
              </a:rPr>
              <a:t>Automated prioritization of follow-up observations, given the available resources and their cost, and the potential gain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cs typeface="Times New Roman" charset="0"/>
              </a:rPr>
              <a:t>A dynamic, iterative system: improve </a:t>
            </a:r>
            <a:r>
              <a:rPr lang="en-US" altLang="zh-CN" sz="2000" dirty="0" err="1" smtClean="0">
                <a:solidFill>
                  <a:srgbClr val="000000"/>
                </a:solidFill>
                <a:cs typeface="Times New Roman" charset="0"/>
              </a:rPr>
              <a:t>classif</a:t>
            </a:r>
            <a:r>
              <a:rPr lang="en-US" altLang="zh-CN" sz="2000" dirty="0" smtClean="0">
                <a:solidFill>
                  <a:srgbClr val="000000"/>
                </a:solidFill>
                <a:cs typeface="Times New Roman" charset="0"/>
              </a:rPr>
              <a:t>. as new data arrive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464369"/>
            <a:ext cx="2495107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CN" sz="1200" i="1" dirty="0">
                <a:solidFill>
                  <a:srgbClr val="FFFFFF"/>
                </a:solidFill>
              </a:rPr>
              <a:t>Courtesy of Prof. </a:t>
            </a:r>
            <a:r>
              <a:rPr lang="en-US" altLang="zh-CN" sz="1200" i="1" dirty="0">
                <a:solidFill>
                  <a:srgbClr val="FFFFFF"/>
                </a:solidFill>
              </a:rPr>
              <a:t>George </a:t>
            </a:r>
            <a:r>
              <a:rPr lang="en-US" altLang="zh-CN" sz="1200" i="1" dirty="0" err="1">
                <a:solidFill>
                  <a:srgbClr val="FFFFFF"/>
                </a:solidFill>
              </a:rPr>
              <a:t>Djorgovski</a:t>
            </a:r>
            <a:r>
              <a:rPr lang="en-US" altLang="zh-CN" sz="1200" i="1" dirty="0">
                <a:solidFill>
                  <a:srgbClr val="FFFFFF"/>
                </a:solidFill>
              </a:rPr>
              <a:t> </a:t>
            </a:r>
            <a:endParaRPr lang="en-US" altLang="zh-CN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563563"/>
          </a:xfrm>
        </p:spPr>
        <p:txBody>
          <a:bodyPr/>
          <a:lstStyle/>
          <a:p>
            <a:r>
              <a:rPr lang="en-US" altLang="zh-CN" smtClean="0">
                <a:cs typeface="Times New Roman" charset="0"/>
              </a:rPr>
              <a:t>Astronomy in the Time Domain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162800" cy="4724400"/>
          </a:xfrm>
        </p:spPr>
        <p:txBody>
          <a:bodyPr/>
          <a:lstStyle/>
          <a:p>
            <a:r>
              <a:rPr lang="en-US" altLang="zh-CN" dirty="0" smtClean="0">
                <a:cs typeface="Times New Roman" charset="0"/>
              </a:rPr>
              <a:t>Driven by the new generation of large digital synoptic sky surveys, leading to LSST, SKA, etc.</a:t>
            </a:r>
          </a:p>
          <a:p>
            <a:pPr lvl="1"/>
            <a:r>
              <a:rPr lang="en-US" altLang="zh-CN" dirty="0" smtClean="0">
                <a:cs typeface="Times New Roman" charset="0"/>
              </a:rPr>
              <a:t>Enabled by the IT revolution; a </a:t>
            </a:r>
            <a:r>
              <a:rPr lang="en-US" altLang="zh-CN" dirty="0" err="1" smtClean="0">
                <a:cs typeface="Times New Roman" charset="0"/>
              </a:rPr>
              <a:t>qulitative</a:t>
            </a:r>
            <a:r>
              <a:rPr lang="en-US" altLang="zh-CN" dirty="0" smtClean="0">
                <a:cs typeface="Times New Roman" charset="0"/>
              </a:rPr>
              <a:t> change</a:t>
            </a:r>
          </a:p>
          <a:p>
            <a:r>
              <a:rPr lang="en-US" altLang="zh-CN" dirty="0" smtClean="0">
                <a:cs typeface="Times New Roman" charset="0"/>
              </a:rPr>
              <a:t>Rich phenomenology, from the Solar system to cosmology and extreme relativistic physics</a:t>
            </a:r>
          </a:p>
          <a:p>
            <a:pPr lvl="1"/>
            <a:r>
              <a:rPr lang="en-US" altLang="zh-CN" dirty="0" smtClean="0">
                <a:cs typeface="Times New Roman" charset="0"/>
              </a:rPr>
              <a:t>For some phenomena, time domain information is a key to the physical understanding</a:t>
            </a:r>
          </a:p>
          <a:p>
            <a:pPr algn="ctr">
              <a:buFontTx/>
              <a:buNone/>
            </a:pPr>
            <a:r>
              <a:rPr lang="en-US" altLang="zh-CN" sz="2300" dirty="0" smtClean="0">
                <a:cs typeface="Times New Roman" charset="0"/>
              </a:rPr>
              <a:t>Static </a:t>
            </a:r>
            <a:r>
              <a:rPr lang="en-US" altLang="zh-CN" sz="2000" dirty="0" smtClean="0">
                <a:latin typeface="Wingdings 3" charset="2"/>
              </a:rPr>
              <a:t>_</a:t>
            </a:r>
            <a:r>
              <a:rPr lang="en-US" altLang="zh-CN" sz="2300" dirty="0" smtClean="0">
                <a:cs typeface="Times New Roman" charset="0"/>
              </a:rPr>
              <a:t> Dynamic sky</a:t>
            </a:r>
          </a:p>
          <a:p>
            <a:pPr algn="ctr">
              <a:buFontTx/>
              <a:buNone/>
            </a:pPr>
            <a:r>
              <a:rPr lang="en-US" altLang="zh-CN" sz="2300" dirty="0" smtClean="0">
                <a:cs typeface="Times New Roman" charset="0"/>
              </a:rPr>
              <a:t>Sources </a:t>
            </a:r>
            <a:r>
              <a:rPr lang="en-US" altLang="zh-CN" sz="2000" dirty="0" smtClean="0">
                <a:latin typeface="Wingdings 3" charset="2"/>
              </a:rPr>
              <a:t>_</a:t>
            </a:r>
            <a:r>
              <a:rPr lang="en-US" altLang="zh-CN" sz="2300" dirty="0" smtClean="0">
                <a:cs typeface="Times New Roman" charset="0"/>
              </a:rPr>
              <a:t> Events</a:t>
            </a:r>
          </a:p>
          <a:p>
            <a:r>
              <a:rPr lang="en-US" altLang="zh-CN" sz="2500" i="1" dirty="0" smtClean="0">
                <a:cs typeface="Times New Roman" charset="0"/>
              </a:rPr>
              <a:t>Real-time discovery in massive data streams </a:t>
            </a:r>
            <a:r>
              <a:rPr lang="en-US" altLang="zh-CN" sz="2500" dirty="0" smtClean="0">
                <a:cs typeface="Times New Roman" charset="0"/>
              </a:rPr>
              <a:t>poses new challenges for knowledge discovery</a:t>
            </a:r>
          </a:p>
        </p:txBody>
      </p:sp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7332" r="12184" b="23462"/>
          <a:stretch>
            <a:fillRect/>
          </a:stretch>
        </p:blipFill>
        <p:spPr bwMode="auto">
          <a:xfrm>
            <a:off x="7315200" y="30163"/>
            <a:ext cx="1828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5" descr="quas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6" descr="superno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5788" b="7895"/>
          <a:stretch>
            <a:fillRect/>
          </a:stretch>
        </p:blipFill>
        <p:spPr bwMode="auto">
          <a:xfrm>
            <a:off x="7329488" y="1336675"/>
            <a:ext cx="1828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7" descr="Picture 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18723"/>
          <a:stretch>
            <a:fillRect/>
          </a:stretch>
        </p:blipFill>
        <p:spPr bwMode="auto">
          <a:xfrm>
            <a:off x="7315200" y="2816225"/>
            <a:ext cx="1828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88963" y="5445224"/>
            <a:ext cx="8021637" cy="1054100"/>
          </a:xfrm>
          <a:prstGeom prst="rect">
            <a:avLst/>
          </a:prstGeom>
          <a:solidFill>
            <a:srgbClr val="FFF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</a:rPr>
              <a:t>Synoptic, panoramic surveys 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  <a:sym typeface="Monotype Sorts" charset="2"/>
              </a:rPr>
              <a:t>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altLang="zh-CN" sz="2600" b="1" smtClean="0">
                <a:solidFill>
                  <a:srgbClr val="470000"/>
                </a:solidFill>
                <a:cs typeface="Times New Roman" charset="0"/>
              </a:rPr>
              <a:t>event discovery</a:t>
            </a:r>
            <a:endParaRPr lang="en-US" altLang="zh-CN" sz="2600" b="1" smtClean="0">
              <a:solidFill>
                <a:srgbClr val="000000"/>
              </a:solidFill>
              <a:cs typeface="Times New Roman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</a:rPr>
              <a:t>Rapid follow-up and multi-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  <a:sym typeface="Symbol" charset="2"/>
              </a:rPr>
              <a:t>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  <a:sym typeface="Monotype Sorts" charset="2"/>
              </a:rPr>
              <a:t></a:t>
            </a:r>
            <a:r>
              <a:rPr lang="en-US" altLang="zh-CN" sz="2600" b="1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altLang="zh-CN" sz="2600" b="1" smtClean="0">
                <a:solidFill>
                  <a:srgbClr val="470000"/>
                </a:solidFill>
                <a:cs typeface="Times New Roman" charset="0"/>
              </a:rPr>
              <a:t>keys to understanding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2400" y="6464369"/>
            <a:ext cx="2495107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CN" sz="1200" i="1" dirty="0">
                <a:solidFill>
                  <a:srgbClr val="FFFFFF"/>
                </a:solidFill>
              </a:rPr>
              <a:t>Courtesy of Prof. </a:t>
            </a:r>
            <a:r>
              <a:rPr lang="en-US" altLang="zh-CN" sz="1200" i="1" dirty="0">
                <a:solidFill>
                  <a:srgbClr val="FFFFFF"/>
                </a:solidFill>
              </a:rPr>
              <a:t>George </a:t>
            </a:r>
            <a:r>
              <a:rPr lang="en-US" altLang="zh-CN" sz="1200" i="1" dirty="0" err="1">
                <a:solidFill>
                  <a:srgbClr val="FFFFFF"/>
                </a:solidFill>
              </a:rPr>
              <a:t>Djorgovski</a:t>
            </a:r>
            <a:r>
              <a:rPr lang="en-US" altLang="zh-CN" sz="1200" i="1" dirty="0">
                <a:solidFill>
                  <a:srgbClr val="FFFFFF"/>
                </a:solidFill>
              </a:rPr>
              <a:t> </a:t>
            </a:r>
            <a:endParaRPr lang="en-US" altLang="zh-CN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31062" cy="633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1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p_to_china_5_20110920_1067356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7" y="183734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Bootes-4, history review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39552" y="1700808"/>
            <a:ext cx="2376264" cy="3312368"/>
            <a:chOff x="0" y="0"/>
            <a:chExt cx="2609850" cy="3810000"/>
          </a:xfrm>
        </p:grpSpPr>
        <p:pic>
          <p:nvPicPr>
            <p:cNvPr id="6" name="图片 5" descr="E:\enter\worklist\[014]关于出站\IMAG0486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0"/>
              <a:ext cx="12192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图片 6" descr="E:\enter\worklist\[014]关于出站\181734nici5dqdisshlz7m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6925"/>
              <a:ext cx="2609850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图片 7" descr="E:\enter\worklist\[014]关于出站\155101i5dh7ay2dztnxnn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62075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3275856" y="1700808"/>
            <a:ext cx="4410076" cy="2929255"/>
            <a:chOff x="0" y="0"/>
            <a:chExt cx="5848350" cy="4124325"/>
          </a:xfrm>
        </p:grpSpPr>
        <p:pic>
          <p:nvPicPr>
            <p:cNvPr id="10" name="图片 9" descr="E:\enter\worklist\[014]关于出站\IMAG0518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587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图片 10" descr="E:\enter\worklist\[014]关于出站\H113000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0" y="2171700"/>
              <a:ext cx="2905125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 descr="E:\enter\worklist\[014]关于出站\H1090016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71700"/>
              <a:ext cx="2905125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图片 12" descr="E:\enter\worklist\[014]关于出站\H108000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425" y="0"/>
              <a:ext cx="320992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 descr="E:\enter\worklist\[014]关于出站\IMAG052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0"/>
              <a:ext cx="1285875" cy="2143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5581324" y="2089169"/>
            <a:ext cx="3152775" cy="4332605"/>
            <a:chOff x="0" y="0"/>
            <a:chExt cx="3457575" cy="4752975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0"/>
              <a:ext cx="3457575" cy="2414905"/>
              <a:chOff x="0" y="0"/>
              <a:chExt cx="5010150" cy="3448050"/>
            </a:xfrm>
          </p:grpSpPr>
          <p:pic>
            <p:nvPicPr>
              <p:cNvPr id="18" name="图片 17" descr="E:\enter\worklist\[014]关于出站\153456hoae00omwo3eoezw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625" y="0"/>
                <a:ext cx="2295525" cy="34480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图片 18" descr="E:\enter\worklist\[014]关于出站\0717061j0l11t9xtt66jb6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86050" cy="17907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图片 19" descr="E:\enter\worklist\[014]关于出站\IMAG0771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838325"/>
                <a:ext cx="2686050" cy="16097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7" name="图片 16" descr="E:\enter\worklist\[014]关于出站\153456uez66lske5ne1jgg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7925"/>
              <a:ext cx="3457575" cy="2305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737909" y="3750568"/>
            <a:ext cx="6045536" cy="2447267"/>
            <a:chOff x="0" y="0"/>
            <a:chExt cx="5553074" cy="1952625"/>
          </a:xfrm>
        </p:grpSpPr>
        <p:pic>
          <p:nvPicPr>
            <p:cNvPr id="23" name="图片 22" descr="E:\enter\worklist\[014]关于出站\bootes-4_first_light_1_20120222_1497396356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0" y="0"/>
              <a:ext cx="2600324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图片 23" descr="C:\Users\lijian\Desktop\19362082mm2ugk2kk2k7ug.jpg.thumb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4175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74" name="Picture 2" descr="C:\Users\ccz\Desktop\_MG_859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5170"/>
            <a:ext cx="6392080" cy="4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RTS2: Remote </a:t>
            </a:r>
            <a:r>
              <a:rPr lang="en-US" altLang="zh-CN" sz="3200" b="1" dirty="0"/>
              <a:t>Telescope System - 2nd </a:t>
            </a:r>
            <a:r>
              <a:rPr lang="en-US" altLang="zh-CN" sz="3200" b="1" dirty="0" smtClean="0"/>
              <a:t>version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44008" y="1628800"/>
            <a:ext cx="4176464" cy="4525963"/>
          </a:xfrm>
        </p:spPr>
        <p:txBody>
          <a:bodyPr/>
          <a:lstStyle/>
          <a:p>
            <a:r>
              <a:rPr lang="en-US" altLang="zh-CN" sz="2000" dirty="0"/>
              <a:t>BOOTES Spain, New Zealand, China</a:t>
            </a:r>
          </a:p>
          <a:p>
            <a:r>
              <a:rPr lang="en-US" altLang="zh-CN" sz="2000" dirty="0"/>
              <a:t>Czech Republic + Argentina (FRAM)</a:t>
            </a:r>
          </a:p>
          <a:p>
            <a:r>
              <a:rPr lang="en-US" altLang="zh-CN" sz="2000" dirty="0"/>
              <a:t>Watcher (UCD, South Africa)</a:t>
            </a:r>
          </a:p>
          <a:p>
            <a:r>
              <a:rPr lang="en-US" altLang="zh-CN" sz="2000" dirty="0"/>
              <a:t>BORAT (US..), UC NY, ..</a:t>
            </a:r>
          </a:p>
          <a:p>
            <a:r>
              <a:rPr lang="en-US" altLang="zh-CN" sz="2000" dirty="0"/>
              <a:t>RATIR (UNAM + UCB) 1.5m</a:t>
            </a:r>
          </a:p>
          <a:p>
            <a:r>
              <a:rPr lang="pl-PL" altLang="zh-CN" sz="2000" dirty="0"/>
              <a:t>Danish (-Czech) 1.5m @ La Silla</a:t>
            </a:r>
          </a:p>
          <a:p>
            <a:r>
              <a:rPr lang="en-US" altLang="zh-CN" sz="2000" dirty="0"/>
              <a:t>CAHA </a:t>
            </a:r>
            <a:r>
              <a:rPr lang="en-US" altLang="zh-CN" sz="2000" dirty="0" smtClean="0"/>
              <a:t>1.23m</a:t>
            </a:r>
          </a:p>
          <a:p>
            <a:r>
              <a:rPr lang="en-US" altLang="zh-CN" sz="2000" dirty="0"/>
              <a:t>MDM LSST CCDs</a:t>
            </a:r>
            <a:endParaRPr lang="en-US" altLang="zh-CN" sz="2000" dirty="0"/>
          </a:p>
          <a:p>
            <a:r>
              <a:rPr lang="en-US" altLang="zh-CN" sz="2000" dirty="0"/>
              <a:t>FLWO 1.2m </a:t>
            </a:r>
            <a:endParaRPr lang="en-US" altLang="zh-CN" sz="2000" dirty="0" smtClean="0"/>
          </a:p>
          <a:p>
            <a:r>
              <a:rPr lang="en-US" altLang="zh-CN" sz="2000" dirty="0">
                <a:solidFill>
                  <a:srgbClr val="FF0000"/>
                </a:solidFill>
              </a:rPr>
              <a:t>Currently &gt; 20 telescopes, 5 </a:t>
            </a:r>
            <a:r>
              <a:rPr lang="en-US" altLang="zh-CN" sz="2000" dirty="0" smtClean="0">
                <a:solidFill>
                  <a:srgbClr val="FF0000"/>
                </a:solidFill>
              </a:rPr>
              <a:t>continents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6" y="3789040"/>
            <a:ext cx="4189463" cy="2658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666" y="1556792"/>
            <a:ext cx="4133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/>
              <a:t>Modular</a:t>
            </a:r>
            <a:endParaRPr lang="en-US" altLang="zh-CN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Own TCP/IP protocol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C++/Python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Linux/Unix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Being developed for more than a decade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/>
              <a:t>Open source</a:t>
            </a:r>
          </a:p>
        </p:txBody>
      </p:sp>
    </p:spTree>
    <p:extLst>
      <p:ext uri="{BB962C8B-B14F-4D97-AF65-F5344CB8AC3E}">
        <p14:creationId xmlns:p14="http://schemas.microsoft.com/office/powerpoint/2010/main" val="39767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Good Infrastructure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Rich information is available:</a:t>
            </a:r>
          </a:p>
          <a:p>
            <a:r>
              <a:rPr lang="en-US" altLang="zh-CN" sz="2000" dirty="0" smtClean="0"/>
              <a:t>Remote control</a:t>
            </a:r>
          </a:p>
          <a:p>
            <a:r>
              <a:rPr lang="en-US" altLang="zh-CN" sz="2000" dirty="0" smtClean="0"/>
              <a:t>Autonomous observation</a:t>
            </a:r>
          </a:p>
          <a:p>
            <a:r>
              <a:rPr lang="en-US" altLang="zh-CN" sz="2000" dirty="0" smtClean="0"/>
              <a:t>Status monitor</a:t>
            </a:r>
          </a:p>
          <a:p>
            <a:r>
              <a:rPr lang="en-US" altLang="zh-CN" sz="2000" dirty="0" smtClean="0"/>
              <a:t>Data access</a:t>
            </a:r>
            <a:endParaRPr lang="zh-CN" altLang="en-US" sz="2000" dirty="0"/>
          </a:p>
        </p:txBody>
      </p:sp>
      <p:pic>
        <p:nvPicPr>
          <p:cNvPr id="163842" name="Picture 2" descr="C:\Users\ccz\Desktop\Sna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818731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 descr="C:\Users\ccz\Desktop\Sna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795833" cy="32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4" name="Picture 4" descr="C:\Users\ccz\Desktop\Snap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3" y="3815706"/>
            <a:ext cx="465427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6" name="Picture 6" descr="C:\Users\ccz\Desktop\Copy of 20120421130635-430-RA.fi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67483"/>
            <a:ext cx="2818071" cy="28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4269452" cy="316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0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GRBs Responses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3"/>
            <a:ext cx="5544616" cy="291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6950"/>
            <a:ext cx="59817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07" y="3645089"/>
            <a:ext cx="6143625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China-VO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CN" sz="2000" dirty="0"/>
              <a:t>Virtual Observatory (VO) is a data-intensively online astronomical research and education environment, taking advantages of advanced information technologies to achieve seamless, global access to astronomical information. </a:t>
            </a:r>
            <a:endParaRPr lang="en-GB" altLang="zh-CN" sz="2000" dirty="0" smtClean="0"/>
          </a:p>
          <a:p>
            <a:pPr>
              <a:lnSpc>
                <a:spcPct val="90000"/>
              </a:lnSpc>
            </a:pPr>
            <a:r>
              <a:rPr lang="en-GB" altLang="zh-CN" sz="2000" dirty="0" smtClean="0"/>
              <a:t>VO will play a key role in the era of data intensive astronomy.</a:t>
            </a:r>
            <a:endParaRPr lang="en-GB" altLang="zh-CN" sz="2000" dirty="0"/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Chinese </a:t>
            </a:r>
            <a:r>
              <a:rPr lang="en-US" altLang="zh-CN" sz="2000" dirty="0"/>
              <a:t>Virtual Observatory (China-VO) is the national VO project in China initiated in 2002 by Chinese astronomical community leading by National Astronomical Observatories, Chinese Academy of Sciences.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China-VO </a:t>
            </a:r>
            <a:r>
              <a:rPr lang="en-US" altLang="zh-CN" sz="2000" dirty="0"/>
              <a:t>became a member of the IVOA </a:t>
            </a:r>
            <a:r>
              <a:rPr lang="en-US" altLang="zh-CN" sz="2000" dirty="0" smtClean="0"/>
              <a:t>in 2002.</a:t>
            </a:r>
            <a:endParaRPr lang="en-US" altLang="zh-CN" sz="2000" dirty="0"/>
          </a:p>
          <a:p>
            <a:pPr>
              <a:lnSpc>
                <a:spcPct val="90000"/>
              </a:lnSpc>
            </a:pPr>
            <a:endParaRPr lang="en-US" altLang="zh-CN" sz="20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115616" y="4365104"/>
            <a:ext cx="7128792" cy="2232248"/>
            <a:chOff x="1115616" y="4077072"/>
            <a:chExt cx="7128792" cy="2232248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1115616" y="4293096"/>
              <a:ext cx="7128792" cy="2016224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 smtClean="0">
                  <a:ea typeface="宋体" charset="-122"/>
                </a:rPr>
                <a:t>China-VO Platform </a:t>
              </a:r>
            </a:p>
            <a:p>
              <a:r>
                <a:rPr lang="en-US" altLang="zh-CN" sz="2000" dirty="0" smtClean="0">
                  <a:ea typeface="宋体" charset="-122"/>
                </a:rPr>
                <a:t>Unified Access to On-line Astronomical Resources and Services </a:t>
              </a:r>
            </a:p>
            <a:p>
              <a:r>
                <a:rPr lang="en-US" altLang="zh-CN" sz="2000" dirty="0" smtClean="0">
                  <a:ea typeface="宋体" charset="-122"/>
                </a:rPr>
                <a:t>VO-ready Projects and Facilities </a:t>
              </a:r>
            </a:p>
            <a:p>
              <a:r>
                <a:rPr lang="en-US" altLang="zh-CN" sz="2000" dirty="0" smtClean="0">
                  <a:ea typeface="宋体" charset="-122"/>
                </a:rPr>
                <a:t>VO-based Astronomical Research Activities </a:t>
              </a:r>
            </a:p>
            <a:p>
              <a:r>
                <a:rPr lang="en-US" altLang="zh-CN" sz="2000" dirty="0" smtClean="0">
                  <a:ea typeface="宋体" charset="-122"/>
                </a:rPr>
                <a:t>VO-based Public Education </a:t>
              </a:r>
              <a:endParaRPr lang="en-US" altLang="zh-CN" sz="2000" dirty="0">
                <a:ea typeface="宋体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779912" y="4077072"/>
              <a:ext cx="1997663" cy="461665"/>
            </a:xfrm>
            <a:prstGeom prst="rect">
              <a:avLst/>
            </a:prstGeom>
            <a:solidFill>
              <a:srgbClr val="003366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宋体" charset="-122"/>
                </a:rPr>
                <a:t>R&amp;D Focuses 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7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RAO Requirements in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/>
              <a:t>RAO</a:t>
            </a:r>
            <a:r>
              <a:rPr lang="zh-CN" altLang="en-US" sz="2000" dirty="0"/>
              <a:t> </a:t>
            </a:r>
            <a:r>
              <a:rPr lang="en-US" altLang="zh-CN" sz="2000" dirty="0"/>
              <a:t>requirements in China</a:t>
            </a:r>
          </a:p>
          <a:p>
            <a:r>
              <a:rPr lang="en-US" altLang="zh-CN" sz="2000" dirty="0" smtClean="0"/>
              <a:t>Bootes-4</a:t>
            </a:r>
          </a:p>
          <a:p>
            <a:r>
              <a:rPr lang="en-US" altLang="zh-CN" sz="2000" dirty="0" smtClean="0"/>
              <a:t>LCOGT (Xinjiang)</a:t>
            </a:r>
          </a:p>
          <a:p>
            <a:r>
              <a:rPr lang="en-US" altLang="zh-CN" sz="2000" dirty="0" smtClean="0"/>
              <a:t>Antarctic Observatory</a:t>
            </a:r>
          </a:p>
          <a:p>
            <a:r>
              <a:rPr lang="en-US" altLang="zh-CN" sz="2000" dirty="0" smtClean="0"/>
              <a:t>Tibet Observatory</a:t>
            </a:r>
          </a:p>
          <a:p>
            <a:r>
              <a:rPr lang="en-US" altLang="zh-CN" sz="2000" dirty="0" smtClean="0"/>
              <a:t>Argentina </a:t>
            </a:r>
            <a:r>
              <a:rPr lang="en-US" altLang="zh-CN" sz="2000" dirty="0"/>
              <a:t>Observatory (San </a:t>
            </a:r>
            <a:r>
              <a:rPr lang="en-US" altLang="zh-CN" sz="2000" dirty="0" smtClean="0"/>
              <a:t>Juan Univ.)</a:t>
            </a:r>
          </a:p>
          <a:p>
            <a:r>
              <a:rPr lang="en-US" altLang="zh-CN" sz="2000" dirty="0" smtClean="0"/>
              <a:t>Lunar-based astronomy</a:t>
            </a:r>
          </a:p>
          <a:p>
            <a:r>
              <a:rPr lang="en-US" altLang="zh-CN" sz="2000" dirty="0" smtClean="0"/>
              <a:t>International projects: SONG, SVOM, …</a:t>
            </a:r>
          </a:p>
          <a:p>
            <a:r>
              <a:rPr lang="en-US" altLang="zh-CN" sz="2000" dirty="0" smtClean="0"/>
              <a:t>School education</a:t>
            </a:r>
          </a:p>
          <a:p>
            <a:r>
              <a:rPr lang="en-US" altLang="zh-CN" sz="2000" dirty="0" smtClean="0"/>
              <a:t>Amateur observation</a:t>
            </a:r>
          </a:p>
          <a:p>
            <a:r>
              <a:rPr lang="en-US" altLang="zh-CN" sz="2000" dirty="0" smtClean="0"/>
              <a:t>……</a:t>
            </a:r>
            <a:endParaRPr lang="zh-CN" altLang="en-US" sz="2000" dirty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200653" y="1773237"/>
            <a:ext cx="1004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宋体" pitchFamily="2" charset="-122"/>
              </a:defRPr>
            </a:lvl9pPr>
          </a:lstStyle>
          <a:p>
            <a:r>
              <a:rPr lang="en-US" altLang="zh-CN" sz="2000">
                <a:solidFill>
                  <a:schemeClr val="bg1"/>
                </a:solidFill>
              </a:rPr>
              <a:t>CSTAR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97" y="4944566"/>
            <a:ext cx="2927920" cy="19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0" descr="IMG_054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33934"/>
            <a:ext cx="3060926" cy="20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ile 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4566"/>
            <a:ext cx="2153059" cy="16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594929">
            <a:off x="1467326" y="4029793"/>
            <a:ext cx="4754828" cy="584775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663300"/>
                </a:solidFill>
                <a:latin typeface="Segoe Print" pitchFamily="2" charset="0"/>
              </a:rPr>
              <a:t>Huge Market in China</a:t>
            </a:r>
            <a:endParaRPr lang="zh-CN" altLang="en-US" sz="3200" dirty="0">
              <a:solidFill>
                <a:srgbClr val="6633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Burst Observer and Optical Transient Exploring System (BOOTES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Burst Observer and Optical Transient Exploring System (BOOTES), started in 1998 as a Spanish-Czech collaboration devoted to study optical emissions from gamma ray bursts (</a:t>
            </a:r>
            <a:r>
              <a:rPr lang="en-US" altLang="zh-CN" sz="2000" dirty="0" smtClean="0"/>
              <a:t>GRBs).</a:t>
            </a:r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first two BOOTES stations were located in Spain and included medium size robotic telescopes with CCD cameras at the </a:t>
            </a:r>
            <a:r>
              <a:rPr lang="en-US" altLang="zh-CN" sz="2000" dirty="0" err="1"/>
              <a:t>Cassegrain</a:t>
            </a:r>
            <a:r>
              <a:rPr lang="en-US" altLang="zh-CN" sz="2000" dirty="0"/>
              <a:t> focus as well as all-sky </a:t>
            </a:r>
            <a:r>
              <a:rPr lang="en-US" altLang="zh-CN" sz="2000" dirty="0" smtClean="0"/>
              <a:t>cameras</a:t>
            </a:r>
            <a:r>
              <a:rPr lang="en-US" altLang="zh-CN" sz="2000" dirty="0"/>
              <a:t>. </a:t>
            </a:r>
            <a:r>
              <a:rPr lang="en-US" altLang="zh-CN" sz="2000" dirty="0" smtClean="0"/>
              <a:t>The </a:t>
            </a:r>
            <a:r>
              <a:rPr lang="en-US" altLang="zh-CN" sz="2000" dirty="0"/>
              <a:t>first light </a:t>
            </a:r>
            <a:r>
              <a:rPr lang="en-US" altLang="zh-CN" sz="2000" dirty="0" smtClean="0"/>
              <a:t>of the </a:t>
            </a:r>
            <a:r>
              <a:rPr lang="en-US" altLang="zh-CN" sz="2000" dirty="0"/>
              <a:t>first observing station (BOOTES-1) </a:t>
            </a:r>
            <a:r>
              <a:rPr lang="en-US" altLang="zh-CN" sz="2000" dirty="0" smtClean="0"/>
              <a:t>was </a:t>
            </a:r>
            <a:r>
              <a:rPr lang="en-US" altLang="zh-CN" sz="2000" dirty="0"/>
              <a:t>obtained in July 1998. The second observing station (BOOTES-2) </a:t>
            </a:r>
            <a:r>
              <a:rPr lang="en-US" altLang="zh-CN" sz="2000" dirty="0" smtClean="0"/>
              <a:t>are </a:t>
            </a:r>
            <a:r>
              <a:rPr lang="en-US" altLang="zh-CN" sz="2000" dirty="0"/>
              <a:t>fully operating since July 2001. </a:t>
            </a:r>
            <a:endParaRPr lang="en-US" altLang="zh-CN" sz="2000" dirty="0" smtClean="0"/>
          </a:p>
          <a:p>
            <a:r>
              <a:rPr lang="en-US" altLang="zh-CN" sz="2000" dirty="0" smtClean="0"/>
              <a:t>In </a:t>
            </a:r>
            <a:r>
              <a:rPr lang="en-US" altLang="zh-CN" sz="2000" dirty="0"/>
              <a:t>2009 BOOTES expanded abroad, with the third station (BOOTES-3) being installed in Blenheim (South Island, New Zealand</a:t>
            </a:r>
            <a:r>
              <a:rPr lang="en-US" altLang="zh-CN" sz="2000" dirty="0" smtClean="0"/>
              <a:t>).</a:t>
            </a:r>
          </a:p>
          <a:p>
            <a:r>
              <a:rPr lang="en-US" altLang="zh-CN" sz="2000" dirty="0" smtClean="0"/>
              <a:t>The </a:t>
            </a:r>
            <a:r>
              <a:rPr lang="en-US" altLang="zh-CN" sz="2000" dirty="0"/>
              <a:t>fourth one (BOOTES-4) has been </a:t>
            </a:r>
            <a:r>
              <a:rPr lang="en-US" altLang="zh-CN" sz="2000" dirty="0" smtClean="0"/>
              <a:t>deployed </a:t>
            </a:r>
            <a:r>
              <a:rPr lang="en-US" altLang="zh-CN" sz="2000" dirty="0"/>
              <a:t>in 2011 at the </a:t>
            </a:r>
            <a:r>
              <a:rPr lang="en-US" altLang="zh-CN" sz="2000" dirty="0" err="1"/>
              <a:t>Lijiang</a:t>
            </a:r>
            <a:r>
              <a:rPr lang="en-US" altLang="zh-CN" sz="2000" dirty="0"/>
              <a:t> Astronomical Observatory </a:t>
            </a:r>
            <a:r>
              <a:rPr lang="en-US" altLang="zh-CN" sz="2000" dirty="0" smtClean="0"/>
              <a:t>(Yunnan, </a:t>
            </a:r>
            <a:r>
              <a:rPr lang="en-US" altLang="zh-CN" sz="2000" dirty="0"/>
              <a:t>China).</a:t>
            </a:r>
            <a:endParaRPr lang="zh-CN" altLang="en-US" sz="2000" dirty="0"/>
          </a:p>
        </p:txBody>
      </p:sp>
      <p:pic>
        <p:nvPicPr>
          <p:cNvPr id="4" name="Picture 2" descr="http://www.laeff.cab.inta-csic.es/BOOTES/pictures/logoBoo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15" y="5301208"/>
            <a:ext cx="1308917" cy="130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China-RAON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5" indent="-342865">
              <a:defRPr/>
            </a:pPr>
            <a:r>
              <a:rPr lang="en-US" altLang="zh-CN" sz="2400" dirty="0" smtClean="0"/>
              <a:t>A project just initiated, no funding support yet.</a:t>
            </a:r>
          </a:p>
          <a:p>
            <a:pPr marL="342865" indent="-342865">
              <a:defRPr/>
            </a:pPr>
            <a:r>
              <a:rPr lang="en-US" altLang="zh-CN" sz="2400" dirty="0" smtClean="0"/>
              <a:t>Not a specific RAO project, but a technical support plan.</a:t>
            </a:r>
          </a:p>
          <a:p>
            <a:pPr marL="342865" indent="-342865">
              <a:defRPr/>
            </a:pPr>
            <a:r>
              <a:rPr lang="en-US" altLang="zh-CN" sz="2400" dirty="0" smtClean="0"/>
              <a:t>A team to provide solutions and technical support to Chinese astronomical community.</a:t>
            </a:r>
          </a:p>
          <a:p>
            <a:pPr marL="742873" lvl="1" indent="-285720">
              <a:defRPr/>
            </a:pPr>
            <a:r>
              <a:rPr lang="en-US" altLang="zh-CN" sz="2000" dirty="0" smtClean="0"/>
              <a:t>A new service from Chinese Virtual Observatory (China-VO)</a:t>
            </a:r>
          </a:p>
          <a:p>
            <a:pPr marL="342865" indent="-342865">
              <a:defRPr/>
            </a:pPr>
            <a:r>
              <a:rPr lang="en-US" altLang="zh-CN" sz="2400" dirty="0" smtClean="0"/>
              <a:t>Serve </a:t>
            </a:r>
            <a:r>
              <a:rPr lang="en-US" altLang="zh-CN" sz="2400" dirty="0"/>
              <a:t>professional and non-professional </a:t>
            </a:r>
            <a:r>
              <a:rPr lang="en-US" altLang="zh-CN" sz="2400" dirty="0" smtClean="0"/>
              <a:t>RAO projects used for research and education.</a:t>
            </a:r>
          </a:p>
          <a:p>
            <a:pPr marL="342865" indent="-342865">
              <a:defRPr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We need RAO solutions</a:t>
            </a:r>
          </a:p>
          <a:p>
            <a:pPr marL="742873" lvl="1" indent="-285720">
              <a:defRPr/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Software systems (RTS2, Linux/Windows)</a:t>
            </a:r>
          </a:p>
          <a:p>
            <a:pPr marL="742873" lvl="1" indent="-285720">
              <a:defRPr/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Compliant hardware systems and components</a:t>
            </a:r>
          </a:p>
          <a:p>
            <a:pPr marL="342865" indent="-342865">
              <a:defRPr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International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819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VO-driven Bootes-4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GCN trigged -&gt;</a:t>
            </a:r>
            <a:r>
              <a:rPr lang="en-US" altLang="zh-CN" dirty="0" err="1" smtClean="0"/>
              <a:t>VOEvent</a:t>
            </a:r>
            <a:r>
              <a:rPr lang="en-US" altLang="zh-CN" dirty="0" smtClean="0"/>
              <a:t> trigged</a:t>
            </a:r>
          </a:p>
          <a:p>
            <a:r>
              <a:rPr lang="en-US" altLang="zh-CN" dirty="0" smtClean="0"/>
              <a:t>Full automatic photometric pipeline</a:t>
            </a:r>
          </a:p>
          <a:p>
            <a:r>
              <a:rPr lang="en-US" altLang="zh-CN" dirty="0" smtClean="0"/>
              <a:t>Full automatic archiving</a:t>
            </a:r>
          </a:p>
          <a:p>
            <a:r>
              <a:rPr lang="en-US" altLang="zh-CN" dirty="0" smtClean="0"/>
              <a:t>VO-compliant data access</a:t>
            </a:r>
          </a:p>
          <a:p>
            <a:r>
              <a:rPr lang="en-US" altLang="zh-CN" dirty="0" smtClean="0">
                <a:cs typeface="Times New Roman" charset="0"/>
              </a:rPr>
              <a:t>Automated </a:t>
            </a:r>
            <a:r>
              <a:rPr lang="en-US" altLang="zh-CN" dirty="0">
                <a:cs typeface="Times New Roman" charset="0"/>
              </a:rPr>
              <a:t>Event Classification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7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20875"/>
          </a:xfrm>
        </p:spPr>
        <p:txBody>
          <a:bodyPr/>
          <a:lstStyle/>
          <a:p>
            <a:r>
              <a:rPr lang="es-ES" altLang="zh-CN" dirty="0">
                <a:ea typeface="宋体" charset="-122"/>
              </a:rPr>
              <a:t>The BOOTES Network Philosophy (</a:t>
            </a:r>
            <a:r>
              <a:rPr lang="es-ES" altLang="zh-CN" dirty="0" smtClean="0">
                <a:ea typeface="宋体" charset="-122"/>
              </a:rPr>
              <a:t>I)</a:t>
            </a:r>
            <a:endParaRPr lang="es-ES" altLang="zh-CN" sz="4000" dirty="0">
              <a:solidFill>
                <a:srgbClr val="00FFFF"/>
              </a:solidFill>
              <a:ea typeface="宋体" charset="-122"/>
            </a:endParaRPr>
          </a:p>
        </p:txBody>
      </p:sp>
      <p:pic>
        <p:nvPicPr>
          <p:cNvPr id="305156" name="Picture 4" descr="logo2c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8810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8" name="Picture 6" descr="Logo BOOTES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6251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94269" y="2652008"/>
            <a:ext cx="657001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Identical telescopes </a:t>
            </a:r>
            <a:r>
              <a:rPr lang="es-ES" altLang="zh-CN" sz="2000" dirty="0" smtClean="0">
                <a:latin typeface="Garamond" pitchFamily="18" charset="0"/>
                <a:ea typeface="宋体" charset="-122"/>
              </a:rPr>
              <a:t>placed </a:t>
            </a:r>
            <a:r>
              <a:rPr lang="es-ES" altLang="zh-CN" sz="2000" dirty="0">
                <a:latin typeface="Garamond" pitchFamily="18" charset="0"/>
                <a:ea typeface="宋体" charset="-122"/>
              </a:rPr>
              <a:t>around the Earth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Identical filter sets: g’r’i’ZY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Identical CCD cameras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Impact on several scientific fields and public outreach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31" y="4507238"/>
            <a:ext cx="4464744" cy="20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43" y="2528269"/>
            <a:ext cx="26654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84168" y="2121125"/>
            <a:ext cx="295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CN" sz="1800" dirty="0" smtClean="0">
                <a:latin typeface="Garamond" pitchFamily="18" charset="0"/>
                <a:ea typeface="宋体" charset="-122"/>
              </a:rPr>
              <a:t>Integrated </a:t>
            </a:r>
            <a:r>
              <a:rPr lang="es-ES" altLang="zh-CN" sz="1800" dirty="0">
                <a:latin typeface="Garamond" pitchFamily="18" charset="0"/>
                <a:ea typeface="宋体" charset="-122"/>
              </a:rPr>
              <a:t>in:</a:t>
            </a:r>
          </a:p>
        </p:txBody>
      </p:sp>
    </p:spTree>
    <p:extLst>
      <p:ext uri="{BB962C8B-B14F-4D97-AF65-F5344CB8AC3E}">
        <p14:creationId xmlns:p14="http://schemas.microsoft.com/office/powerpoint/2010/main" val="9463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06" name="Group 2"/>
          <p:cNvGrpSpPr>
            <a:grpSpLocks/>
          </p:cNvGrpSpPr>
          <p:nvPr/>
        </p:nvGrpSpPr>
        <p:grpSpPr bwMode="auto">
          <a:xfrm>
            <a:off x="539750" y="2726968"/>
            <a:ext cx="2078117" cy="3565912"/>
            <a:chOff x="3024" y="768"/>
            <a:chExt cx="2640" cy="3432"/>
          </a:xfrm>
        </p:grpSpPr>
        <p:pic>
          <p:nvPicPr>
            <p:cNvPr id="303107" name="Picture 3" descr="integral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768"/>
              <a:ext cx="2640" cy="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3108" name="Text Box 4"/>
            <p:cNvSpPr txBox="1">
              <a:spLocks noChangeArrowheads="1"/>
            </p:cNvSpPr>
            <p:nvPr/>
          </p:nvSpPr>
          <p:spPr bwMode="auto">
            <a:xfrm>
              <a:off x="3188" y="773"/>
              <a:ext cx="2467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pPr algn="r"/>
              <a:r>
                <a:rPr kumimoji="1" lang="es-ES_tradnl" sz="2500" b="1" dirty="0">
                  <a:solidFill>
                    <a:schemeClr val="bg1"/>
                  </a:solidFill>
                  <a:latin typeface="Bookman Old Style" pitchFamily="18" charset="0"/>
                </a:rPr>
                <a:t>INTEGRAL</a:t>
              </a:r>
            </a:p>
          </p:txBody>
        </p:sp>
      </p:grpSp>
      <p:grpSp>
        <p:nvGrpSpPr>
          <p:cNvPr id="303109" name="Group 5"/>
          <p:cNvGrpSpPr>
            <a:grpSpLocks/>
          </p:cNvGrpSpPr>
          <p:nvPr/>
        </p:nvGrpSpPr>
        <p:grpSpPr bwMode="auto">
          <a:xfrm>
            <a:off x="2816558" y="2742207"/>
            <a:ext cx="2397125" cy="3535433"/>
            <a:chOff x="45" y="768"/>
            <a:chExt cx="2730" cy="3426"/>
          </a:xfrm>
        </p:grpSpPr>
        <p:pic>
          <p:nvPicPr>
            <p:cNvPr id="303110" name="Picture 6" descr="swift_burs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679" cy="3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3111" name="Text Box 7"/>
            <p:cNvSpPr txBox="1">
              <a:spLocks noChangeArrowheads="1"/>
            </p:cNvSpPr>
            <p:nvPr/>
          </p:nvSpPr>
          <p:spPr bwMode="auto">
            <a:xfrm>
              <a:off x="96" y="771"/>
              <a:ext cx="1444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r>
                <a:rPr kumimoji="1" lang="es-ES_tradnl" sz="2500" b="1" dirty="0">
                  <a:solidFill>
                    <a:schemeClr val="bg1"/>
                  </a:solidFill>
                  <a:latin typeface="Bookman Old Style" pitchFamily="18" charset="0"/>
                </a:rPr>
                <a:t>SWIFT</a:t>
              </a:r>
            </a:p>
          </p:txBody>
        </p:sp>
        <p:sp>
          <p:nvSpPr>
            <p:cNvPr id="303112" name="Text Box 8"/>
            <p:cNvSpPr txBox="1">
              <a:spLocks noChangeArrowheads="1"/>
            </p:cNvSpPr>
            <p:nvPr/>
          </p:nvSpPr>
          <p:spPr bwMode="auto">
            <a:xfrm>
              <a:off x="45" y="3797"/>
              <a:ext cx="2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/>
            <a:p>
              <a:endParaRPr kumimoji="1" lang="es-ES_tradnl" sz="2000" b="1">
                <a:solidFill>
                  <a:schemeClr val="bg2"/>
                </a:solidFill>
                <a:latin typeface="Bookman Old Style" pitchFamily="18" charset="0"/>
              </a:endParaRPr>
            </a:p>
          </p:txBody>
        </p:sp>
      </p:grpSp>
      <p:sp>
        <p:nvSpPr>
          <p:cNvPr id="303113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  <a:ln/>
        </p:spPr>
        <p:txBody>
          <a:bodyPr/>
          <a:lstStyle/>
          <a:p>
            <a:r>
              <a:rPr lang="es-ES" altLang="zh-CN" sz="4000" dirty="0">
                <a:ea typeface="宋体" charset="-122"/>
              </a:rPr>
              <a:t>The BOOTES Network </a:t>
            </a:r>
            <a:r>
              <a:rPr lang="es-ES" altLang="zh-CN" sz="4000" dirty="0" smtClean="0">
                <a:ea typeface="宋体" charset="-122"/>
              </a:rPr>
              <a:t>Philosophy</a:t>
            </a:r>
            <a:r>
              <a:rPr lang="es-ES" altLang="zh-CN" dirty="0" smtClean="0">
                <a:ea typeface="宋体" charset="-122"/>
              </a:rPr>
              <a:t> (II)</a:t>
            </a:r>
            <a:endParaRPr lang="en-GB" dirty="0"/>
          </a:p>
        </p:txBody>
      </p:sp>
      <p:pic>
        <p:nvPicPr>
          <p:cNvPr id="3031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5" y="3860800"/>
            <a:ext cx="3554412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5508627" y="3284538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CN" sz="2400" b="1">
                <a:ea typeface="宋体" charset="-122"/>
              </a:rPr>
              <a:t>UFFO @ </a:t>
            </a:r>
            <a:r>
              <a:rPr lang="es-ES" altLang="zh-CN" sz="2400" b="1" i="1">
                <a:ea typeface="宋体" charset="-122"/>
              </a:rPr>
              <a:t>Lomonosov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755650" y="6269250"/>
            <a:ext cx="7272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CN" sz="2000" dirty="0" smtClean="0">
                <a:ea typeface="宋体" charset="-122"/>
              </a:rPr>
              <a:t>   2002-   2004-   </a:t>
            </a:r>
            <a:r>
              <a:rPr lang="es-ES" altLang="zh-CN" sz="2000" dirty="0">
                <a:ea typeface="宋体" charset="-122"/>
              </a:rPr>
              <a:t>2012-</a:t>
            </a:r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179512" y="1582430"/>
            <a:ext cx="89123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 </a:t>
            </a:r>
            <a:r>
              <a:rPr lang="es-ES" altLang="zh-CN" sz="2000" b="1" dirty="0">
                <a:latin typeface="Garamond" pitchFamily="18" charset="0"/>
                <a:ea typeface="宋体" charset="-122"/>
              </a:rPr>
              <a:t>Ground-support to space based missions</a:t>
            </a:r>
          </a:p>
          <a:p>
            <a:pPr>
              <a:spcBef>
                <a:spcPct val="50000"/>
              </a:spcBef>
            </a:pPr>
            <a:r>
              <a:rPr lang="es-ES" altLang="zh-CN" sz="2000" dirty="0">
                <a:latin typeface="Garamond" pitchFamily="18" charset="0"/>
                <a:ea typeface="宋体" charset="-122"/>
              </a:rPr>
              <a:t>Very fast slewing speed (&gt; 100 deg/s), easy rescheduling, fast readout (&lt; 1s)</a:t>
            </a:r>
          </a:p>
        </p:txBody>
      </p:sp>
    </p:spTree>
    <p:extLst>
      <p:ext uri="{BB962C8B-B14F-4D97-AF65-F5344CB8AC3E}">
        <p14:creationId xmlns:p14="http://schemas.microsoft.com/office/powerpoint/2010/main" val="38970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RAO World Map</a:t>
            </a:r>
            <a:endParaRPr lang="zh-CN" altLang="en-US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i="1" dirty="0"/>
              <a:t>Robotic Autonomous </a:t>
            </a:r>
            <a:r>
              <a:rPr lang="en-US" altLang="zh-CN" sz="2000" i="1" dirty="0" smtClean="0"/>
              <a:t>Observatory: </a:t>
            </a:r>
            <a:r>
              <a:rPr lang="en-US" altLang="zh-CN" sz="2000" dirty="0" smtClean="0"/>
              <a:t>A telescope </a:t>
            </a:r>
            <a:r>
              <a:rPr lang="en-US" altLang="zh-CN" sz="2000" dirty="0"/>
              <a:t>that performs various remote observations and </a:t>
            </a:r>
            <a:r>
              <a:rPr lang="en-US" altLang="zh-CN" sz="2000" dirty="0" smtClean="0"/>
              <a:t>is able </a:t>
            </a:r>
            <a:r>
              <a:rPr lang="en-US" altLang="zh-CN" sz="2000" dirty="0"/>
              <a:t>to adapt itself to changes during the task execution </a:t>
            </a:r>
            <a:r>
              <a:rPr lang="en-US" altLang="zh-CN" sz="2000" dirty="0" smtClean="0"/>
              <a:t>without any </a:t>
            </a:r>
            <a:r>
              <a:rPr lang="en-US" altLang="zh-CN" sz="2000" dirty="0"/>
              <a:t>kind of human assistance (e.g., weather </a:t>
            </a:r>
            <a:r>
              <a:rPr lang="en-US" altLang="zh-CN" sz="2000" dirty="0" smtClean="0"/>
              <a:t>monitoring; the </a:t>
            </a:r>
            <a:r>
              <a:rPr lang="en-US" altLang="zh-CN" sz="2000" dirty="0"/>
              <a:t>system must not endanger a human!). </a:t>
            </a:r>
            <a:r>
              <a:rPr lang="en-US" altLang="zh-CN" sz="2000" i="1" dirty="0"/>
              <a:t>(Alberto Javier </a:t>
            </a:r>
            <a:r>
              <a:rPr lang="en-US" altLang="zh-CN" sz="2000" i="1" dirty="0" smtClean="0"/>
              <a:t>Castro-</a:t>
            </a:r>
            <a:r>
              <a:rPr lang="en-US" altLang="zh-CN" sz="2000" i="1" dirty="0" err="1" smtClean="0"/>
              <a:t>Tirado</a:t>
            </a:r>
            <a:r>
              <a:rPr lang="en-US" altLang="zh-CN" sz="2000" i="1" dirty="0" smtClean="0"/>
              <a:t>, 2010)</a:t>
            </a:r>
            <a:endParaRPr lang="zh-CN" altLang="zh-CN" sz="2000" i="1" dirty="0"/>
          </a:p>
          <a:p>
            <a:endParaRPr lang="zh-CN" altLang="en-US" sz="2000" dirty="0" smtClean="0"/>
          </a:p>
        </p:txBody>
      </p:sp>
      <p:pic>
        <p:nvPicPr>
          <p:cNvPr id="5" name="Picture 2" descr="http://www.astro.physik.uni-goettingen.de/~hessman/MONET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96" y="3284984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obseratory-at-sun-set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33341"/>
            <a:ext cx="2133175" cy="98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62" y="5266708"/>
            <a:ext cx="1395139" cy="36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RAO Network projects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MONET (</a:t>
            </a:r>
            <a:r>
              <a:rPr lang="en-US" altLang="zh-CN" sz="2800" dirty="0" err="1" smtClean="0">
                <a:solidFill>
                  <a:srgbClr val="0070C0"/>
                </a:solidFill>
              </a:rPr>
              <a:t>south+north</a:t>
            </a:r>
            <a:r>
              <a:rPr lang="en-US" altLang="zh-CN" sz="28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altLang="zh-CN" sz="2800" dirty="0" err="1" smtClean="0">
                <a:solidFill>
                  <a:srgbClr val="0070C0"/>
                </a:solidFill>
              </a:rPr>
              <a:t>Bootes</a:t>
            </a:r>
            <a:r>
              <a:rPr lang="en-US" altLang="zh-CN" sz="2800" dirty="0" smtClean="0">
                <a:solidFill>
                  <a:srgbClr val="0070C0"/>
                </a:solidFill>
              </a:rPr>
              <a:t> (I, II, III,IV, IR…)</a:t>
            </a:r>
          </a:p>
          <a:p>
            <a:r>
              <a:rPr lang="en-US" altLang="zh-CN" sz="2800" dirty="0" err="1" smtClean="0"/>
              <a:t>eSTAR</a:t>
            </a:r>
            <a:endParaRPr lang="en-US" altLang="zh-CN" sz="2800" dirty="0" smtClean="0"/>
          </a:p>
          <a:p>
            <a:r>
              <a:rPr lang="en-US" altLang="zh-CN" sz="2800" dirty="0" smtClean="0"/>
              <a:t>SONG</a:t>
            </a:r>
          </a:p>
          <a:p>
            <a:r>
              <a:rPr lang="en-US" altLang="zh-CN" sz="2800" dirty="0" smtClean="0"/>
              <a:t>GONG</a:t>
            </a: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LCOGT</a:t>
            </a:r>
          </a:p>
          <a:p>
            <a:pPr lvl="1"/>
            <a:r>
              <a:rPr lang="es-ES" altLang="zh-CN" sz="2400" dirty="0" smtClean="0">
                <a:solidFill>
                  <a:srgbClr val="0070C0"/>
                </a:solidFill>
              </a:rPr>
              <a:t>Las </a:t>
            </a:r>
            <a:r>
              <a:rPr lang="es-ES" altLang="zh-CN" sz="2400" dirty="0">
                <a:solidFill>
                  <a:srgbClr val="0070C0"/>
                </a:solidFill>
              </a:rPr>
              <a:t>Cumbres Observatory Global Telescope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60" y="5797602"/>
            <a:ext cx="3168352" cy="4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74" y="1628800"/>
            <a:ext cx="1434538" cy="152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6876256" y="3258371"/>
            <a:ext cx="1944213" cy="1594342"/>
            <a:chOff x="97739" y="3140968"/>
            <a:chExt cx="3379425" cy="260245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0" y="3140968"/>
              <a:ext cx="3379424" cy="22492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7739" y="540486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MONET/South</a:t>
              </a:r>
              <a:endParaRPr lang="zh-CN" altLang="en-US" sz="16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91" y="5434170"/>
            <a:ext cx="1557873" cy="11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3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IVOA VOEvent and RAO</a:t>
            </a:r>
            <a:endParaRPr lang="zh-CN" altLang="en-US" smtClean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err="1" smtClean="0"/>
              <a:t>VOEvent</a:t>
            </a:r>
            <a:r>
              <a:rPr lang="en-US" altLang="zh-CN" sz="2000" b="1" dirty="0" smtClean="0"/>
              <a:t> Charter: </a:t>
            </a:r>
            <a:r>
              <a:rPr lang="en-US" altLang="zh-CN" sz="2000" dirty="0" smtClean="0"/>
              <a:t>The objective of the </a:t>
            </a:r>
            <a:r>
              <a:rPr lang="en-US" altLang="zh-CN" sz="2000" dirty="0" err="1" smtClean="0"/>
              <a:t>VOEvent</a:t>
            </a:r>
            <a:r>
              <a:rPr lang="en-US" altLang="zh-CN" sz="2000" dirty="0" smtClean="0"/>
              <a:t> effort is to define the content and meaning of a standard information packet for representing, transmitting, archiving, and publishing a discovery of an immediate event in the sky. We will call this packet </a:t>
            </a:r>
            <a:r>
              <a:rPr lang="en-US" altLang="zh-CN" sz="2000" dirty="0" err="1" smtClean="0"/>
              <a:t>VOEvent</a:t>
            </a:r>
            <a:r>
              <a:rPr lang="en-US" altLang="zh-CN" sz="2000" dirty="0" smtClean="0"/>
              <a:t>. The objective is to drive robotic telescopes, to drive archive searches, to alert the community, and to build interoperable archives. </a:t>
            </a:r>
            <a:endParaRPr lang="zh-CN" altLang="en-US" sz="2000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6035"/>
            <a:ext cx="3124675" cy="21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6035"/>
            <a:ext cx="3694187" cy="218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132856"/>
            <a:ext cx="7776864" cy="4021907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zh-CN" sz="1800" kern="0" dirty="0">
                <a:latin typeface="Times New Roman"/>
                <a:cs typeface="Times New Roman"/>
              </a:rPr>
              <a:t>Collaboration with </a:t>
            </a:r>
            <a:r>
              <a:rPr lang="en-US" altLang="zh-CN" sz="1800" kern="0" dirty="0" err="1">
                <a:latin typeface="Times New Roman"/>
                <a:cs typeface="Times New Roman"/>
              </a:rPr>
              <a:t>UAz</a:t>
            </a:r>
            <a:r>
              <a:rPr lang="en-US" altLang="zh-CN" sz="1800" kern="0" dirty="0">
                <a:latin typeface="Times New Roman"/>
                <a:cs typeface="Times New Roman"/>
              </a:rPr>
              <a:t>/LPL search for NEA/PHA asteroids; we discover astrophysical transients in their data streams </a:t>
            </a:r>
          </a:p>
          <a:p>
            <a:pPr>
              <a:buFontTx/>
              <a:buChar char="•"/>
              <a:defRPr/>
            </a:pPr>
            <a:r>
              <a:rPr lang="en-US" altLang="zh-CN" sz="1800" kern="0" dirty="0">
                <a:latin typeface="Times New Roman"/>
                <a:cs typeface="Times New Roman"/>
              </a:rPr>
              <a:t>3 small telescopes </a:t>
            </a:r>
            <a:r>
              <a:rPr lang="en-US" altLang="zh-CN" sz="1800" kern="0" dirty="0" smtClean="0">
                <a:latin typeface="Times New Roman"/>
                <a:cs typeface="Times New Roman"/>
              </a:rPr>
              <a:t>, up </a:t>
            </a:r>
            <a:r>
              <a:rPr lang="en-US" altLang="zh-CN" sz="1800" kern="0" dirty="0">
                <a:latin typeface="Times New Roman"/>
                <a:cs typeface="Times New Roman"/>
              </a:rPr>
              <a:t>to 2,500 deg</a:t>
            </a:r>
            <a:r>
              <a:rPr lang="en-US" altLang="zh-CN" sz="1800" kern="0" baseline="30000" dirty="0">
                <a:latin typeface="Times New Roman"/>
                <a:cs typeface="Times New Roman"/>
              </a:rPr>
              <a:t>2</a:t>
            </a:r>
            <a:r>
              <a:rPr lang="en-US" altLang="zh-CN" sz="1800" kern="0" dirty="0">
                <a:latin typeface="Times New Roman"/>
                <a:cs typeface="Times New Roman"/>
              </a:rPr>
              <a:t> per night with 4 </a:t>
            </a:r>
            <a:r>
              <a:rPr lang="en-US" altLang="zh-CN" sz="1800" kern="0" dirty="0" smtClean="0">
                <a:latin typeface="Times New Roman"/>
                <a:cs typeface="Times New Roman"/>
              </a:rPr>
              <a:t>exposures/pointing</a:t>
            </a:r>
            <a:r>
              <a:rPr lang="en-US" altLang="zh-CN" sz="1800" kern="0" dirty="0">
                <a:latin typeface="Times New Roman"/>
                <a:cs typeface="Times New Roman"/>
              </a:rPr>
              <a:t>, separated by 10 min, limiting </a:t>
            </a:r>
            <a:r>
              <a:rPr lang="en-US" altLang="zh-CN" sz="1800" kern="0" dirty="0" err="1">
                <a:latin typeface="Times New Roman"/>
                <a:cs typeface="Times New Roman"/>
              </a:rPr>
              <a:t>mags</a:t>
            </a:r>
            <a:r>
              <a:rPr lang="en-US" altLang="zh-CN" sz="1800" kern="0" dirty="0">
                <a:latin typeface="Times New Roman"/>
                <a:cs typeface="Times New Roman"/>
              </a:rPr>
              <a:t> ~ 19 – 21, several tens of passes per year</a:t>
            </a:r>
          </a:p>
          <a:p>
            <a:pPr>
              <a:buFontTx/>
              <a:buChar char="•"/>
              <a:defRPr/>
            </a:pPr>
            <a:r>
              <a:rPr lang="en-US" altLang="zh-CN" sz="1800" kern="0" dirty="0">
                <a:latin typeface="Times New Roman"/>
                <a:cs typeface="Times New Roman"/>
              </a:rPr>
              <a:t>Real time processing and event discovery and publication</a:t>
            </a:r>
          </a:p>
          <a:p>
            <a:pPr>
              <a:buFontTx/>
              <a:buChar char="•"/>
              <a:defRPr/>
            </a:pPr>
            <a:r>
              <a:rPr lang="en-US" altLang="zh-CN" sz="1800" b="1" kern="0" dirty="0">
                <a:latin typeface="Times New Roman"/>
                <a:cs typeface="Times New Roman"/>
              </a:rPr>
              <a:t>Open data policy: </a:t>
            </a:r>
            <a:r>
              <a:rPr lang="en-US" altLang="zh-CN" sz="1800" b="1" i="1" kern="0" dirty="0">
                <a:latin typeface="Times New Roman"/>
                <a:cs typeface="Times New Roman"/>
              </a:rPr>
              <a:t>all data are made public immediately</a:t>
            </a:r>
          </a:p>
          <a:p>
            <a:pPr>
              <a:buFontTx/>
              <a:buChar char="•"/>
              <a:defRPr/>
            </a:pPr>
            <a:r>
              <a:rPr lang="en-US" altLang="zh-CN" sz="1800" kern="0" dirty="0">
                <a:latin typeface="Times New Roman"/>
                <a:cs typeface="Times New Roman"/>
              </a:rPr>
              <a:t>~ 4,000 unique transients to date, including &gt; 1,000 supernovae (more </a:t>
            </a:r>
            <a:r>
              <a:rPr lang="en-US" altLang="zh-CN" sz="1800" kern="0" dirty="0" err="1">
                <a:latin typeface="Times New Roman"/>
                <a:cs typeface="Times New Roman"/>
              </a:rPr>
              <a:t>SNe</a:t>
            </a:r>
            <a:r>
              <a:rPr lang="en-US" altLang="zh-CN" sz="1800" kern="0" dirty="0">
                <a:latin typeface="Times New Roman"/>
                <a:cs typeface="Times New Roman"/>
              </a:rPr>
              <a:t> published </a:t>
            </a:r>
            <a:r>
              <a:rPr lang="en-US" altLang="zh-CN" sz="1800" kern="0" dirty="0" smtClean="0">
                <a:latin typeface="Times New Roman"/>
                <a:cs typeface="Times New Roman"/>
              </a:rPr>
              <a:t>in </a:t>
            </a:r>
            <a:r>
              <a:rPr lang="en-US" altLang="zh-CN" sz="1800" kern="0" dirty="0">
                <a:latin typeface="Times New Roman"/>
                <a:cs typeface="Times New Roman"/>
              </a:rPr>
              <a:t>2009 and 2010 than any other survey), and many other </a:t>
            </a:r>
            <a:r>
              <a:rPr lang="en-US" altLang="zh-CN" sz="1800" kern="0" dirty="0" smtClean="0">
                <a:latin typeface="Times New Roman"/>
                <a:cs typeface="Times New Roman"/>
              </a:rPr>
              <a:t>discoveries</a:t>
            </a:r>
            <a:endParaRPr lang="zh-CN" altLang="en-US" sz="1800" dirty="0"/>
          </a:p>
        </p:txBody>
      </p:sp>
      <p:pic>
        <p:nvPicPr>
          <p:cNvPr id="4098" name="Picture 2" descr="http://crts.caltech.edu/CRTS_t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43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rts.caltech.edu/Ev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2"/>
            <a:ext cx="3888432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464369"/>
            <a:ext cx="2495107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CN" sz="1200" i="1" dirty="0">
                <a:solidFill>
                  <a:srgbClr val="FFFFFF"/>
                </a:solidFill>
              </a:rPr>
              <a:t>Courtesy of Prof. </a:t>
            </a:r>
            <a:r>
              <a:rPr lang="en-US" altLang="zh-CN" sz="1200" i="1" dirty="0">
                <a:solidFill>
                  <a:srgbClr val="FFFFFF"/>
                </a:solidFill>
              </a:rPr>
              <a:t>George </a:t>
            </a:r>
            <a:r>
              <a:rPr lang="en-US" altLang="zh-CN" sz="1200" i="1" dirty="0" err="1">
                <a:solidFill>
                  <a:srgbClr val="FFFFFF"/>
                </a:solidFill>
              </a:rPr>
              <a:t>Djorgovski</a:t>
            </a:r>
            <a:r>
              <a:rPr lang="en-US" altLang="zh-CN" sz="1200" i="1" dirty="0">
                <a:solidFill>
                  <a:srgbClr val="FFFFFF"/>
                </a:solidFill>
              </a:rPr>
              <a:t> </a:t>
            </a:r>
            <a:endParaRPr lang="en-US" altLang="zh-CN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</p:spPr>
        <p:txBody>
          <a:bodyPr/>
          <a:lstStyle/>
          <a:p>
            <a:r>
              <a:rPr lang="en-US" altLang="zh-CN" smtClean="0"/>
              <a:t>Event Publishing / Dissemination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1524000"/>
          </a:xfrm>
        </p:spPr>
        <p:txBody>
          <a:bodyPr/>
          <a:lstStyle/>
          <a:p>
            <a:r>
              <a:rPr lang="en-US" altLang="zh-CN" smtClean="0"/>
              <a:t>Real time:  VOEvents, Twitter, iApp (thousands of events)</a:t>
            </a:r>
          </a:p>
          <a:p>
            <a:pPr lvl="1"/>
            <a:r>
              <a:rPr lang="en-US" altLang="zh-CN" smtClean="0"/>
              <a:t>Also on SkyAlert.org, feeds to the WWT, GoogleSky (outreach)</a:t>
            </a:r>
          </a:p>
          <a:p>
            <a:pPr>
              <a:spcAft>
                <a:spcPts val="600"/>
              </a:spcAft>
            </a:pPr>
            <a:r>
              <a:rPr lang="en-US" altLang="zh-CN" smtClean="0"/>
              <a:t>Next day:  annotated tables on the CRTS website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pPr>
              <a:buFontTx/>
              <a:buNone/>
            </a:pPr>
            <a:endParaRPr lang="en-US" altLang="zh-CN" smtClean="0"/>
          </a:p>
        </p:txBody>
      </p:sp>
      <p:pic>
        <p:nvPicPr>
          <p:cNvPr id="31748" name="Picture 14" descr="CRTS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20306" r="8968" b="54671"/>
          <a:stretch>
            <a:fillRect/>
          </a:stretch>
        </p:blipFill>
        <p:spPr bwMode="auto">
          <a:xfrm>
            <a:off x="76200" y="2057400"/>
            <a:ext cx="89392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r="21925" b="64809"/>
          <a:stretch>
            <a:fillRect/>
          </a:stretch>
        </p:blipFill>
        <p:spPr bwMode="auto">
          <a:xfrm>
            <a:off x="76200" y="4656138"/>
            <a:ext cx="4673600" cy="108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486400"/>
            <a:ext cx="4662488" cy="1333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4" descr="Picture 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9547" r="3082" b="2728"/>
          <a:stretch>
            <a:fillRect/>
          </a:stretch>
        </p:blipFill>
        <p:spPr bwMode="auto">
          <a:xfrm>
            <a:off x="4953000" y="3886200"/>
            <a:ext cx="4159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373380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sz="2600" smtClean="0">
                <a:solidFill>
                  <a:srgbClr val="000000"/>
                </a:solidFill>
              </a:rPr>
              <a:t>Days/weeks:  ATel, CBET for selected transients (~ 200 so far)</a:t>
            </a:r>
          </a:p>
        </p:txBody>
      </p:sp>
      <p:pic>
        <p:nvPicPr>
          <p:cNvPr id="31753" name="Picture 2" descr="Picture 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3957" r="3914" b="3957"/>
          <a:stretch>
            <a:fillRect/>
          </a:stretch>
        </p:blipFill>
        <p:spPr bwMode="auto">
          <a:xfrm>
            <a:off x="6553200" y="5562600"/>
            <a:ext cx="11636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2400" y="6464369"/>
            <a:ext cx="2495107" cy="276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CN" sz="1200" i="1" dirty="0">
                <a:solidFill>
                  <a:srgbClr val="FFFFFF"/>
                </a:solidFill>
              </a:rPr>
              <a:t>Courtesy of Prof. </a:t>
            </a:r>
            <a:r>
              <a:rPr lang="en-US" altLang="zh-CN" sz="1200" i="1" dirty="0">
                <a:solidFill>
                  <a:srgbClr val="FFFFFF"/>
                </a:solidFill>
              </a:rPr>
              <a:t>George </a:t>
            </a:r>
            <a:r>
              <a:rPr lang="en-US" altLang="zh-CN" sz="1200" i="1" dirty="0" err="1">
                <a:solidFill>
                  <a:srgbClr val="FFFFFF"/>
                </a:solidFill>
              </a:rPr>
              <a:t>Djorgovski</a:t>
            </a:r>
            <a:r>
              <a:rPr lang="en-US" altLang="zh-CN" sz="1200" i="1" dirty="0">
                <a:solidFill>
                  <a:srgbClr val="FFFFFF"/>
                </a:solidFill>
              </a:rPr>
              <a:t> </a:t>
            </a:r>
            <a:endParaRPr lang="en-US" altLang="zh-CN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-10358_MRC_4x3_Blue_Bullet_Template">
  <a:themeElements>
    <a:clrScheme name="MSRC_TEMPLATE">
      <a:dk1>
        <a:srgbClr val="292929"/>
      </a:dk1>
      <a:lt1>
        <a:srgbClr val="FFFFFF"/>
      </a:lt1>
      <a:dk2>
        <a:srgbClr val="AEAFB3"/>
      </a:dk2>
      <a:lt2>
        <a:srgbClr val="A5D8F5"/>
      </a:lt2>
      <a:accent1>
        <a:srgbClr val="D5D20B"/>
      </a:accent1>
      <a:accent2>
        <a:srgbClr val="5090CE"/>
      </a:accent2>
      <a:accent3>
        <a:srgbClr val="F47737"/>
      </a:accent3>
      <a:accent4>
        <a:srgbClr val="72C269"/>
      </a:accent4>
      <a:accent5>
        <a:srgbClr val="AEAFB3"/>
      </a:accent5>
      <a:accent6>
        <a:srgbClr val="7A4397"/>
      </a:accent6>
      <a:hlink>
        <a:srgbClr val="3F3F9B"/>
      </a:hlink>
      <a:folHlink>
        <a:srgbClr val="3F3F9B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ct val="20000"/>
          </a:spcBef>
          <a:buClr>
            <a:srgbClr val="4E90CD"/>
          </a:buClr>
          <a:buSzPct val="120000"/>
          <a:defRPr sz="3200" dirty="0" err="1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ヒラギノ角ゴ Pro W3"/>
      </a:majorFont>
      <a:minorFont>
        <a:latin typeface="Times New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1174</Words>
  <Application>Microsoft Office PowerPoint</Application>
  <PresentationFormat>全屏显示(4:3)</PresentationFormat>
  <Paragraphs>145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Custom Design</vt:lpstr>
      <vt:lpstr>1_Custom Design</vt:lpstr>
      <vt:lpstr>Office 主题</vt:lpstr>
      <vt:lpstr>2_Custom Design</vt:lpstr>
      <vt:lpstr>5-10358_MRC_4x3_Blue_Bullet_Template</vt:lpstr>
      <vt:lpstr>Blank Presentation</vt:lpstr>
      <vt:lpstr>BOOTES-4 robotic astronomical observatory, linking time domain astronomy and data intensive astronomy</vt:lpstr>
      <vt:lpstr>Burst Observer and Optical Transient Exploring System (BOOTES)</vt:lpstr>
      <vt:lpstr>The BOOTES Network Philosophy (I)</vt:lpstr>
      <vt:lpstr>The BOOTES Network Philosophy (II)</vt:lpstr>
      <vt:lpstr>RAO World Map</vt:lpstr>
      <vt:lpstr>RAO Network projects</vt:lpstr>
      <vt:lpstr>IVOA VOEvent and RAO</vt:lpstr>
      <vt:lpstr>PowerPoint 演示文稿</vt:lpstr>
      <vt:lpstr>Event Publishing / Dissemination</vt:lpstr>
      <vt:lpstr>Real Time Event Publishing via VOEvents and SkyAlert</vt:lpstr>
      <vt:lpstr>Towards the Automated Event Classification</vt:lpstr>
      <vt:lpstr>Astronomy in the Time Domain</vt:lpstr>
      <vt:lpstr>PowerPoint 演示文稿</vt:lpstr>
      <vt:lpstr>Bootes-4, history review</vt:lpstr>
      <vt:lpstr>RTS2: Remote Telescope System - 2nd version</vt:lpstr>
      <vt:lpstr>Good Infrastructure</vt:lpstr>
      <vt:lpstr>GRBs Responses</vt:lpstr>
      <vt:lpstr>China-VO</vt:lpstr>
      <vt:lpstr>RAO Requirements in China</vt:lpstr>
      <vt:lpstr>China-RAON</vt:lpstr>
      <vt:lpstr>VO-driven Bootes-4</vt:lpstr>
      <vt:lpstr>Thank You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Chenzhou Cui</cp:lastModifiedBy>
  <cp:revision>1043</cp:revision>
  <dcterms:created xsi:type="dcterms:W3CDTF">2003-08-08T17:14:50Z</dcterms:created>
  <dcterms:modified xsi:type="dcterms:W3CDTF">2012-08-30T23:46:56Z</dcterms:modified>
</cp:coreProperties>
</file>