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C959F-D3B9-4AED-9D85-9633981AB63F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073B1-A71C-489B-A8C4-1F7B6B186D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220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27651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3705" y="4342682"/>
            <a:ext cx="5029100" cy="503663"/>
          </a:xfrm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lIns="91376" tIns="45688" rIns="91376" bIns="45688">
            <a:spAutoFit/>
          </a:bodyPr>
          <a:lstStyle/>
          <a:p>
            <a:pPr>
              <a:lnSpc>
                <a:spcPct val="95000"/>
              </a:lnSpc>
              <a:spcBef>
                <a:spcPts val="403"/>
              </a:spcBef>
              <a:tabLst>
                <a:tab pos="0" algn="l"/>
                <a:tab pos="866028" algn="l"/>
                <a:tab pos="1732056" algn="l"/>
                <a:tab pos="2598085" algn="l"/>
                <a:tab pos="3464113" algn="l"/>
                <a:tab pos="4330141" algn="l"/>
                <a:tab pos="5196169" algn="l"/>
                <a:tab pos="6062198" algn="l"/>
                <a:tab pos="6928226" algn="l"/>
                <a:tab pos="7794254" algn="l"/>
                <a:tab pos="8660282" algn="l"/>
                <a:tab pos="9526311" algn="l"/>
              </a:tabLst>
            </a:pPr>
            <a:r>
              <a:rPr lang="en-GB" altLang="zh-CN" dirty="0" err="1" smtClean="0"/>
              <a:t>POSIX：Portable</a:t>
            </a:r>
            <a:r>
              <a:rPr lang="en-GB" altLang="zh-CN" dirty="0" smtClean="0"/>
              <a:t> Operating System Interface</a:t>
            </a:r>
          </a:p>
          <a:p>
            <a:pPr>
              <a:spcBef>
                <a:spcPts val="403"/>
              </a:spcBef>
              <a:tabLst>
                <a:tab pos="0" algn="l"/>
                <a:tab pos="866028" algn="l"/>
                <a:tab pos="1732056" algn="l"/>
                <a:tab pos="2598085" algn="l"/>
                <a:tab pos="3464113" algn="l"/>
                <a:tab pos="4330141" algn="l"/>
                <a:tab pos="5196169" algn="l"/>
                <a:tab pos="6062198" algn="l"/>
                <a:tab pos="6928226" algn="l"/>
                <a:tab pos="7794254" algn="l"/>
                <a:tab pos="8660282" algn="l"/>
                <a:tab pos="9526311" algn="l"/>
              </a:tabLst>
            </a:pPr>
            <a:r>
              <a:rPr lang="en-GB" altLang="zh-CN" dirty="0" smtClean="0"/>
              <a:t>GPL： General Public License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</a:t>
            </a:r>
            <a:r>
              <a:rPr lang="zh-CN" altLang="en-US" dirty="0" smtClean="0"/>
              <a:t>英音：</a:t>
            </a:r>
            <a:r>
              <a:rPr lang="en-US" altLang="zh-CN" dirty="0" smtClean="0"/>
              <a:t>[</a:t>
            </a:r>
            <a:r>
              <a:rPr lang="en-US" dirty="0" err="1" smtClean="0"/>
              <a:t>kən'diʃən</a:t>
            </a:r>
            <a:r>
              <a:rPr lang="en-US" dirty="0" smtClean="0"/>
              <a:t>]</a:t>
            </a:r>
          </a:p>
          <a:p>
            <a:r>
              <a:rPr lang="en-US" dirty="0" smtClean="0"/>
              <a:t>status</a:t>
            </a:r>
            <a:r>
              <a:rPr lang="zh-CN" altLang="en-US" dirty="0" smtClean="0"/>
              <a:t>英音：</a:t>
            </a:r>
            <a:r>
              <a:rPr lang="en-US" altLang="zh-CN" dirty="0" smtClean="0"/>
              <a:t>['</a:t>
            </a:r>
            <a:r>
              <a:rPr lang="en-US" dirty="0" err="1" smtClean="0"/>
              <a:t>steitəs</a:t>
            </a:r>
            <a:r>
              <a:rPr lang="en-US" dirty="0" smtClean="0"/>
              <a:t>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D443-B151-4EF2-BE04-ADA475EEBB1F}" type="slidenum">
              <a:rPr lang="zh-CN" altLang="en-US" smtClean="0"/>
              <a:pPr/>
              <a:t>44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Comment </a:t>
            </a:r>
            <a:r>
              <a:rPr lang="zh-CN" altLang="en-US" dirty="0" smtClean="0"/>
              <a:t>描述 评论 意见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D443-B151-4EF2-BE04-ADA475EEBB1F}" type="slidenum">
              <a:rPr lang="zh-CN" altLang="en-US" smtClean="0"/>
              <a:pPr/>
              <a:t>60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Member	</a:t>
            </a:r>
            <a:r>
              <a:rPr lang="zh-CN" altLang="en-US" dirty="0" smtClean="0"/>
              <a:t>成员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D443-B151-4EF2-BE04-ADA475EEBB1F}" type="slidenum">
              <a:rPr lang="zh-CN" altLang="en-US" smtClean="0"/>
              <a:pPr/>
              <a:t>61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30723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913705" y="4342682"/>
            <a:ext cx="5029100" cy="267701"/>
          </a:xfrm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lIns="91376" tIns="45688" rIns="91376" bIns="45688">
            <a:spAutoFit/>
          </a:bodyPr>
          <a:lstStyle/>
          <a:p>
            <a:pPr>
              <a:lnSpc>
                <a:spcPct val="95000"/>
              </a:lnSpc>
              <a:spcBef>
                <a:spcPts val="403"/>
              </a:spcBef>
              <a:tabLst>
                <a:tab pos="0" algn="l"/>
                <a:tab pos="866028" algn="l"/>
                <a:tab pos="1732056" algn="l"/>
                <a:tab pos="2598085" algn="l"/>
                <a:tab pos="3464113" algn="l"/>
                <a:tab pos="4330141" algn="l"/>
                <a:tab pos="5196169" algn="l"/>
                <a:tab pos="6062198" algn="l"/>
                <a:tab pos="6928226" algn="l"/>
                <a:tab pos="7794254" algn="l"/>
                <a:tab pos="8660282" algn="l"/>
                <a:tab pos="9526311" algn="l"/>
              </a:tabLst>
            </a:pPr>
            <a:r>
              <a:rPr lang="zh-CN" altLang="en-GB" dirty="0" smtClean="0"/>
              <a:t>         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ln/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4213"/>
            <a:ext cx="4560888" cy="3421062"/>
          </a:xfrm>
          <a:ln/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4213"/>
            <a:ext cx="4560888" cy="3421062"/>
          </a:xfrm>
          <a:ln/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实际使用的是</a:t>
            </a:r>
            <a:r>
              <a:rPr lang="en-US" altLang="zh-CN" dirty="0" err="1" smtClean="0"/>
              <a:t>sed</a:t>
            </a:r>
            <a:r>
              <a:rPr lang="zh-CN" altLang="en-US" dirty="0" smtClean="0"/>
              <a:t>命令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D443-B151-4EF2-BE04-ADA475EEBB1F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将标准配置文档中的内容移动到真正的配置文档中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D443-B151-4EF2-BE04-ADA475EEBB1F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网络服务最大的开销往往就是生成和销毁连接</a:t>
            </a:r>
            <a:endParaRPr lang="en-US" altLang="zh-CN" dirty="0" smtClean="0"/>
          </a:p>
          <a:p>
            <a:r>
              <a:rPr lang="zh-CN" altLang="en-US" dirty="0" smtClean="0"/>
              <a:t>这一点在编程或其他计算机领域也是相同的，如建立与销毁对象，连接与销毁数据库连接等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6D443-B151-4EF2-BE04-ADA475EEBB1F}" type="slidenum">
              <a:rPr lang="zh-CN" altLang="en-US" smtClean="0"/>
              <a:pPr/>
              <a:t>43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6258-1345-49D7-B07B-00ECC1F8D348}" type="datetimeFigureOut">
              <a:rPr lang="zh-CN" altLang="en-US" smtClean="0"/>
              <a:pPr/>
              <a:t>2011-9-30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8F394-F14A-49BB-A8D7-C07D0EA2BE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2386029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Linux</a:t>
            </a:r>
            <a:r>
              <a:rPr lang="zh-CN" altLang="en-US" sz="5400" b="1" dirty="0" smtClean="0"/>
              <a:t>课程</a:t>
            </a:r>
            <a:endParaRPr lang="zh-CN" altLang="en-US" sz="54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400800" cy="2500330"/>
          </a:xfrm>
        </p:spPr>
        <p:txBody>
          <a:bodyPr>
            <a:normAutofit/>
          </a:bodyPr>
          <a:lstStyle/>
          <a:p>
            <a:r>
              <a:rPr lang="zh-CN" altLang="en-US" sz="2800" dirty="0" smtClean="0">
                <a:solidFill>
                  <a:schemeClr val="tx1"/>
                </a:solidFill>
              </a:rPr>
              <a:t>施强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Tel:13718773025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QQ:609747937</a:t>
            </a:r>
          </a:p>
          <a:p>
            <a:r>
              <a:rPr lang="en-US" altLang="zh-CN" sz="2800" dirty="0" smtClean="0">
                <a:solidFill>
                  <a:schemeClr val="tx1"/>
                </a:solidFill>
              </a:rPr>
              <a:t>Mail:shiqiang@126.com</a:t>
            </a:r>
          </a:p>
          <a:p>
            <a:endParaRPr lang="zh-CN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ea typeface="宋体"/>
              </a:rPr>
              <a:t>man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tabLst>
                <a:tab pos="0" algn="l"/>
              </a:tabLst>
            </a:pP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几乎</a:t>
            </a: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的每个命令都有相应的联机帮助文档，我们可以使用</a:t>
            </a:r>
            <a:r>
              <a:rPr lang="en-US" kern="100" dirty="0" smtClean="0">
                <a:latin typeface="Times New Roman"/>
                <a:ea typeface="宋体"/>
              </a:rPr>
              <a:t>man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命令来查看帮助文件</a:t>
            </a:r>
            <a:endParaRPr lang="en-US" altLang="zh-CN" kern="100" dirty="0" smtClean="0">
              <a:latin typeface="Times New Roman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目录结构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倒置树文件系统</a:t>
            </a: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当前工作目录</a:t>
            </a: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kern="100" dirty="0" smtClean="0">
                <a:latin typeface="Times New Roman"/>
              </a:rPr>
              <a:t>. </a:t>
            </a:r>
            <a:r>
              <a:rPr lang="zh-CN" altLang="en-US" kern="100" dirty="0" smtClean="0">
                <a:latin typeface="宋体"/>
              </a:rPr>
              <a:t>与</a:t>
            </a:r>
            <a:r>
              <a:rPr lang="en-US" kern="100" dirty="0" smtClean="0">
                <a:latin typeface="Times New Roman"/>
              </a:rPr>
              <a:t> ..</a:t>
            </a:r>
            <a:r>
              <a:rPr lang="zh-CN" altLang="en-US" kern="100" dirty="0" smtClean="0">
                <a:latin typeface="宋体"/>
              </a:rPr>
              <a:t>区别</a:t>
            </a:r>
            <a:endParaRPr lang="zh-CN" altLang="en-US" kern="100" dirty="0" smtClean="0">
              <a:latin typeface="Times New Roman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绝对路径和相对路径的区别</a:t>
            </a: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  <a:tabLst>
                <a:tab pos="533400" algn="l"/>
              </a:tabLst>
            </a:pPr>
            <a:r>
              <a:rPr lang="en-US" kern="100" dirty="0" err="1" smtClean="0">
                <a:latin typeface="Times New Roman"/>
              </a:rPr>
              <a:t>pwd</a:t>
            </a:r>
            <a:r>
              <a:rPr lang="zh-CN" altLang="en-US" kern="100" dirty="0" smtClean="0">
                <a:latin typeface="宋体"/>
              </a:rPr>
              <a:t>命令</a:t>
            </a:r>
            <a:endParaRPr lang="zh-CN" altLang="en-US" kern="100" dirty="0" smtClean="0">
              <a:latin typeface="Times New Roman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kern="100" dirty="0" err="1" smtClean="0">
                <a:latin typeface="Times New Roman"/>
                <a:ea typeface="宋体"/>
              </a:rPr>
              <a:t>cd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命令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倒置树文件系统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文件系统是“倒置树”形的目录和文件，其根目录为“</a:t>
            </a:r>
            <a:r>
              <a:rPr lang="en-US" kern="100" dirty="0" smtClean="0">
                <a:latin typeface="Times New Roman"/>
                <a:ea typeface="宋体"/>
              </a:rPr>
              <a:t>/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”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803275" lvl="2" indent="0"/>
            <a:r>
              <a:rPr lang="zh-CN" altLang="en-US" b="0" dirty="0" smtClean="0"/>
              <a:t>以目录结构编排文件系统是很多计算机操作系统通用的方法。每个文件都有文件名（</a:t>
            </a:r>
            <a:r>
              <a:rPr lang="en-US" b="0" dirty="0" smtClean="0"/>
              <a:t>filename</a:t>
            </a:r>
            <a:r>
              <a:rPr lang="zh-CN" altLang="en-US" b="0" dirty="0" smtClean="0"/>
              <a:t>），再将文件名编排成目录（</a:t>
            </a:r>
            <a:r>
              <a:rPr lang="en-US" b="0" dirty="0" smtClean="0"/>
              <a:t>directory</a:t>
            </a:r>
            <a:r>
              <a:rPr lang="zh-CN" altLang="en-US" b="0" dirty="0" smtClean="0"/>
              <a:t>）</a:t>
            </a:r>
            <a:r>
              <a:rPr lang="en-US" altLang="zh-CN" b="0" dirty="0" smtClean="0"/>
              <a:t>【</a:t>
            </a:r>
            <a:r>
              <a:rPr lang="zh-CN" altLang="en-US" b="0" dirty="0" smtClean="0"/>
              <a:t>在某些操作系统里称为文件夹（</a:t>
            </a:r>
            <a:r>
              <a:rPr lang="en-US" b="0" dirty="0" smtClean="0"/>
              <a:t>folder</a:t>
            </a:r>
            <a:r>
              <a:rPr lang="zh-CN" altLang="en-US" b="0" dirty="0" smtClean="0"/>
              <a:t>）</a:t>
            </a:r>
            <a:r>
              <a:rPr lang="en-US" altLang="zh-CN" b="0" dirty="0" smtClean="0"/>
              <a:t>】</a:t>
            </a:r>
            <a:r>
              <a:rPr lang="zh-CN" altLang="en-US" b="0" dirty="0" smtClean="0"/>
              <a:t>。目录本身也是一种文件，所以也可以将它们编排在另外的目录里。以此类推，层层组织，可以建立起一个结构性极强的环境。</a:t>
            </a:r>
            <a:endParaRPr lang="en-US" altLang="zh-CN" b="0" dirty="0" smtClean="0"/>
          </a:p>
          <a:p>
            <a:pPr marL="803275" lvl="2" indent="0"/>
            <a:r>
              <a:rPr lang="zh-CN" altLang="en-US" b="0" dirty="0" smtClean="0"/>
              <a:t>命名文件或目录的时候，从</a:t>
            </a:r>
            <a:r>
              <a:rPr lang="en-US" b="0" dirty="0" smtClean="0"/>
              <a:t>linux</a:t>
            </a:r>
            <a:r>
              <a:rPr lang="zh-CN" altLang="en-US" b="0" dirty="0" smtClean="0"/>
              <a:t>文件系统树的根部开始，列出指向你想要的文件或目录的所有分枝目录，目录间用斜线（</a:t>
            </a:r>
            <a:r>
              <a:rPr lang="en-US" b="0" dirty="0" smtClean="0"/>
              <a:t>/</a:t>
            </a:r>
            <a:r>
              <a:rPr lang="zh-CN" altLang="en-US" b="0" dirty="0" smtClean="0"/>
              <a:t>）分开。这较做项的全名（</a:t>
            </a:r>
            <a:r>
              <a:rPr lang="en-US" b="0" dirty="0" smtClean="0"/>
              <a:t>full qualified name</a:t>
            </a:r>
            <a:r>
              <a:rPr lang="zh-CN" altLang="en-US" b="0" dirty="0" smtClean="0"/>
              <a:t>），简称</a:t>
            </a:r>
            <a:r>
              <a:rPr lang="en-US" b="0" dirty="0" smtClean="0"/>
              <a:t>FQN</a:t>
            </a:r>
            <a:r>
              <a:rPr lang="zh-CN" altLang="en-US" b="0" dirty="0" smtClean="0"/>
              <a:t>。</a:t>
            </a:r>
            <a:endParaRPr lang="zh-CN" altLang="en-US" b="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“</a:t>
            </a:r>
            <a:r>
              <a:rPr lang="en-US" kern="100" dirty="0" smtClean="0">
                <a:latin typeface="Times New Roman"/>
                <a:ea typeface="宋体"/>
              </a:rPr>
              <a:t>.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”文件和“</a:t>
            </a:r>
            <a:r>
              <a:rPr lang="en-US" kern="100" dirty="0" smtClean="0">
                <a:latin typeface="Times New Roman"/>
                <a:ea typeface="宋体"/>
              </a:rPr>
              <a:t>..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”文件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“</a:t>
            </a:r>
            <a:r>
              <a:rPr lang="en-US" kern="100" dirty="0" smtClean="0">
                <a:latin typeface="Times New Roman"/>
                <a:ea typeface="宋体"/>
              </a:rPr>
              <a:t>.</a:t>
            </a:r>
            <a:r>
              <a:rPr lang="zh-CN" altLang="en-US" kern="100" dirty="0" smtClean="0">
                <a:latin typeface="Times New Roman"/>
                <a:ea typeface="宋体"/>
              </a:rPr>
              <a:t>”文件是对当前目录的一个硬连接</a:t>
            </a:r>
          </a:p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“</a:t>
            </a:r>
            <a:r>
              <a:rPr lang="en-US" kern="100" dirty="0" smtClean="0">
                <a:latin typeface="Times New Roman"/>
                <a:ea typeface="宋体"/>
              </a:rPr>
              <a:t>..</a:t>
            </a:r>
            <a:r>
              <a:rPr lang="zh-CN" altLang="en-US" kern="100" dirty="0" smtClean="0">
                <a:latin typeface="Times New Roman"/>
                <a:ea typeface="宋体"/>
              </a:rPr>
              <a:t>”文件是对上级目录的一个硬连接</a:t>
            </a:r>
          </a:p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endParaRPr lang="en-US" altLang="zh-CN" kern="100" dirty="0" smtClean="0">
              <a:latin typeface="Times New Roman"/>
              <a:ea typeface="宋体"/>
            </a:endParaRPr>
          </a:p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工作目录用“</a:t>
            </a:r>
            <a:r>
              <a:rPr lang="en-US" kern="100" dirty="0" smtClean="0">
                <a:latin typeface="Times New Roman"/>
                <a:ea typeface="宋体"/>
              </a:rPr>
              <a:t>.</a:t>
            </a:r>
            <a:r>
              <a:rPr lang="zh-CN" altLang="en-US" kern="100" dirty="0" smtClean="0">
                <a:latin typeface="Times New Roman"/>
                <a:ea typeface="宋体"/>
              </a:rPr>
              <a:t>”表示。</a:t>
            </a:r>
          </a:p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其父目录用“</a:t>
            </a:r>
            <a:r>
              <a:rPr lang="en-US" kern="100" dirty="0" smtClean="0">
                <a:latin typeface="Times New Roman"/>
                <a:ea typeface="宋体"/>
              </a:rPr>
              <a:t>..</a:t>
            </a:r>
            <a:r>
              <a:rPr lang="zh-CN" altLang="en-US" kern="100" dirty="0" smtClean="0">
                <a:latin typeface="Times New Roman"/>
                <a:ea typeface="宋体"/>
              </a:rPr>
              <a:t>”表示。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绝对路径与相对路径的区别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7463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绝对路径以斜线（</a:t>
            </a:r>
            <a:r>
              <a:rPr lang="en-US" kern="100" dirty="0" smtClean="0">
                <a:latin typeface="Times New Roman"/>
                <a:ea typeface="宋体"/>
              </a:rPr>
              <a:t>/</a:t>
            </a:r>
            <a:r>
              <a:rPr lang="zh-CN" altLang="en-US" kern="100" dirty="0" smtClean="0">
                <a:latin typeface="Times New Roman"/>
                <a:ea typeface="宋体"/>
              </a:rPr>
              <a:t>）开头，然后给出文件的</a:t>
            </a:r>
            <a:r>
              <a:rPr lang="en-US" kern="100" dirty="0" smtClean="0">
                <a:latin typeface="Times New Roman"/>
                <a:ea typeface="宋体"/>
              </a:rPr>
              <a:t>FQN</a:t>
            </a:r>
            <a:r>
              <a:rPr lang="zh-CN" altLang="en-US" kern="100" dirty="0" smtClean="0">
                <a:latin typeface="Times New Roman"/>
                <a:ea typeface="宋体"/>
              </a:rPr>
              <a:t>。</a:t>
            </a:r>
          </a:p>
          <a:p>
            <a:pPr marL="0" indent="17463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相对路径不是描述从“</a:t>
            </a:r>
            <a:r>
              <a:rPr lang="en-US" kern="100" dirty="0" smtClean="0">
                <a:latin typeface="Times New Roman"/>
                <a:ea typeface="宋体"/>
              </a:rPr>
              <a:t>/</a:t>
            </a:r>
            <a:r>
              <a:rPr lang="zh-CN" altLang="en-US" kern="100" dirty="0" smtClean="0">
                <a:latin typeface="Times New Roman"/>
                <a:ea typeface="宋体"/>
              </a:rPr>
              <a:t>”到文件的路径，而是起始于当前目录的路径。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我在哪儿？</a:t>
            </a:r>
            <a:r>
              <a:rPr lang="en-US" kern="100" dirty="0" err="1" smtClean="0">
                <a:latin typeface="Times New Roman"/>
                <a:ea typeface="宋体"/>
              </a:rPr>
              <a:t>pwd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/>
              <a:t>命令提示符</a:t>
            </a:r>
            <a:endParaRPr lang="en-US" altLang="zh-CN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pwd</a:t>
            </a:r>
            <a:r>
              <a:rPr lang="zh-CN" altLang="en-US" dirty="0" smtClean="0"/>
              <a:t>（</a:t>
            </a:r>
            <a:r>
              <a:rPr lang="en-US" dirty="0" smtClean="0"/>
              <a:t>print working directory</a:t>
            </a:r>
            <a:r>
              <a:rPr lang="zh-CN" altLang="en-US" dirty="0" smtClean="0"/>
              <a:t>）命令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更换目录：</a:t>
            </a:r>
            <a:r>
              <a:rPr lang="en-US" kern="100" dirty="0" err="1" smtClean="0">
                <a:latin typeface="Times New Roman"/>
                <a:ea typeface="宋体"/>
              </a:rPr>
              <a:t>cd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命令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685800" y="1676400"/>
            <a:ext cx="8218488" cy="453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440" tIns="41400" rIns="82440" bIns="41400" numCol="1" anchor="t" anchorCtr="0" compatLnSpc="1">
            <a:prstTxWarp prst="textNoShape">
              <a:avLst/>
            </a:prstTxWarp>
          </a:bodyPr>
          <a:lstStyle/>
          <a:p>
            <a:pPr marL="339725" marR="0" lvl="0" indent="-339725" algn="l" defTabSz="449263" rtl="0" eaLnBrk="0" fontAlgn="base" latinLnBrk="0" hangingPunct="0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3200" b="1" i="0" u="none" strike="noStrike" kern="1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cd</a:t>
            </a:r>
            <a:r>
              <a:rPr kumimoji="0" lang="zh-CN" altLang="en-US" sz="32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Times New Roman"/>
              </a:rPr>
              <a:t>（</a:t>
            </a:r>
            <a:r>
              <a:rPr kumimoji="0" lang="en-US" sz="32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change directory</a:t>
            </a:r>
            <a:r>
              <a:rPr kumimoji="0" lang="zh-CN" altLang="en-US" sz="3200" b="1" i="0" u="none" strike="noStrike" kern="1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Times New Roman"/>
              </a:rPr>
              <a:t>（改变目录））命令</a:t>
            </a:r>
            <a:endParaRPr kumimoji="0" lang="en-US" altLang="zh-CN" sz="3200" b="1" i="0" u="none" strike="noStrike" kern="1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Times New Roman"/>
            </a:endParaRPr>
          </a:p>
          <a:p>
            <a:pPr marL="339725" marR="0" lvl="0" indent="-339725" algn="l" defTabSz="449263" rtl="0" eaLnBrk="0" fontAlgn="base" latinLnBrk="0" hangingPunct="0">
              <a:lnSpc>
                <a:spcPct val="100000"/>
              </a:lnSpc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altLang="zh-CN" sz="3200" b="1" kern="100" dirty="0" smtClean="0">
              <a:latin typeface="Times New Roman"/>
              <a:ea typeface="宋体"/>
              <a:cs typeface="Times New Roman"/>
            </a:endParaRPr>
          </a:p>
          <a:p>
            <a:r>
              <a:rPr lang="zh-CN" altLang="en-US" sz="3200" dirty="0" smtClean="0"/>
              <a:t>用法：</a:t>
            </a:r>
          </a:p>
          <a:p>
            <a:pPr lvl="2"/>
            <a:r>
              <a:rPr lang="en-US" sz="3200" dirty="0" err="1" smtClean="0"/>
              <a:t>cd</a:t>
            </a:r>
            <a:r>
              <a:rPr lang="en-US" sz="3200" dirty="0" smtClean="0"/>
              <a:t>  [DIRECTORY]</a:t>
            </a:r>
            <a:endParaRPr lang="zh-CN" altLang="en-US" sz="32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000364" y="4286256"/>
          <a:ext cx="5572164" cy="2143140"/>
        </p:xfrm>
        <a:graphic>
          <a:graphicData uri="http://schemas.openxmlformats.org/drawingml/2006/table">
            <a:tbl>
              <a:tblPr/>
              <a:tblGrid>
                <a:gridCol w="2286016"/>
                <a:gridCol w="3286148"/>
              </a:tblGrid>
              <a:tr h="42862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zh-CN" sz="2000" kern="0">
                          <a:latin typeface="Calibri"/>
                          <a:ea typeface="宋体"/>
                          <a:cs typeface="宋体"/>
                        </a:rPr>
                        <a:t>符号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zh-CN" sz="2000" kern="0">
                          <a:latin typeface="Calibri"/>
                          <a:ea typeface="宋体"/>
                          <a:cs typeface="宋体"/>
                        </a:rPr>
                        <a:t>意义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Calibri"/>
                          <a:ea typeface="宋体"/>
                          <a:cs typeface="宋体"/>
                        </a:rPr>
                        <a:t>.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zh-CN" sz="2000" kern="0">
                          <a:latin typeface="Calibri"/>
                          <a:ea typeface="宋体"/>
                          <a:cs typeface="宋体"/>
                        </a:rPr>
                        <a:t>当前工作目录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Calibri"/>
                          <a:ea typeface="宋体"/>
                          <a:cs typeface="宋体"/>
                        </a:rPr>
                        <a:t>..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zh-CN" sz="2000" kern="0">
                          <a:latin typeface="Calibri"/>
                          <a:ea typeface="宋体"/>
                          <a:cs typeface="宋体"/>
                        </a:rPr>
                        <a:t>父目录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Calibri"/>
                          <a:ea typeface="宋体"/>
                          <a:cs typeface="宋体"/>
                        </a:rPr>
                        <a:t>~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zh-CN" sz="2000" kern="0">
                          <a:latin typeface="Calibri"/>
                          <a:ea typeface="宋体"/>
                          <a:cs typeface="宋体"/>
                        </a:rPr>
                        <a:t>用户主目录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zh-CN" sz="2000" kern="0">
                          <a:latin typeface="Calibri"/>
                          <a:ea typeface="宋体"/>
                          <a:cs typeface="宋体"/>
                        </a:rPr>
                        <a:t>—</a:t>
                      </a:r>
                      <a:endParaRPr lang="zh-CN" sz="2000" kern="10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latin typeface="Calibri"/>
                          <a:ea typeface="宋体"/>
                          <a:cs typeface="宋体"/>
                        </a:rPr>
                        <a:t>上个工作目录</a:t>
                      </a:r>
                      <a:endParaRPr lang="zh-CN" sz="2000" kern="100" dirty="0"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/>
                <a:ea typeface="宋体"/>
                <a:cs typeface="Times New Roman"/>
              </a:rPr>
              <a:t>目录命令及管理示例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smtClean="0">
                <a:latin typeface="Calibri"/>
              </a:rPr>
              <a:t>ls </a:t>
            </a:r>
            <a:endParaRPr lang="zh-CN" altLang="en-US" kern="100" dirty="0" smtClean="0">
              <a:latin typeface="Times New Roman"/>
            </a:endParaRPr>
          </a:p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err="1" smtClean="0">
                <a:latin typeface="Times New Roman"/>
              </a:rPr>
              <a:t>mkdir</a:t>
            </a:r>
            <a:r>
              <a:rPr lang="en-US" kern="100" dirty="0" smtClean="0">
                <a:latin typeface="Times New Roman"/>
              </a:rPr>
              <a:t> </a:t>
            </a:r>
            <a:endParaRPr lang="zh-CN" altLang="en-US" kern="100" dirty="0" smtClean="0">
              <a:latin typeface="Times New Roman"/>
            </a:endParaRPr>
          </a:p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err="1" smtClean="0">
                <a:latin typeface="Times New Roman"/>
              </a:rPr>
              <a:t>rmdir</a:t>
            </a:r>
            <a:endParaRPr lang="zh-CN" altLang="en-US" kern="100" dirty="0" smtClean="0">
              <a:latin typeface="Times New Roman"/>
            </a:endParaRPr>
          </a:p>
          <a:p>
            <a:r>
              <a:rPr lang="en-US" altLang="zh-CN" kern="100" dirty="0" smtClean="0">
                <a:latin typeface="Times New Roman"/>
                <a:ea typeface="宋体"/>
              </a:rPr>
              <a:t>Touch</a:t>
            </a:r>
          </a:p>
          <a:p>
            <a:r>
              <a:rPr lang="en-US" altLang="zh-CN" kern="100" dirty="0" err="1" smtClean="0">
                <a:latin typeface="Times New Roman"/>
                <a:ea typeface="宋体"/>
              </a:rPr>
              <a:t>Rm</a:t>
            </a:r>
            <a:endParaRPr lang="en-US" altLang="zh-CN" kern="100" dirty="0" smtClean="0">
              <a:latin typeface="Times New Roman"/>
              <a:ea typeface="宋体"/>
            </a:endParaRPr>
          </a:p>
          <a:p>
            <a:r>
              <a:rPr lang="en-US" altLang="zh-CN" kern="100" dirty="0" smtClean="0">
                <a:latin typeface="Times New Roman"/>
                <a:ea typeface="宋体"/>
              </a:rPr>
              <a:t>Cp</a:t>
            </a:r>
          </a:p>
          <a:p>
            <a:r>
              <a:rPr lang="en-US" altLang="zh-CN" kern="100" dirty="0" err="1" smtClean="0">
                <a:latin typeface="Times New Roman"/>
                <a:ea typeface="宋体"/>
              </a:rPr>
              <a:t>Mv</a:t>
            </a:r>
            <a:endParaRPr lang="en-US" altLang="zh-CN" kern="100" dirty="0" smtClean="0">
              <a:latin typeface="Times New Roman"/>
              <a:ea typeface="宋体"/>
            </a:endParaRPr>
          </a:p>
          <a:p>
            <a:endParaRPr lang="en-US" altLang="zh-CN" kern="100" dirty="0" smtClean="0">
              <a:latin typeface="Times New Roman"/>
              <a:ea typeface="宋体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Times New Roman"/>
                <a:ea typeface="宋体"/>
                <a:cs typeface="Times New Roman"/>
              </a:rPr>
              <a:t>文件查看命令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smtClean="0">
                <a:latin typeface="Times New Roman"/>
              </a:rPr>
              <a:t>file </a:t>
            </a:r>
            <a:r>
              <a:rPr lang="zh-CN" altLang="en-US" kern="100" dirty="0" smtClean="0">
                <a:latin typeface="Times New Roman"/>
              </a:rPr>
              <a:t>显示文件类型 </a:t>
            </a:r>
          </a:p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smtClean="0">
                <a:latin typeface="Times New Roman"/>
              </a:rPr>
              <a:t>cat </a:t>
            </a:r>
            <a:r>
              <a:rPr lang="zh-CN" altLang="en-US" kern="100" dirty="0" smtClean="0">
                <a:latin typeface="Times New Roman"/>
              </a:rPr>
              <a:t>显示文件内容</a:t>
            </a:r>
          </a:p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smtClean="0">
                <a:latin typeface="Times New Roman"/>
              </a:rPr>
              <a:t>more</a:t>
            </a:r>
            <a:r>
              <a:rPr lang="zh-CN" altLang="en-US" kern="100" dirty="0" smtClean="0">
                <a:latin typeface="Times New Roman"/>
              </a:rPr>
              <a:t>和</a:t>
            </a:r>
            <a:r>
              <a:rPr lang="en-US" kern="100" dirty="0" smtClean="0">
                <a:latin typeface="Times New Roman"/>
              </a:rPr>
              <a:t>less </a:t>
            </a:r>
            <a:r>
              <a:rPr lang="zh-CN" altLang="en-US" kern="100" dirty="0" smtClean="0">
                <a:latin typeface="Times New Roman"/>
              </a:rPr>
              <a:t>逐页浏览文件内容</a:t>
            </a:r>
          </a:p>
          <a:p>
            <a:r>
              <a:rPr lang="en-US" kern="100" dirty="0" smtClean="0">
                <a:latin typeface="Times New Roman"/>
                <a:ea typeface="宋体"/>
              </a:rPr>
              <a:t>head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和</a:t>
            </a:r>
            <a:r>
              <a:rPr lang="en-US" kern="100" dirty="0" smtClean="0">
                <a:latin typeface="Times New Roman"/>
                <a:ea typeface="宋体"/>
              </a:rPr>
              <a:t>tail 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显示文件开始几行和最后几行</a:t>
            </a:r>
            <a:endParaRPr lang="zh-CN" alt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进入</a:t>
            </a:r>
            <a:r>
              <a:rPr lang="en-US" kern="100" dirty="0" smtClean="0">
                <a:latin typeface="Times New Roman"/>
                <a:ea typeface="宋体"/>
              </a:rPr>
              <a:t>VI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sz="2400" kern="100" dirty="0" smtClean="0">
                <a:latin typeface="Times New Roman"/>
                <a:ea typeface="宋体"/>
              </a:rPr>
              <a:t>打开或新建文件</a:t>
            </a:r>
            <a:r>
              <a:rPr lang="en-US" sz="2400" kern="100" dirty="0" smtClean="0">
                <a:latin typeface="Times New Roman"/>
                <a:ea typeface="宋体"/>
              </a:rPr>
              <a:t>filename </a:t>
            </a:r>
            <a:r>
              <a:rPr lang="zh-CN" altLang="en-US" sz="2400" kern="100" dirty="0" smtClean="0">
                <a:latin typeface="Times New Roman"/>
                <a:ea typeface="宋体"/>
              </a:rPr>
              <a:t>，并将光标置于第一行首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/>
                <a:ea typeface="MS PGothic"/>
              </a:rPr>
              <a:t>vi filename</a:t>
            </a:r>
            <a:endParaRPr lang="zh-CN" altLang="en-US" sz="2400" dirty="0" smtClean="0">
              <a:latin typeface="Times New Roman"/>
              <a:ea typeface="MS PGothic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sz="2400" kern="100" dirty="0" smtClean="0">
                <a:latin typeface="Times New Roman"/>
                <a:ea typeface="宋体"/>
              </a:rPr>
              <a:t>打开文件</a:t>
            </a:r>
            <a:r>
              <a:rPr lang="en-US" sz="2400" kern="100" dirty="0" smtClean="0">
                <a:latin typeface="Times New Roman"/>
                <a:ea typeface="宋体"/>
              </a:rPr>
              <a:t>filename </a:t>
            </a:r>
            <a:r>
              <a:rPr lang="zh-CN" altLang="en-US" sz="2400" kern="100" dirty="0" smtClean="0">
                <a:latin typeface="Times New Roman"/>
                <a:ea typeface="宋体"/>
              </a:rPr>
              <a:t>，并将光标置于第</a:t>
            </a:r>
            <a:r>
              <a:rPr lang="en-US" sz="2400" kern="100" dirty="0" smtClean="0">
                <a:latin typeface="Times New Roman"/>
                <a:ea typeface="宋体"/>
              </a:rPr>
              <a:t>n</a:t>
            </a:r>
            <a:r>
              <a:rPr lang="zh-CN" altLang="en-US" sz="2400" kern="100" dirty="0" smtClean="0">
                <a:latin typeface="Times New Roman"/>
                <a:ea typeface="宋体"/>
              </a:rPr>
              <a:t>行首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/>
                <a:ea typeface="MS PGothic"/>
              </a:rPr>
              <a:t>vi +n filename</a:t>
            </a:r>
            <a:endParaRPr lang="zh-CN" altLang="en-US" sz="2400" dirty="0" smtClean="0">
              <a:latin typeface="Times New Roman"/>
              <a:ea typeface="MS PGothic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sz="2400" kern="100" dirty="0" smtClean="0">
                <a:latin typeface="Times New Roman"/>
                <a:ea typeface="宋体"/>
              </a:rPr>
              <a:t>打开文件</a:t>
            </a:r>
            <a:r>
              <a:rPr lang="en-US" sz="2400" kern="100" dirty="0" smtClean="0">
                <a:latin typeface="Times New Roman"/>
                <a:ea typeface="宋体"/>
              </a:rPr>
              <a:t>filename </a:t>
            </a:r>
            <a:r>
              <a:rPr lang="zh-CN" altLang="en-US" sz="2400" kern="100" dirty="0" smtClean="0">
                <a:latin typeface="Times New Roman"/>
                <a:ea typeface="宋体"/>
              </a:rPr>
              <a:t>，并将光标置于最后一行首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/>
                <a:ea typeface="MS PGothic"/>
              </a:rPr>
              <a:t>vi + filename</a:t>
            </a:r>
            <a:endParaRPr lang="zh-CN" altLang="en-US" sz="2400" dirty="0" smtClean="0">
              <a:latin typeface="Times New Roman"/>
              <a:ea typeface="MS PGothic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sz="2400" kern="100" dirty="0" smtClean="0">
                <a:latin typeface="Times New Roman"/>
                <a:ea typeface="宋体"/>
              </a:rPr>
              <a:t>打开文件</a:t>
            </a:r>
            <a:r>
              <a:rPr lang="en-US" sz="2400" kern="100" dirty="0" smtClean="0">
                <a:latin typeface="Times New Roman"/>
                <a:ea typeface="宋体"/>
              </a:rPr>
              <a:t>filename </a:t>
            </a:r>
            <a:r>
              <a:rPr lang="zh-CN" altLang="en-US" sz="2400" kern="100" dirty="0" smtClean="0">
                <a:latin typeface="Times New Roman"/>
                <a:ea typeface="宋体"/>
              </a:rPr>
              <a:t>，并将光标置于第一个与</a:t>
            </a:r>
            <a:r>
              <a:rPr lang="en-US" sz="2400" kern="100" dirty="0" smtClean="0">
                <a:latin typeface="Times New Roman"/>
                <a:ea typeface="宋体"/>
              </a:rPr>
              <a:t>pattern </a:t>
            </a:r>
            <a:r>
              <a:rPr lang="zh-CN" altLang="en-US" sz="2400" kern="100" dirty="0" smtClean="0">
                <a:latin typeface="Times New Roman"/>
                <a:ea typeface="宋体"/>
              </a:rPr>
              <a:t>匹配的串处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/>
                <a:ea typeface="MS PGothic"/>
              </a:rPr>
              <a:t>vi +/pattern filename</a:t>
            </a:r>
            <a:endParaRPr lang="zh-CN" altLang="en-US" sz="2400" dirty="0" smtClean="0">
              <a:latin typeface="Times New Roman"/>
              <a:ea typeface="MS PGothic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sz="2400" kern="100" dirty="0" smtClean="0">
                <a:latin typeface="Times New Roman"/>
                <a:ea typeface="宋体"/>
              </a:rPr>
              <a:t>打开上次用</a:t>
            </a:r>
            <a:r>
              <a:rPr lang="en-US" sz="2400" kern="100" dirty="0" smtClean="0">
                <a:latin typeface="Times New Roman"/>
                <a:ea typeface="宋体"/>
              </a:rPr>
              <a:t>vi</a:t>
            </a:r>
            <a:r>
              <a:rPr lang="zh-CN" altLang="en-US" sz="2400" kern="100" dirty="0" smtClean="0">
                <a:latin typeface="Times New Roman"/>
                <a:ea typeface="宋体"/>
              </a:rPr>
              <a:t>编辑时发生系统崩溃，恢复</a:t>
            </a:r>
            <a:r>
              <a:rPr lang="en-US" sz="2400" kern="100" dirty="0" smtClean="0">
                <a:latin typeface="Times New Roman"/>
                <a:ea typeface="宋体"/>
              </a:rPr>
              <a:t>filename</a:t>
            </a:r>
            <a:endParaRPr lang="zh-CN" altLang="en-US" sz="2400" kern="100" dirty="0" smtClean="0">
              <a:latin typeface="Times New Roman"/>
              <a:ea typeface="宋体"/>
            </a:endParaRPr>
          </a:p>
          <a:p>
            <a:pPr marL="0" indent="0"/>
            <a:r>
              <a:rPr lang="en-US" sz="2400" kern="100" dirty="0" smtClean="0">
                <a:latin typeface="Times New Roman"/>
                <a:ea typeface="宋体"/>
              </a:rPr>
              <a:t>vi -r filename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3414180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214414" y="428604"/>
            <a:ext cx="4343400" cy="54292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zh-CN" altLang="en-GB" dirty="0" smtClean="0">
                <a:latin typeface="黑体" pitchFamily="49" charset="-122"/>
              </a:rPr>
              <a:t>什么是</a:t>
            </a:r>
            <a:r>
              <a:rPr lang="en-GB" altLang="zh-CN" dirty="0" smtClean="0">
                <a:latin typeface="黑体" pitchFamily="49" charset="-122"/>
              </a:rPr>
              <a:t>Linux ？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600200" y="1981200"/>
            <a:ext cx="6781800" cy="4267200"/>
          </a:xfrm>
        </p:spPr>
        <p:txBody>
          <a:bodyPr/>
          <a:lstStyle/>
          <a:p>
            <a:pPr marL="609600" indent="-609600" eaLnBrk="1" hangingPunct="1">
              <a:lnSpc>
                <a:spcPct val="83000"/>
              </a:lnSpc>
              <a:buClr>
                <a:srgbClr val="6633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Linux</a:t>
            </a: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是一个功能强大的操作系统</a:t>
            </a:r>
          </a:p>
          <a:p>
            <a:pPr marL="609600" indent="-609600" eaLnBrk="1" hangingPunct="1"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marL="609600" indent="-609600" eaLnBrk="1" hangingPunct="1">
              <a:buClr>
                <a:srgbClr val="6633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同时它是一个自由软件，是免费的、源代码开放的</a:t>
            </a:r>
          </a:p>
          <a:p>
            <a:pPr marL="609600" indent="-609600" eaLnBrk="1" hangingPunct="1"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marL="609600" indent="-609600" eaLnBrk="1" hangingPunct="1">
              <a:spcBef>
                <a:spcPct val="0"/>
              </a:spcBef>
              <a:buClr>
                <a:srgbClr val="663300"/>
              </a:buClr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编制它的目的是建立不受任何商品化软件权制约的、全世界都能自由使用的</a:t>
            </a:r>
            <a:r>
              <a:rPr lang="en-GB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Unix</a:t>
            </a: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兼容产品。</a:t>
            </a:r>
            <a:r>
              <a:rPr lang="zh-CN" alt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</a:t>
            </a:r>
          </a:p>
          <a:p>
            <a:pPr marL="609600" indent="-609600" eaLnBrk="1" hangingPunct="1"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smtClean="0">
                <a:latin typeface="Times New Roman"/>
                <a:ea typeface="宋体"/>
              </a:rPr>
              <a:t>VI 3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种运行模式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1500174"/>
            <a:ext cx="6215106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824310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移动光标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821537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824627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输入文本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428736"/>
            <a:ext cx="8218488" cy="48736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600"/>
              </a:spcAft>
            </a:pPr>
            <a:r>
              <a:rPr lang="zh-CN" altLang="en-US" sz="2800" kern="100" dirty="0" smtClean="0">
                <a:latin typeface="Times New Roman"/>
                <a:ea typeface="宋体"/>
              </a:rPr>
              <a:t>当需要往文档中输入资料时，必须切换到输入模式（插入模式），可用下面几个命令进入输入模式：</a:t>
            </a:r>
          </a:p>
          <a:p>
            <a:pPr marL="400050" lvl="1" indent="0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增加（</a:t>
            </a:r>
            <a:r>
              <a:rPr lang="en-US" kern="100" dirty="0" smtClean="0">
                <a:latin typeface="Times New Roman"/>
                <a:ea typeface="宋体"/>
              </a:rPr>
              <a:t>append</a:t>
            </a:r>
            <a:r>
              <a:rPr lang="zh-CN" altLang="en-US" kern="100" dirty="0" smtClean="0">
                <a:latin typeface="Times New Roman"/>
                <a:ea typeface="宋体"/>
              </a:rPr>
              <a:t>）</a:t>
            </a:r>
          </a:p>
          <a:p>
            <a:pPr marL="1260475" lvl="3" indent="0" algn="just">
              <a:spcAft>
                <a:spcPts val="0"/>
              </a:spcAft>
            </a:pPr>
            <a:r>
              <a:rPr lang="en-US" kern="100" dirty="0" smtClean="0">
                <a:latin typeface="Times New Roman"/>
                <a:ea typeface="宋体"/>
              </a:rPr>
              <a:t>a </a:t>
            </a:r>
            <a:r>
              <a:rPr lang="zh-CN" altLang="en-US" kern="100" dirty="0" smtClean="0">
                <a:latin typeface="Times New Roman"/>
                <a:ea typeface="宋体"/>
              </a:rPr>
              <a:t>从光标所在位置后面开始输入资料，光标后的资料随增加的资料向后移动。</a:t>
            </a:r>
          </a:p>
          <a:p>
            <a:pPr marL="1260475" lvl="3" indent="0" algn="just">
              <a:spcAft>
                <a:spcPts val="0"/>
              </a:spcAft>
            </a:pPr>
            <a:r>
              <a:rPr lang="en-US" kern="100" dirty="0" smtClean="0">
                <a:latin typeface="Times New Roman"/>
                <a:ea typeface="宋体"/>
              </a:rPr>
              <a:t>A </a:t>
            </a:r>
            <a:r>
              <a:rPr lang="zh-CN" altLang="en-US" kern="100" dirty="0" smtClean="0">
                <a:latin typeface="Times New Roman"/>
                <a:ea typeface="宋体"/>
              </a:rPr>
              <a:t>从光标所在行最后面的位置开始输入资料。</a:t>
            </a:r>
          </a:p>
          <a:p>
            <a:pPr marL="400050" lvl="1" indent="0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插入（</a:t>
            </a:r>
            <a:r>
              <a:rPr lang="en-US" kern="100" dirty="0" smtClean="0">
                <a:latin typeface="Times New Roman"/>
                <a:ea typeface="宋体"/>
              </a:rPr>
              <a:t>insert</a:t>
            </a:r>
            <a:r>
              <a:rPr lang="zh-CN" altLang="en-US" kern="100" dirty="0" smtClean="0">
                <a:latin typeface="Times New Roman"/>
                <a:ea typeface="宋体"/>
              </a:rPr>
              <a:t>）</a:t>
            </a:r>
          </a:p>
          <a:p>
            <a:pPr marL="1260475" lvl="3" indent="0" algn="just">
              <a:spcAft>
                <a:spcPts val="0"/>
              </a:spcAft>
            </a:pPr>
            <a:r>
              <a:rPr lang="en-US" kern="100" dirty="0" err="1" smtClean="0">
                <a:latin typeface="Times New Roman"/>
                <a:ea typeface="宋体"/>
              </a:rPr>
              <a:t>i</a:t>
            </a:r>
            <a:r>
              <a:rPr lang="en-US" kern="100" dirty="0" smtClean="0">
                <a:latin typeface="Times New Roman"/>
                <a:ea typeface="宋体"/>
              </a:rPr>
              <a:t> </a:t>
            </a:r>
            <a:r>
              <a:rPr lang="zh-CN" altLang="en-US" kern="100" dirty="0" smtClean="0">
                <a:latin typeface="Times New Roman"/>
                <a:ea typeface="宋体"/>
              </a:rPr>
              <a:t>从光标所在位置前面开始插入资料，光标后的资料随新增资料向后移动。</a:t>
            </a:r>
          </a:p>
          <a:p>
            <a:pPr marL="1260475" lvl="3" indent="0" algn="just">
              <a:spcAft>
                <a:spcPts val="0"/>
              </a:spcAft>
            </a:pPr>
            <a:r>
              <a:rPr lang="en-US" kern="100" dirty="0" smtClean="0">
                <a:latin typeface="Times New Roman"/>
                <a:ea typeface="宋体"/>
              </a:rPr>
              <a:t>I </a:t>
            </a:r>
            <a:r>
              <a:rPr lang="zh-CN" altLang="en-US" kern="100" dirty="0" smtClean="0">
                <a:latin typeface="Times New Roman"/>
                <a:ea typeface="宋体"/>
              </a:rPr>
              <a:t>从光标所在行的第一个非空白字符前面开始插入资料。</a:t>
            </a:r>
          </a:p>
          <a:p>
            <a:pPr marL="400050" lvl="1" indent="0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开始（</a:t>
            </a:r>
            <a:r>
              <a:rPr lang="en-US" kern="100" dirty="0" smtClean="0">
                <a:latin typeface="Times New Roman"/>
                <a:ea typeface="宋体"/>
              </a:rPr>
              <a:t>open</a:t>
            </a:r>
            <a:r>
              <a:rPr lang="zh-CN" altLang="en-US" kern="100" dirty="0" smtClean="0">
                <a:latin typeface="Times New Roman"/>
                <a:ea typeface="宋体"/>
              </a:rPr>
              <a:t>）</a:t>
            </a:r>
          </a:p>
          <a:p>
            <a:pPr marL="1260475" lvl="3" indent="0" algn="just">
              <a:spcAft>
                <a:spcPts val="0"/>
              </a:spcAft>
            </a:pPr>
            <a:r>
              <a:rPr lang="en-US" kern="100" dirty="0" smtClean="0">
                <a:latin typeface="Times New Roman"/>
                <a:ea typeface="宋体"/>
              </a:rPr>
              <a:t>o </a:t>
            </a:r>
            <a:r>
              <a:rPr lang="zh-CN" altLang="en-US" kern="100" dirty="0" smtClean="0">
                <a:latin typeface="Times New Roman"/>
                <a:ea typeface="宋体"/>
              </a:rPr>
              <a:t>在光标所在行下新增一行并进入输入模式。</a:t>
            </a:r>
          </a:p>
          <a:p>
            <a:pPr marL="1260475" lvl="3" indent="0"/>
            <a:r>
              <a:rPr lang="en-US" kern="100" dirty="0" smtClean="0">
                <a:latin typeface="Times New Roman"/>
                <a:ea typeface="宋体"/>
              </a:rPr>
              <a:t>O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在光标所在行上方新增一行并进入输入模式。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696536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复制与粘贴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kern="100" dirty="0" smtClean="0">
                <a:latin typeface="Times New Roman"/>
                <a:ea typeface="宋体"/>
              </a:rPr>
              <a:t>vi 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的编辑命令非常有弹性，基本上可以说是由命令与范围所构成。例如，</a:t>
            </a:r>
            <a:r>
              <a:rPr lang="en-US" sz="1800" kern="100" dirty="0" err="1" smtClean="0">
                <a:latin typeface="Times New Roman"/>
                <a:ea typeface="宋体"/>
              </a:rPr>
              <a:t>yw</a:t>
            </a:r>
            <a:r>
              <a:rPr lang="en-US" sz="1800" kern="100" dirty="0" smtClean="0">
                <a:latin typeface="Times New Roman"/>
                <a:ea typeface="宋体"/>
              </a:rPr>
              <a:t> 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是由复制命令</a:t>
            </a:r>
            <a:r>
              <a:rPr lang="en-US" sz="1800" kern="100" dirty="0" smtClean="0">
                <a:latin typeface="Times New Roman"/>
                <a:ea typeface="宋体"/>
              </a:rPr>
              <a:t>y 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与范围</a:t>
            </a:r>
            <a:r>
              <a:rPr lang="en-US" sz="1800" kern="100" dirty="0" smtClean="0">
                <a:latin typeface="Times New Roman"/>
                <a:ea typeface="宋体"/>
              </a:rPr>
              <a:t>w 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所组成，表示复制</a:t>
            </a:r>
            <a:r>
              <a:rPr lang="en-US" sz="1800" kern="100" dirty="0" smtClean="0">
                <a:latin typeface="Times New Roman"/>
                <a:ea typeface="宋体"/>
              </a:rPr>
              <a:t>y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（</a:t>
            </a:r>
            <a:r>
              <a:rPr lang="en-US" sz="1800" kern="100" dirty="0" err="1" smtClean="0">
                <a:latin typeface="Times New Roman"/>
                <a:ea typeface="宋体"/>
              </a:rPr>
              <a:t>ank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）一个字</a:t>
            </a:r>
            <a:r>
              <a:rPr lang="en-US" sz="1800" kern="100" dirty="0" smtClean="0">
                <a:latin typeface="Times New Roman"/>
                <a:ea typeface="宋体"/>
              </a:rPr>
              <a:t>w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（</a:t>
            </a:r>
            <a:r>
              <a:rPr lang="en-US" sz="1800" kern="100" dirty="0" err="1" smtClean="0">
                <a:latin typeface="Times New Roman"/>
                <a:ea typeface="宋体"/>
              </a:rPr>
              <a:t>ord</a:t>
            </a:r>
            <a:r>
              <a:rPr lang="zh-CN" altLang="en-US" sz="1800" kern="100" dirty="0" smtClean="0">
                <a:latin typeface="Times New Roman"/>
                <a:ea typeface="宋体"/>
                <a:cs typeface="Times New Roman"/>
              </a:rPr>
              <a:t>）。</a:t>
            </a:r>
            <a:endParaRPr lang="en-US" altLang="zh-CN" sz="1800" kern="100" dirty="0" smtClean="0">
              <a:latin typeface="Times New Roman"/>
              <a:ea typeface="宋体"/>
              <a:cs typeface="Times New Roman"/>
            </a:endParaRPr>
          </a:p>
          <a:p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zh-CN" altLang="en-US" sz="1800" b="0" dirty="0" smtClean="0"/>
              <a:t>复制于粘贴命令列表：</a:t>
            </a:r>
          </a:p>
          <a:p>
            <a:r>
              <a:rPr lang="en-US" sz="1800" b="0" dirty="0" smtClean="0"/>
              <a:t>y 	</a:t>
            </a:r>
            <a:r>
              <a:rPr lang="zh-CN" altLang="en-US" sz="1800" b="0" dirty="0" smtClean="0"/>
              <a:t>复制（</a:t>
            </a:r>
            <a:r>
              <a:rPr lang="en-US" sz="1800" b="0" dirty="0" smtClean="0"/>
              <a:t>yank</a:t>
            </a:r>
            <a:r>
              <a:rPr lang="zh-CN" altLang="en-US" sz="1800" b="0" dirty="0" smtClean="0"/>
              <a:t>）</a:t>
            </a:r>
          </a:p>
          <a:p>
            <a:r>
              <a:rPr lang="en-US" sz="1800" b="0" dirty="0" smtClean="0"/>
              <a:t>p 	</a:t>
            </a:r>
            <a:r>
              <a:rPr lang="zh-CN" altLang="en-US" sz="1800" b="0" dirty="0" smtClean="0"/>
              <a:t>粘贴（</a:t>
            </a:r>
            <a:r>
              <a:rPr lang="en-US" sz="1800" b="0" dirty="0" smtClean="0"/>
              <a:t>put</a:t>
            </a:r>
            <a:r>
              <a:rPr lang="zh-CN" altLang="en-US" sz="1800" b="0" dirty="0" smtClean="0"/>
              <a:t>）</a:t>
            </a:r>
            <a:endParaRPr lang="en-US" altLang="zh-CN" sz="1800" b="0" dirty="0" smtClean="0"/>
          </a:p>
          <a:p>
            <a:endParaRPr lang="zh-CN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857496"/>
            <a:ext cx="5500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 smtClean="0"/>
              <a:t>范围列表如下：</a:t>
            </a:r>
          </a:p>
          <a:p>
            <a:r>
              <a:rPr lang="en-US" sz="1800" dirty="0" smtClean="0"/>
              <a:t>e 	</a:t>
            </a:r>
            <a:r>
              <a:rPr lang="zh-CN" altLang="en-US" sz="1800" dirty="0" smtClean="0"/>
              <a:t>光标所在位置到该字的最后一个字母。</a:t>
            </a:r>
          </a:p>
          <a:p>
            <a:r>
              <a:rPr lang="en-US" sz="1800" dirty="0" smtClean="0"/>
              <a:t>w 	</a:t>
            </a:r>
            <a:r>
              <a:rPr lang="zh-CN" altLang="en-US" sz="1800" dirty="0" smtClean="0"/>
              <a:t>光标所在位置到下个字的第一个字母。</a:t>
            </a:r>
          </a:p>
          <a:p>
            <a:r>
              <a:rPr lang="en-US" sz="1800" dirty="0" smtClean="0"/>
              <a:t>b 	</a:t>
            </a:r>
            <a:r>
              <a:rPr lang="zh-CN" altLang="en-US" sz="1800" dirty="0" smtClean="0"/>
              <a:t>光标所在位置到上个字的第一个字母。</a:t>
            </a:r>
          </a:p>
          <a:p>
            <a:r>
              <a:rPr lang="en-US" sz="1800" dirty="0" smtClean="0"/>
              <a:t>$ 	</a:t>
            </a:r>
            <a:r>
              <a:rPr lang="zh-CN" altLang="en-US" sz="1800" dirty="0" smtClean="0"/>
              <a:t>光标所在位置到该行的最后一个字母。</a:t>
            </a:r>
          </a:p>
          <a:p>
            <a:r>
              <a:rPr lang="en-US" sz="1800" dirty="0" smtClean="0"/>
              <a:t>0 	</a:t>
            </a:r>
            <a:r>
              <a:rPr lang="zh-CN" altLang="en-US" sz="1800" dirty="0" smtClean="0"/>
              <a:t>光标所在位置到该行的第一个字母。</a:t>
            </a:r>
          </a:p>
          <a:p>
            <a:r>
              <a:rPr lang="zh-CN" altLang="en-US" sz="1800" dirty="0" smtClean="0"/>
              <a:t>）</a:t>
            </a:r>
            <a:r>
              <a:rPr lang="en-US" sz="1800" dirty="0" smtClean="0"/>
              <a:t>	</a:t>
            </a:r>
            <a:r>
              <a:rPr lang="zh-CN" altLang="en-US" sz="1800" dirty="0" smtClean="0"/>
              <a:t>光标所在位置到下个句子的第一个字母。</a:t>
            </a:r>
          </a:p>
          <a:p>
            <a:r>
              <a:rPr lang="zh-CN" altLang="en-US" sz="1800" dirty="0" smtClean="0"/>
              <a:t>（</a:t>
            </a:r>
            <a:r>
              <a:rPr lang="en-US" sz="1800" dirty="0" smtClean="0"/>
              <a:t>	</a:t>
            </a:r>
            <a:r>
              <a:rPr lang="zh-CN" altLang="en-US" sz="1800" dirty="0" smtClean="0"/>
              <a:t>光标所在位置到该句子的第一个字母。</a:t>
            </a:r>
          </a:p>
          <a:p>
            <a:r>
              <a:rPr lang="en-US" sz="1800" dirty="0" smtClean="0"/>
              <a:t>}	</a:t>
            </a:r>
            <a:r>
              <a:rPr lang="zh-CN" altLang="en-US" sz="1800" dirty="0" smtClean="0"/>
              <a:t>光标所在位置到该段落的最后一个字母。</a:t>
            </a:r>
          </a:p>
          <a:p>
            <a:r>
              <a:rPr lang="en-US" sz="1800" dirty="0" smtClean="0"/>
              <a:t>{	</a:t>
            </a:r>
            <a:r>
              <a:rPr lang="zh-CN" altLang="en-US" sz="1800" dirty="0" smtClean="0"/>
              <a:t>光标所在位置到该段落的第一个字母。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78462235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删除与修改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zh-CN" altLang="en-US" sz="2400" kern="100" dirty="0" smtClean="0">
                <a:latin typeface="Times New Roman"/>
                <a:ea typeface="宋体"/>
                <a:cs typeface="Times New Roman"/>
              </a:rPr>
              <a:t>“编辑”是指文字的添加、修改以及删除，甚至包括文字区块的移动、复制等。</a:t>
            </a:r>
            <a:endParaRPr lang="en-US" altLang="zh-CN" sz="2400" kern="1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zh-CN" altLang="en-US" sz="2400" kern="100" dirty="0" smtClean="0">
                <a:latin typeface="Times New Roman"/>
                <a:ea typeface="宋体"/>
                <a:cs typeface="Times New Roman"/>
              </a:rPr>
              <a:t>在</a:t>
            </a:r>
            <a:r>
              <a:rPr lang="en-US" sz="2400" kern="100" dirty="0" smtClean="0">
                <a:latin typeface="Times New Roman"/>
                <a:ea typeface="宋体"/>
              </a:rPr>
              <a:t>vi </a:t>
            </a:r>
            <a:r>
              <a:rPr lang="zh-CN" altLang="en-US" sz="2400" kern="100" dirty="0" smtClean="0">
                <a:latin typeface="Times New Roman"/>
                <a:ea typeface="宋体"/>
                <a:cs typeface="Times New Roman"/>
              </a:rPr>
              <a:t>中一般认为输入与编辑是两个概念。</a:t>
            </a:r>
            <a:endParaRPr lang="en-US" altLang="zh-CN" sz="2400" kern="100" dirty="0" smtClean="0">
              <a:latin typeface="Times New Roman"/>
              <a:ea typeface="宋体"/>
              <a:cs typeface="Times New Roman"/>
            </a:endParaRPr>
          </a:p>
          <a:p>
            <a:pPr marL="400050" lvl="1" indent="0"/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编辑是在命令模式下进行的，先利用命令移动光标来定位到要进行编辑的地方，然后再使用相应的命令进行编辑；而输入是在插入模式下进行的。</a:t>
            </a:r>
            <a:endParaRPr lang="zh-CN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3786190"/>
            <a:ext cx="62151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 smtClean="0"/>
              <a:t>在命令模式下常用的编辑命令：</a:t>
            </a:r>
          </a:p>
          <a:p>
            <a:r>
              <a:rPr lang="en-US" sz="1800" dirty="0" smtClean="0"/>
              <a:t>x 	</a:t>
            </a:r>
            <a:r>
              <a:rPr lang="zh-CN" altLang="en-US" sz="1800" dirty="0" smtClean="0"/>
              <a:t>删除光标所在字符。</a:t>
            </a:r>
          </a:p>
          <a:p>
            <a:r>
              <a:rPr lang="en-US" sz="1800" dirty="0" err="1" smtClean="0"/>
              <a:t>dd</a:t>
            </a:r>
            <a:r>
              <a:rPr lang="en-US" sz="1800" dirty="0" smtClean="0"/>
              <a:t> 	</a:t>
            </a:r>
            <a:r>
              <a:rPr lang="zh-CN" altLang="en-US" sz="1800" dirty="0" smtClean="0"/>
              <a:t>删除光标所在的行。</a:t>
            </a:r>
          </a:p>
          <a:p>
            <a:r>
              <a:rPr lang="en-US" sz="1800" dirty="0" smtClean="0"/>
              <a:t>r 	</a:t>
            </a:r>
            <a:r>
              <a:rPr lang="zh-CN" altLang="en-US" sz="1800" dirty="0" smtClean="0"/>
              <a:t>修改光标所在字符，</a:t>
            </a:r>
            <a:r>
              <a:rPr lang="en-US" sz="1800" dirty="0" smtClean="0"/>
              <a:t>r </a:t>
            </a:r>
            <a:r>
              <a:rPr lang="zh-CN" altLang="en-US" sz="1800" dirty="0" smtClean="0"/>
              <a:t>后是要修正的字符。</a:t>
            </a:r>
          </a:p>
          <a:p>
            <a:r>
              <a:rPr lang="en-US" sz="1800" dirty="0" smtClean="0"/>
              <a:t>R 	</a:t>
            </a:r>
            <a:r>
              <a:rPr lang="zh-CN" altLang="en-US" sz="1800" dirty="0" smtClean="0"/>
              <a:t>进入替换状态，输入的文本会覆盖原先的资料。</a:t>
            </a:r>
          </a:p>
          <a:p>
            <a:r>
              <a:rPr lang="en-US" sz="1800" dirty="0" smtClean="0"/>
              <a:t>s 	</a:t>
            </a:r>
            <a:r>
              <a:rPr lang="zh-CN" altLang="en-US" sz="1800" dirty="0" smtClean="0"/>
              <a:t>删除光标所在字符，并进入输入模式。</a:t>
            </a:r>
          </a:p>
          <a:p>
            <a:r>
              <a:rPr lang="en-US" sz="1800" dirty="0" smtClean="0"/>
              <a:t>S 	</a:t>
            </a:r>
            <a:r>
              <a:rPr lang="zh-CN" altLang="en-US" sz="1800" dirty="0" smtClean="0"/>
              <a:t>删除光标所在的行，并进入输入模式。</a:t>
            </a:r>
          </a:p>
          <a:p>
            <a:r>
              <a:rPr lang="en-US" sz="1800" dirty="0" smtClean="0"/>
              <a:t>cc 	</a:t>
            </a:r>
            <a:r>
              <a:rPr lang="zh-CN" altLang="en-US" sz="1800" dirty="0" smtClean="0"/>
              <a:t>修改整行文字。</a:t>
            </a:r>
          </a:p>
          <a:p>
            <a:r>
              <a:rPr lang="en-US" sz="1800" dirty="0" smtClean="0"/>
              <a:t>u 	</a:t>
            </a:r>
            <a:r>
              <a:rPr lang="zh-CN" altLang="en-US" sz="1800" dirty="0" smtClean="0"/>
              <a:t>撤消上一次操作。</a:t>
            </a:r>
          </a:p>
          <a:p>
            <a:r>
              <a:rPr lang="en-US" sz="1800" dirty="0" smtClean="0"/>
              <a:t>. 	</a:t>
            </a:r>
            <a:r>
              <a:rPr lang="zh-CN" altLang="en-US" sz="1800" dirty="0" smtClean="0"/>
              <a:t>重复上一次操作。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9484434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查找与替换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0" dirty="0" smtClean="0"/>
              <a:t>:/string 					</a:t>
            </a:r>
            <a:r>
              <a:rPr lang="zh-CN" altLang="en-US" sz="2000" b="0" dirty="0" smtClean="0"/>
              <a:t>将光标定位到</a:t>
            </a:r>
            <a:r>
              <a:rPr lang="en-US" sz="2000" b="0" dirty="0" smtClean="0"/>
              <a:t>string </a:t>
            </a:r>
            <a:r>
              <a:rPr lang="zh-CN" altLang="en-US" sz="2000" b="0" dirty="0" smtClean="0"/>
              <a:t>所在的行。</a:t>
            </a:r>
          </a:p>
          <a:p>
            <a:r>
              <a:rPr lang="en-US" sz="2000" b="0" dirty="0" smtClean="0"/>
              <a:t>:?string 				</a:t>
            </a:r>
            <a:r>
              <a:rPr lang="zh-CN" altLang="en-US" sz="2000" b="0" dirty="0" smtClean="0"/>
              <a:t>将光标移动到最近的一个包含</a:t>
            </a:r>
            <a:r>
              <a:rPr lang="en-US" sz="2000" b="0" dirty="0" smtClean="0"/>
              <a:t> string </a:t>
            </a:r>
            <a:r>
              <a:rPr lang="zh-CN" altLang="en-US" sz="2000" b="0" dirty="0" smtClean="0"/>
              <a:t>字符串的行</a:t>
            </a:r>
          </a:p>
          <a:p>
            <a:r>
              <a:rPr lang="en-US" sz="2000" b="0" dirty="0" smtClean="0"/>
              <a:t>:n 							</a:t>
            </a:r>
            <a:r>
              <a:rPr lang="zh-CN" altLang="en-US" sz="2000" b="0" dirty="0" smtClean="0"/>
              <a:t>把光标定位到文件的第</a:t>
            </a:r>
            <a:r>
              <a:rPr lang="en-US" sz="2000" b="0" dirty="0" smtClean="0"/>
              <a:t>n </a:t>
            </a:r>
            <a:r>
              <a:rPr lang="zh-CN" altLang="en-US" sz="2000" b="0" dirty="0" smtClean="0"/>
              <a:t>行。</a:t>
            </a:r>
          </a:p>
          <a:p>
            <a:r>
              <a:rPr lang="en-US" sz="2000" b="0" dirty="0" smtClean="0"/>
              <a:t>:s/srting1/string2/ 		</a:t>
            </a:r>
            <a:r>
              <a:rPr lang="zh-CN" altLang="en-US" sz="2000" b="0" dirty="0" smtClean="0"/>
              <a:t>用</a:t>
            </a:r>
            <a:r>
              <a:rPr lang="en-US" sz="2000" b="0" dirty="0" smtClean="0"/>
              <a:t>string2 </a:t>
            </a:r>
            <a:r>
              <a:rPr lang="zh-CN" altLang="en-US" sz="2000" b="0" dirty="0" smtClean="0"/>
              <a:t>替换掉光标所在行首次出现的</a:t>
            </a:r>
            <a:r>
              <a:rPr lang="en-US" sz="2000" b="0" dirty="0" smtClean="0"/>
              <a:t> string1</a:t>
            </a:r>
            <a:endParaRPr lang="zh-CN" altLang="en-US" sz="2000" b="0" dirty="0" smtClean="0"/>
          </a:p>
          <a:p>
            <a:r>
              <a:rPr lang="en-US" sz="2000" b="0" dirty="0" smtClean="0"/>
              <a:t>:s/string1/string2/g 		</a:t>
            </a:r>
            <a:r>
              <a:rPr lang="zh-CN" altLang="en-US" sz="2000" b="0" dirty="0" smtClean="0"/>
              <a:t>用</a:t>
            </a:r>
            <a:r>
              <a:rPr lang="en-US" sz="2000" b="0" dirty="0" smtClean="0"/>
              <a:t>string2 </a:t>
            </a:r>
            <a:r>
              <a:rPr lang="zh-CN" altLang="en-US" sz="2000" b="0" dirty="0" smtClean="0"/>
              <a:t>替换掉光标所在行中所有的</a:t>
            </a:r>
            <a:r>
              <a:rPr lang="en-US" sz="2000" b="0" dirty="0" smtClean="0"/>
              <a:t> string1</a:t>
            </a:r>
            <a:r>
              <a:rPr lang="zh-CN" altLang="en-US" sz="2000" b="0" dirty="0" smtClean="0"/>
              <a:t>。</a:t>
            </a:r>
          </a:p>
          <a:p>
            <a:r>
              <a:rPr lang="en-US" sz="2000" b="0" dirty="0" smtClean="0"/>
              <a:t>:3,15 s/string1/string2/g </a:t>
            </a:r>
            <a:r>
              <a:rPr lang="zh-CN" altLang="en-US" sz="2000" b="0" dirty="0" smtClean="0"/>
              <a:t>用</a:t>
            </a:r>
            <a:r>
              <a:rPr lang="en-US" sz="2000" b="0" dirty="0" smtClean="0"/>
              <a:t>string2 </a:t>
            </a:r>
            <a:r>
              <a:rPr lang="zh-CN" altLang="en-US" sz="2000" b="0" dirty="0" smtClean="0"/>
              <a:t>替换掉第</a:t>
            </a:r>
            <a:r>
              <a:rPr lang="en-US" sz="2000" b="0" dirty="0" smtClean="0"/>
              <a:t>3 </a:t>
            </a:r>
            <a:r>
              <a:rPr lang="zh-CN" altLang="en-US" sz="2000" b="0" dirty="0" smtClean="0"/>
              <a:t>行到第</a:t>
            </a:r>
            <a:r>
              <a:rPr lang="en-US" sz="2000" b="0" dirty="0" smtClean="0"/>
              <a:t>15 </a:t>
            </a:r>
            <a:r>
              <a:rPr lang="zh-CN" altLang="en-US" sz="2000" b="0" dirty="0" smtClean="0"/>
              <a:t>行中的所有的</a:t>
            </a:r>
            <a:r>
              <a:rPr lang="en-US" altLang="zh-CN" sz="2000" b="0" dirty="0" smtClean="0"/>
              <a:t>						</a:t>
            </a:r>
            <a:r>
              <a:rPr lang="en-US" sz="2000" b="0" dirty="0" smtClean="0"/>
              <a:t>string1</a:t>
            </a:r>
            <a:r>
              <a:rPr lang="zh-CN" altLang="en-US" sz="2000" b="0" dirty="0" smtClean="0"/>
              <a:t>。</a:t>
            </a:r>
          </a:p>
          <a:p>
            <a:r>
              <a:rPr lang="en-US" sz="2000" b="0" dirty="0" smtClean="0"/>
              <a:t>: .,15 s/string1/string2/g </a:t>
            </a:r>
            <a:r>
              <a:rPr lang="zh-CN" altLang="en-US" sz="2000" b="0" dirty="0" smtClean="0"/>
              <a:t>用</a:t>
            </a:r>
            <a:r>
              <a:rPr lang="en-US" sz="2000" b="0" dirty="0" smtClean="0"/>
              <a:t>string2 </a:t>
            </a:r>
            <a:r>
              <a:rPr lang="zh-CN" altLang="en-US" sz="2000" b="0" dirty="0" smtClean="0"/>
              <a:t>替换掉光标所在的行到第</a:t>
            </a:r>
            <a:r>
              <a:rPr lang="en-US" sz="2000" b="0" dirty="0" smtClean="0"/>
              <a:t>15 </a:t>
            </a:r>
            <a:r>
              <a:rPr lang="zh-CN" altLang="en-US" sz="2000" b="0" dirty="0" smtClean="0"/>
              <a:t>行中的所</a:t>
            </a:r>
            <a:r>
              <a:rPr lang="en-US" altLang="zh-CN" sz="2000" b="0" dirty="0" smtClean="0"/>
              <a:t>						</a:t>
            </a:r>
            <a:r>
              <a:rPr lang="zh-CN" altLang="en-US" sz="2000" b="0" dirty="0" smtClean="0"/>
              <a:t>有的</a:t>
            </a:r>
            <a:r>
              <a:rPr lang="en-US" sz="2000" b="0" dirty="0" smtClean="0"/>
              <a:t>string1</a:t>
            </a:r>
            <a:r>
              <a:rPr lang="zh-CN" altLang="en-US" sz="2000" b="0" dirty="0" smtClean="0"/>
              <a:t>。</a:t>
            </a:r>
          </a:p>
          <a:p>
            <a:r>
              <a:rPr lang="en-US" sz="2000" b="0" dirty="0" smtClean="0"/>
              <a:t>:3,$ s/string1/string2/g 	</a:t>
            </a:r>
            <a:r>
              <a:rPr lang="zh-CN" altLang="en-US" sz="2000" b="0" dirty="0" smtClean="0"/>
              <a:t>用</a:t>
            </a:r>
            <a:r>
              <a:rPr lang="en-US" sz="2000" b="0" dirty="0" smtClean="0"/>
              <a:t>string2 </a:t>
            </a:r>
            <a:r>
              <a:rPr lang="zh-CN" altLang="en-US" sz="2000" b="0" dirty="0" smtClean="0"/>
              <a:t>替换掉第</a:t>
            </a:r>
            <a:r>
              <a:rPr lang="en-US" sz="2000" b="0" dirty="0" smtClean="0"/>
              <a:t>3 </a:t>
            </a:r>
            <a:r>
              <a:rPr lang="zh-CN" altLang="en-US" sz="2000" b="0" dirty="0" smtClean="0"/>
              <a:t>行到文档结束中的所有的</a:t>
            </a:r>
            <a:r>
              <a:rPr lang="en-US" altLang="zh-CN" sz="2000" b="0" dirty="0" smtClean="0"/>
              <a:t>						</a:t>
            </a:r>
            <a:r>
              <a:rPr lang="en-US" sz="2000" b="0" dirty="0" smtClean="0"/>
              <a:t>string1</a:t>
            </a:r>
            <a:r>
              <a:rPr lang="zh-CN" altLang="en-US" sz="2000" b="0" dirty="0" smtClean="0"/>
              <a:t>。</a:t>
            </a:r>
          </a:p>
          <a:p>
            <a:r>
              <a:rPr lang="en-US" sz="2000" b="0" dirty="0" smtClean="0"/>
              <a:t>:%s/string1/string2/g 	</a:t>
            </a:r>
            <a:r>
              <a:rPr lang="zh-CN" altLang="en-US" sz="2000" b="0" dirty="0" smtClean="0"/>
              <a:t>用</a:t>
            </a:r>
            <a:r>
              <a:rPr lang="en-US" sz="2000" b="0" dirty="0" smtClean="0"/>
              <a:t> string2 </a:t>
            </a:r>
            <a:r>
              <a:rPr lang="zh-CN" altLang="en-US" sz="2000" b="0" dirty="0" smtClean="0"/>
              <a:t>替换掉全文的</a:t>
            </a:r>
            <a:r>
              <a:rPr lang="en-US" sz="2000" b="0" dirty="0" smtClean="0"/>
              <a:t> string1</a:t>
            </a:r>
            <a:r>
              <a:rPr lang="zh-CN" altLang="en-US" sz="2000" b="0" dirty="0" smtClean="0"/>
              <a:t>。</a:t>
            </a:r>
            <a:endParaRPr lang="zh-CN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242574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保存文档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600"/>
              </a:spcAft>
            </a:pP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文件操作命令多以“</a:t>
            </a:r>
            <a:r>
              <a:rPr lang="en-US" kern="100" dirty="0" smtClean="0">
                <a:latin typeface="Times New Roman"/>
                <a:ea typeface="宋体"/>
              </a:rPr>
              <a:t>: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”开头</a:t>
            </a:r>
            <a:r>
              <a:rPr lang="en-US" kern="100" dirty="0" smtClean="0">
                <a:latin typeface="Times New Roman"/>
                <a:ea typeface="宋体"/>
              </a:rPr>
              <a:t>:</a:t>
            </a:r>
          </a:p>
          <a:p>
            <a:pPr marL="400050" lvl="1" indent="0" algn="just">
              <a:spcAft>
                <a:spcPts val="600"/>
              </a:spcAft>
            </a:pPr>
            <a:r>
              <a:rPr lang="en-US" sz="2000" kern="100" dirty="0" smtClean="0">
                <a:latin typeface="Times New Roman"/>
                <a:ea typeface="宋体"/>
              </a:rPr>
              <a:t>q 	</a:t>
            </a:r>
            <a:r>
              <a:rPr lang="zh-CN" altLang="en-US" sz="2000" kern="100" dirty="0" smtClean="0">
                <a:latin typeface="Times New Roman"/>
                <a:ea typeface="宋体"/>
              </a:rPr>
              <a:t>结束编辑（</a:t>
            </a:r>
            <a:r>
              <a:rPr lang="en-US" sz="2000" kern="100" dirty="0" smtClean="0">
                <a:latin typeface="Times New Roman"/>
                <a:ea typeface="宋体"/>
              </a:rPr>
              <a:t>quit</a:t>
            </a:r>
            <a:r>
              <a:rPr lang="zh-CN" altLang="en-US" sz="2000" kern="100" dirty="0" smtClean="0">
                <a:latin typeface="Times New Roman"/>
                <a:ea typeface="宋体"/>
              </a:rPr>
              <a:t>），不保存退出。</a:t>
            </a:r>
          </a:p>
          <a:p>
            <a:pPr marL="400050" lvl="1" indent="0" algn="just">
              <a:spcAft>
                <a:spcPts val="600"/>
              </a:spcAft>
            </a:pPr>
            <a:r>
              <a:rPr lang="zh-CN" altLang="en-US" sz="2000" kern="100" dirty="0" smtClean="0">
                <a:latin typeface="Times New Roman"/>
                <a:ea typeface="宋体"/>
              </a:rPr>
              <a:t>如果不想存盘而要放弃编辑过的文件，则用</a:t>
            </a:r>
            <a:r>
              <a:rPr lang="en-US" sz="2000" kern="100" dirty="0" smtClean="0">
                <a:latin typeface="Times New Roman"/>
                <a:ea typeface="宋体"/>
              </a:rPr>
              <a:t>:q!</a:t>
            </a:r>
            <a:r>
              <a:rPr lang="zh-CN" altLang="en-US" sz="2000" kern="100" dirty="0" smtClean="0">
                <a:latin typeface="Times New Roman"/>
                <a:ea typeface="宋体"/>
              </a:rPr>
              <a:t>命令强制退出。</a:t>
            </a:r>
          </a:p>
          <a:p>
            <a:pPr marL="400050" lvl="1" indent="0" algn="just">
              <a:spcAft>
                <a:spcPts val="600"/>
              </a:spcAft>
            </a:pPr>
            <a:r>
              <a:rPr lang="en-US" sz="2000" kern="100" dirty="0" smtClean="0">
                <a:latin typeface="Times New Roman"/>
                <a:ea typeface="宋体"/>
              </a:rPr>
              <a:t>:w 	</a:t>
            </a:r>
            <a:r>
              <a:rPr lang="zh-CN" altLang="en-US" sz="2000" kern="100" dirty="0" smtClean="0">
                <a:latin typeface="Times New Roman"/>
                <a:ea typeface="宋体"/>
              </a:rPr>
              <a:t>存盘（</a:t>
            </a:r>
            <a:r>
              <a:rPr lang="en-US" sz="2000" kern="100" dirty="0" smtClean="0">
                <a:latin typeface="Times New Roman"/>
                <a:ea typeface="宋体"/>
              </a:rPr>
              <a:t>write</a:t>
            </a:r>
            <a:r>
              <a:rPr lang="zh-CN" altLang="en-US" sz="2000" kern="100" dirty="0" smtClean="0">
                <a:latin typeface="Times New Roman"/>
                <a:ea typeface="宋体"/>
              </a:rPr>
              <a:t>）</a:t>
            </a:r>
          </a:p>
          <a:p>
            <a:pPr marL="400050" lvl="1" indent="0" algn="just">
              <a:spcAft>
                <a:spcPts val="600"/>
              </a:spcAft>
            </a:pPr>
            <a:r>
              <a:rPr lang="zh-CN" altLang="en-US" sz="2000" kern="100" dirty="0" smtClean="0">
                <a:latin typeface="Times New Roman"/>
                <a:ea typeface="宋体"/>
              </a:rPr>
              <a:t>其后可加所要存盘的文件名。</a:t>
            </a:r>
          </a:p>
          <a:p>
            <a:pPr marL="400050" lvl="1" indent="0" algn="just">
              <a:spcAft>
                <a:spcPts val="600"/>
              </a:spcAft>
            </a:pPr>
            <a:r>
              <a:rPr lang="en-US" sz="2000" kern="100" dirty="0" smtClean="0">
                <a:latin typeface="Times New Roman"/>
                <a:ea typeface="宋体"/>
              </a:rPr>
              <a:t>ZZ </a:t>
            </a:r>
            <a:r>
              <a:rPr lang="zh-CN" altLang="en-US" sz="2000" kern="100" dirty="0" smtClean="0">
                <a:latin typeface="Times New Roman"/>
                <a:ea typeface="宋体"/>
              </a:rPr>
              <a:t>的功能与</a:t>
            </a:r>
            <a:r>
              <a:rPr lang="en-US" sz="2000" kern="100" dirty="0" smtClean="0">
                <a:latin typeface="Times New Roman"/>
                <a:ea typeface="宋体"/>
              </a:rPr>
              <a:t>:</a:t>
            </a:r>
            <a:r>
              <a:rPr lang="en-US" sz="2000" kern="100" dirty="0" err="1" smtClean="0">
                <a:latin typeface="Times New Roman"/>
                <a:ea typeface="宋体"/>
              </a:rPr>
              <a:t>wq</a:t>
            </a:r>
            <a:r>
              <a:rPr lang="en-US" sz="2000" kern="100" dirty="0" smtClean="0">
                <a:latin typeface="Times New Roman"/>
                <a:ea typeface="宋体"/>
              </a:rPr>
              <a:t> </a:t>
            </a:r>
            <a:r>
              <a:rPr lang="zh-CN" altLang="en-US" sz="2000" kern="100" dirty="0" smtClean="0">
                <a:latin typeface="Times New Roman"/>
                <a:ea typeface="宋体"/>
              </a:rPr>
              <a:t>相同。</a:t>
            </a:r>
          </a:p>
          <a:p>
            <a:pPr marL="400050" lvl="1" indent="0"/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另外需要注意的是</a:t>
            </a:r>
            <a:r>
              <a:rPr lang="en-US" sz="2000" kern="100" dirty="0" smtClean="0">
                <a:latin typeface="Times New Roman"/>
                <a:ea typeface="宋体"/>
              </a:rPr>
              <a:t>vi </a:t>
            </a:r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的部分存盘功能。可以用</a:t>
            </a:r>
            <a:r>
              <a:rPr lang="en-US" sz="2000" kern="100" dirty="0" smtClean="0">
                <a:latin typeface="Times New Roman"/>
                <a:ea typeface="宋体"/>
              </a:rPr>
              <a:t>:n</a:t>
            </a:r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，</a:t>
            </a:r>
            <a:r>
              <a:rPr lang="en-US" sz="2000" kern="100" dirty="0" smtClean="0">
                <a:latin typeface="Times New Roman"/>
                <a:ea typeface="宋体"/>
              </a:rPr>
              <a:t>mw filename </a:t>
            </a:r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命令将第</a:t>
            </a:r>
            <a:r>
              <a:rPr lang="en-US" sz="2000" kern="100" dirty="0" smtClean="0">
                <a:latin typeface="Times New Roman"/>
                <a:ea typeface="宋体"/>
              </a:rPr>
              <a:t>n </a:t>
            </a:r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行到第</a:t>
            </a:r>
            <a:r>
              <a:rPr lang="en-US" sz="2000" kern="100" dirty="0" smtClean="0">
                <a:latin typeface="Times New Roman"/>
                <a:ea typeface="宋体"/>
              </a:rPr>
              <a:t>m </a:t>
            </a:r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行的文字存放的所指定的</a:t>
            </a:r>
            <a:r>
              <a:rPr lang="en-US" sz="2000" kern="100" dirty="0" smtClean="0">
                <a:latin typeface="Times New Roman"/>
                <a:ea typeface="宋体"/>
              </a:rPr>
              <a:t>filename </a:t>
            </a:r>
            <a:r>
              <a:rPr lang="zh-CN" altLang="en-US" sz="2000" kern="100" dirty="0" smtClean="0">
                <a:latin typeface="Times New Roman"/>
                <a:ea typeface="宋体"/>
                <a:cs typeface="Times New Roman"/>
              </a:rPr>
              <a:t>文件中。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000406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磁盘的分类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按照磁盘设备的链接接口种类，我们分成下面几类：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en-US" kern="100" dirty="0" smtClean="0">
                <a:latin typeface="Times New Roman"/>
              </a:rPr>
              <a:t>IDE</a:t>
            </a:r>
            <a:r>
              <a:rPr lang="zh-CN" altLang="en-US" kern="100" dirty="0" smtClean="0">
                <a:latin typeface="Times New Roman"/>
              </a:rPr>
              <a:t>磁盘 （</a:t>
            </a:r>
            <a:r>
              <a:rPr lang="en-US" kern="100" dirty="0" smtClean="0">
                <a:latin typeface="Times New Roman"/>
              </a:rPr>
              <a:t>SATA</a:t>
            </a:r>
            <a:r>
              <a:rPr lang="zh-CN" altLang="en-US" kern="100" dirty="0" smtClean="0">
                <a:latin typeface="Times New Roman"/>
              </a:rPr>
              <a:t>）</a:t>
            </a:r>
            <a:r>
              <a:rPr lang="en-US" altLang="zh-CN" kern="100" dirty="0" smtClean="0">
                <a:latin typeface="Times New Roman"/>
              </a:rPr>
              <a:t>PATA</a:t>
            </a:r>
            <a:endParaRPr lang="zh-CN" altLang="en-US" kern="100" dirty="0" smtClean="0">
              <a:latin typeface="Times New Roman"/>
            </a:endParaRPr>
          </a:p>
          <a:p>
            <a:pPr marL="1336675" lvl="2" indent="-266700" algn="just">
              <a:spcAft>
                <a:spcPts val="0"/>
              </a:spcAft>
              <a:tabLst>
                <a:tab pos="533400" algn="l"/>
                <a:tab pos="266700" algn="l"/>
              </a:tabLst>
            </a:pPr>
            <a:r>
              <a:rPr lang="en-US" kern="100" dirty="0" smtClean="0">
                <a:latin typeface="Times New Roman"/>
              </a:rPr>
              <a:t>/dev/</a:t>
            </a:r>
            <a:r>
              <a:rPr lang="en-US" kern="100" dirty="0" err="1" smtClean="0">
                <a:latin typeface="Times New Roman"/>
              </a:rPr>
              <a:t>hdXX</a:t>
            </a:r>
            <a:r>
              <a:rPr lang="en-US" kern="100" dirty="0" smtClean="0">
                <a:latin typeface="Times New Roman"/>
              </a:rPr>
              <a:t>  </a:t>
            </a:r>
            <a:r>
              <a:rPr lang="zh-CN" altLang="en-US" kern="100" dirty="0" smtClean="0">
                <a:latin typeface="Times New Roman"/>
              </a:rPr>
              <a:t>（</a:t>
            </a:r>
            <a:r>
              <a:rPr lang="en-US" kern="100" dirty="0" smtClean="0">
                <a:latin typeface="Times New Roman"/>
              </a:rPr>
              <a:t>SATA 2.4</a:t>
            </a:r>
            <a:r>
              <a:rPr lang="zh-CN" altLang="en-US" kern="100" dirty="0" smtClean="0">
                <a:latin typeface="Times New Roman"/>
              </a:rPr>
              <a:t>内核为</a:t>
            </a:r>
            <a:r>
              <a:rPr lang="en-US" kern="100" dirty="0" err="1" smtClean="0">
                <a:latin typeface="Times New Roman"/>
              </a:rPr>
              <a:t>hd</a:t>
            </a:r>
            <a:r>
              <a:rPr lang="zh-CN" altLang="en-US" kern="100" dirty="0" smtClean="0">
                <a:latin typeface="Times New Roman"/>
              </a:rPr>
              <a:t>，</a:t>
            </a:r>
            <a:r>
              <a:rPr lang="en-US" kern="100" dirty="0" smtClean="0">
                <a:latin typeface="Times New Roman"/>
              </a:rPr>
              <a:t>2.6</a:t>
            </a:r>
            <a:r>
              <a:rPr lang="zh-CN" altLang="en-US" kern="100" dirty="0" smtClean="0">
                <a:latin typeface="Times New Roman"/>
              </a:rPr>
              <a:t>内核为</a:t>
            </a:r>
            <a:r>
              <a:rPr lang="en-US" kern="100" dirty="0" err="1" smtClean="0">
                <a:latin typeface="Times New Roman"/>
              </a:rPr>
              <a:t>sd</a:t>
            </a:r>
            <a:r>
              <a:rPr lang="zh-CN" altLang="en-US" kern="100" dirty="0" smtClean="0">
                <a:latin typeface="Times New Roman"/>
              </a:rPr>
              <a:t>）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en-US" kern="100" dirty="0" smtClean="0">
                <a:latin typeface="Times New Roman"/>
              </a:rPr>
              <a:t>SCSI</a:t>
            </a:r>
            <a:r>
              <a:rPr lang="zh-CN" altLang="en-US" kern="100" dirty="0" smtClean="0">
                <a:latin typeface="Times New Roman"/>
              </a:rPr>
              <a:t>磁盘</a:t>
            </a:r>
            <a:r>
              <a:rPr lang="en-US" altLang="zh-CN" kern="100" dirty="0" smtClean="0">
                <a:latin typeface="Times New Roman"/>
              </a:rPr>
              <a:t>(SAS</a:t>
            </a:r>
            <a:r>
              <a:rPr lang="zh-CN" altLang="en-US" kern="100" dirty="0" smtClean="0">
                <a:latin typeface="Times New Roman"/>
              </a:rPr>
              <a:t>硬盘 </a:t>
            </a:r>
            <a:r>
              <a:rPr lang="en-US" altLang="zh-CN" kern="100" dirty="0" smtClean="0">
                <a:latin typeface="Times New Roman"/>
              </a:rPr>
              <a:t>)</a:t>
            </a:r>
            <a:endParaRPr lang="zh-CN" altLang="en-US" kern="100" dirty="0" smtClean="0">
              <a:latin typeface="Times New Roman"/>
            </a:endParaRPr>
          </a:p>
          <a:p>
            <a:pPr marL="1336675" lvl="2" indent="-266700" algn="just">
              <a:spcAft>
                <a:spcPts val="0"/>
              </a:spcAft>
              <a:tabLst>
                <a:tab pos="533400" algn="l"/>
                <a:tab pos="266700" algn="l"/>
              </a:tabLst>
            </a:pPr>
            <a:r>
              <a:rPr lang="en-US" kern="100" dirty="0" smtClean="0">
                <a:latin typeface="Times New Roman"/>
              </a:rPr>
              <a:t>/dev/</a:t>
            </a:r>
            <a:r>
              <a:rPr lang="en-US" kern="100" dirty="0" err="1" smtClean="0">
                <a:latin typeface="Times New Roman"/>
              </a:rPr>
              <a:t>sdXX</a:t>
            </a:r>
            <a:endParaRPr lang="zh-CN" altLang="en-US" kern="100" dirty="0" smtClean="0">
              <a:latin typeface="Times New Roman"/>
            </a:endParaRP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软盘</a:t>
            </a:r>
          </a:p>
          <a:p>
            <a:pPr marL="1336675" lvl="2" indent="-266700" algn="just">
              <a:spcAft>
                <a:spcPts val="0"/>
              </a:spcAft>
              <a:tabLst>
                <a:tab pos="533400" algn="l"/>
                <a:tab pos="266700" algn="l"/>
              </a:tabLst>
            </a:pPr>
            <a:r>
              <a:rPr lang="en-US" kern="100" dirty="0" smtClean="0">
                <a:latin typeface="Times New Roman"/>
              </a:rPr>
              <a:t>/dev/</a:t>
            </a:r>
            <a:r>
              <a:rPr lang="en-US" kern="100" dirty="0" err="1" smtClean="0">
                <a:latin typeface="Times New Roman"/>
              </a:rPr>
              <a:t>fdX</a:t>
            </a:r>
            <a:endParaRPr lang="zh-CN" altLang="en-US" kern="100" dirty="0" smtClean="0">
              <a:latin typeface="Times New Roman"/>
            </a:endParaRP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移动硬盘、</a:t>
            </a:r>
            <a:r>
              <a:rPr lang="en-US" kern="100" dirty="0" smtClean="0">
                <a:latin typeface="Times New Roman"/>
              </a:rPr>
              <a:t>U</a:t>
            </a:r>
            <a:r>
              <a:rPr lang="zh-CN" altLang="en-US" kern="100" dirty="0" smtClean="0">
                <a:latin typeface="Times New Roman"/>
              </a:rPr>
              <a:t>盘</a:t>
            </a:r>
          </a:p>
          <a:p>
            <a:pPr lvl="2"/>
            <a:r>
              <a:rPr lang="en-US" kern="100" dirty="0" smtClean="0">
                <a:latin typeface="Times New Roman"/>
                <a:ea typeface="宋体"/>
              </a:rPr>
              <a:t>/dev/</a:t>
            </a:r>
            <a:r>
              <a:rPr lang="en-US" kern="100" dirty="0" err="1" smtClean="0">
                <a:latin typeface="Times New Roman"/>
                <a:ea typeface="宋体"/>
              </a:rPr>
              <a:t>sdXX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99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磁盘的结构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47748"/>
            <a:ext cx="6215106" cy="519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9481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smtClean="0">
                <a:latin typeface="Times New Roman"/>
                <a:ea typeface="宋体"/>
              </a:rPr>
              <a:t>Linux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常见的文件系统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按照文件系统类型分，可分为以下几类：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en-US" kern="100" dirty="0" smtClean="0">
                <a:latin typeface="Times New Roman"/>
              </a:rPr>
              <a:t>Linux</a:t>
            </a:r>
            <a:r>
              <a:rPr lang="zh-CN" altLang="en-US" kern="100" dirty="0" smtClean="0">
                <a:latin typeface="Times New Roman"/>
              </a:rPr>
              <a:t>专用文件系统</a:t>
            </a:r>
            <a:r>
              <a:rPr lang="en-US" kern="100" dirty="0" smtClean="0">
                <a:latin typeface="Times New Roman"/>
              </a:rPr>
              <a:t>:ext,ext2,ext3,swapfs,….</a:t>
            </a:r>
            <a:r>
              <a:rPr lang="zh-CN" altLang="en-US" kern="100" dirty="0" smtClean="0">
                <a:latin typeface="Times New Roman"/>
              </a:rPr>
              <a:t>等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其他平台文件系统：</a:t>
            </a:r>
            <a:r>
              <a:rPr lang="en-US" kern="100" dirty="0" err="1" smtClean="0">
                <a:latin typeface="Times New Roman"/>
              </a:rPr>
              <a:t>msdos,vfat,ntfs,udf</a:t>
            </a:r>
            <a:r>
              <a:rPr lang="zh-CN" altLang="en-US" kern="100" dirty="0" smtClean="0">
                <a:latin typeface="Times New Roman"/>
              </a:rPr>
              <a:t>等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系统等运行类文件系统：</a:t>
            </a:r>
            <a:r>
              <a:rPr lang="en-US" kern="100" dirty="0" err="1" smtClean="0">
                <a:latin typeface="Times New Roman"/>
              </a:rPr>
              <a:t>procfs</a:t>
            </a:r>
            <a:r>
              <a:rPr lang="zh-CN" altLang="en-US" kern="100" dirty="0" smtClean="0">
                <a:latin typeface="Times New Roman"/>
              </a:rPr>
              <a:t>、</a:t>
            </a:r>
            <a:r>
              <a:rPr lang="en-US" kern="100" dirty="0" err="1" smtClean="0">
                <a:latin typeface="Times New Roman"/>
              </a:rPr>
              <a:t>devfs</a:t>
            </a:r>
            <a:r>
              <a:rPr lang="zh-CN" altLang="en-US" kern="100" dirty="0" smtClean="0">
                <a:latin typeface="Times New Roman"/>
              </a:rPr>
              <a:t>、</a:t>
            </a:r>
            <a:r>
              <a:rPr lang="en-US" kern="100" dirty="0" err="1" smtClean="0">
                <a:latin typeface="Times New Roman"/>
              </a:rPr>
              <a:t>tmpfs</a:t>
            </a:r>
            <a:endParaRPr lang="zh-CN" altLang="en-US" kern="100" dirty="0" smtClean="0">
              <a:latin typeface="Times New Roman"/>
            </a:endParaRPr>
          </a:p>
          <a:p>
            <a:pPr lvl="1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网络文件系统：</a:t>
            </a:r>
            <a:r>
              <a:rPr lang="en-US" kern="100" dirty="0" err="1" smtClean="0">
                <a:latin typeface="Times New Roman"/>
                <a:ea typeface="宋体"/>
              </a:rPr>
              <a:t>NFS,smbfs,AFS,GFS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9001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214414" y="357166"/>
            <a:ext cx="5102225" cy="5397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zh-CN" dirty="0" smtClean="0">
                <a:latin typeface="黑体" pitchFamily="49" charset="-122"/>
              </a:rPr>
              <a:t>UNIX</a:t>
            </a:r>
            <a:r>
              <a:rPr lang="zh-CN" altLang="en-GB" dirty="0" smtClean="0">
                <a:latin typeface="黑体" pitchFamily="49" charset="-122"/>
              </a:rPr>
              <a:t>历史简介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357298"/>
            <a:ext cx="7696200" cy="5022850"/>
          </a:xfrm>
        </p:spPr>
        <p:txBody>
          <a:bodyPr/>
          <a:lstStyle/>
          <a:p>
            <a:pPr eaLnBrk="1" hangingPunct="1">
              <a:lnSpc>
                <a:spcPct val="83000"/>
              </a:lnSpc>
              <a:spcBef>
                <a:spcPts val="675"/>
              </a:spcBef>
              <a:buSzPct val="76000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20世纪70年代，贝尔实验室开发出</a:t>
            </a:r>
            <a:r>
              <a:rPr lang="en-GB" altLang="zh-CN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UNIX</a:t>
            </a:r>
          </a:p>
          <a:p>
            <a:pPr eaLnBrk="1" hangingPunct="1">
              <a:lnSpc>
                <a:spcPct val="83000"/>
              </a:lnSpc>
              <a:spcBef>
                <a:spcPts val="675"/>
              </a:spcBef>
              <a:buSzPct val="76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altLang="zh-CN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ts val="675"/>
              </a:spcBef>
              <a:buSzPct val="76000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目前分为</a:t>
            </a:r>
            <a:r>
              <a:rPr lang="en-GB" altLang="zh-CN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AT&amp;T System V</a:t>
            </a:r>
            <a:r>
              <a:rPr lang="zh-CN" altLang="en-GB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和</a:t>
            </a:r>
            <a:r>
              <a:rPr lang="en-GB" altLang="zh-CN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Berkley BSD</a:t>
            </a:r>
            <a:r>
              <a:rPr lang="zh-CN" altLang="en-GB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两个系列</a:t>
            </a:r>
          </a:p>
          <a:p>
            <a:pPr eaLnBrk="1" hangingPunct="1">
              <a:lnSpc>
                <a:spcPct val="90000"/>
              </a:lnSpc>
              <a:spcBef>
                <a:spcPts val="675"/>
              </a:spcBef>
              <a:buSzPct val="76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ts val="675"/>
              </a:spcBef>
              <a:buSzPct val="76000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目前常见的</a:t>
            </a:r>
            <a:r>
              <a:rPr lang="en-GB" altLang="zh-CN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UNIX</a:t>
            </a:r>
            <a:r>
              <a:rPr lang="zh-CN" altLang="en-GB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版本有：</a:t>
            </a:r>
          </a:p>
          <a:p>
            <a:pPr lvl="1"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Sun Solaris</a:t>
            </a:r>
          </a:p>
          <a:p>
            <a:pPr lvl="1"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HP-OS</a:t>
            </a:r>
          </a:p>
          <a:p>
            <a:pPr lvl="1"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AIX</a:t>
            </a:r>
            <a:endParaRPr lang="zh-CN" altLang="en-GB" sz="26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262089" y="5286388"/>
            <a:ext cx="71675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GB" sz="2600" b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注：</a:t>
            </a:r>
            <a:r>
              <a:rPr lang="en-GB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Linux</a:t>
            </a:r>
            <a:r>
              <a:rPr lang="zh-CN" altLang="en-GB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同时兼容</a:t>
            </a:r>
            <a:r>
              <a:rPr lang="en-GB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System V</a:t>
            </a:r>
            <a:r>
              <a:rPr lang="zh-CN" altLang="en-GB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和</a:t>
            </a:r>
            <a:r>
              <a:rPr lang="en-GB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BSD</a:t>
            </a:r>
            <a:r>
              <a:rPr lang="zh-CN" altLang="en-GB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两种</a:t>
            </a:r>
            <a:r>
              <a:rPr lang="en-GB" altLang="zh-CN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Unix</a:t>
            </a:r>
            <a:r>
              <a:rPr lang="zh-CN" altLang="en-GB" sz="2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系统</a:t>
            </a:r>
            <a:endParaRPr lang="zh-CN" altLang="en-US" sz="2600" b="1" dirty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smtClean="0">
                <a:latin typeface="Times New Roman"/>
                <a:ea typeface="宋体"/>
              </a:rPr>
              <a:t>ext3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日志文件系统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日志型文件系统特点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利用日志记录具体操作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en-US" kern="100" dirty="0" smtClean="0">
                <a:latin typeface="Times New Roman"/>
              </a:rPr>
              <a:t>   </a:t>
            </a:r>
            <a:r>
              <a:rPr lang="zh-CN" altLang="en-US" kern="100" dirty="0" smtClean="0">
                <a:latin typeface="Times New Roman"/>
              </a:rPr>
              <a:t>日志协助系统修复数据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en-US" kern="100" dirty="0" smtClean="0">
                <a:latin typeface="Times New Roman"/>
              </a:rPr>
              <a:t> </a:t>
            </a:r>
            <a:r>
              <a:rPr lang="zh-CN" altLang="en-US" kern="100" dirty="0" smtClean="0">
                <a:latin typeface="Times New Roman"/>
              </a:rPr>
              <a:t>数据恢复速度快</a:t>
            </a:r>
          </a:p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利用</a:t>
            </a:r>
            <a:r>
              <a:rPr lang="en-US" kern="100" dirty="0" err="1" smtClean="0">
                <a:latin typeface="Times New Roman"/>
                <a:ea typeface="宋体"/>
              </a:rPr>
              <a:t>mkfs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制作</a:t>
            </a:r>
            <a:r>
              <a:rPr lang="en-US" kern="100" dirty="0" smtClean="0">
                <a:latin typeface="Times New Roman"/>
                <a:ea typeface="宋体"/>
              </a:rPr>
              <a:t>ext3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文件系统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0476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设置</a:t>
            </a:r>
            <a:r>
              <a:rPr lang="en-US" kern="100" dirty="0" smtClean="0">
                <a:latin typeface="Times New Roman"/>
                <a:ea typeface="宋体"/>
              </a:rPr>
              <a:t> /etc/</a:t>
            </a:r>
            <a:r>
              <a:rPr lang="en-US" kern="100" dirty="0" err="1" smtClean="0">
                <a:latin typeface="Times New Roman"/>
                <a:ea typeface="宋体"/>
              </a:rPr>
              <a:t>fstab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smtClean="0">
                <a:latin typeface="Times New Roman"/>
              </a:rPr>
              <a:t>/etc/</a:t>
            </a:r>
            <a:r>
              <a:rPr lang="en-US" kern="100" dirty="0" err="1" smtClean="0">
                <a:latin typeface="Times New Roman"/>
              </a:rPr>
              <a:t>fstab</a:t>
            </a:r>
            <a:r>
              <a:rPr lang="zh-CN" altLang="en-US" kern="100" dirty="0" smtClean="0">
                <a:latin typeface="Times New Roman"/>
              </a:rPr>
              <a:t>文件语法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每一列用空格隔开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每行定义一个挂载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zh-CN" altLang="en-US" kern="100" dirty="0" smtClean="0">
                <a:latin typeface="Times New Roman"/>
              </a:rPr>
              <a:t>共有六列内容，分别是：</a:t>
            </a:r>
          </a:p>
          <a:p>
            <a:pPr marL="1146175" lvl="2" indent="-342900" algn="just">
              <a:spcAft>
                <a:spcPts val="0"/>
              </a:spcAft>
              <a:buFont typeface="Wingdings"/>
              <a:buChar char=""/>
              <a:tabLst>
                <a:tab pos="266700" algn="l"/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挂载的设备</a:t>
            </a:r>
          </a:p>
          <a:p>
            <a:pPr marL="1146175" lvl="2" indent="-342900" algn="just">
              <a:spcAft>
                <a:spcPts val="0"/>
              </a:spcAft>
              <a:buFont typeface="Wingdings"/>
              <a:buChar char=""/>
              <a:tabLst>
                <a:tab pos="266700" algn="l"/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挂载点</a:t>
            </a:r>
          </a:p>
          <a:p>
            <a:pPr marL="1146175" lvl="2" indent="-342900" algn="just">
              <a:spcAft>
                <a:spcPts val="0"/>
              </a:spcAft>
              <a:buFont typeface="Wingdings"/>
              <a:buChar char=""/>
              <a:tabLst>
                <a:tab pos="266700" algn="l"/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设备上的文件系统</a:t>
            </a:r>
          </a:p>
          <a:p>
            <a:pPr marL="1146175" lvl="2" indent="-342900" algn="just">
              <a:spcAft>
                <a:spcPts val="0"/>
              </a:spcAft>
              <a:buFont typeface="Wingdings"/>
              <a:buChar char=""/>
              <a:tabLst>
                <a:tab pos="266700" algn="l"/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挂载选项</a:t>
            </a:r>
          </a:p>
          <a:p>
            <a:pPr marL="1146175" lvl="2" indent="-342900" algn="just">
              <a:spcAft>
                <a:spcPts val="0"/>
              </a:spcAft>
              <a:buFont typeface="Wingdings"/>
              <a:buChar char=""/>
              <a:tabLst>
                <a:tab pos="266700" algn="l"/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是否备份分区存档</a:t>
            </a:r>
          </a:p>
          <a:p>
            <a:pPr lvl="2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磁盘检查</a:t>
            </a:r>
            <a:r>
              <a:rPr lang="en-US" kern="100" dirty="0" err="1" smtClean="0">
                <a:latin typeface="Times New Roman"/>
                <a:ea typeface="宋体"/>
              </a:rPr>
              <a:t>fsck</a:t>
            </a:r>
            <a:r>
              <a:rPr lang="en-US" kern="100" dirty="0" smtClean="0">
                <a:latin typeface="Times New Roman"/>
                <a:ea typeface="宋体"/>
              </a:rPr>
              <a:t>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顺序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7391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建立分区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CN" dirty="0" err="1" smtClean="0"/>
              <a:t>fdisk</a:t>
            </a:r>
            <a:r>
              <a:rPr lang="zh-CN" altLang="en-US" dirty="0" smtClean="0"/>
              <a:t>命令详解：</a:t>
            </a:r>
          </a:p>
          <a:p>
            <a:pPr>
              <a:buNone/>
            </a:pPr>
            <a:r>
              <a:rPr lang="en-US" altLang="zh-CN" dirty="0" smtClean="0"/>
              <a:t>m</a:t>
            </a:r>
            <a:r>
              <a:rPr lang="zh-CN" altLang="en-US" dirty="0" smtClean="0"/>
              <a:t>：获取帮助  </a:t>
            </a:r>
          </a:p>
          <a:p>
            <a:pPr>
              <a:buNone/>
            </a:pPr>
            <a:r>
              <a:rPr lang="en-US" altLang="zh-CN" dirty="0" smtClean="0"/>
              <a:t>n: </a:t>
            </a:r>
            <a:r>
              <a:rPr lang="zh-CN" altLang="en-US" dirty="0" smtClean="0"/>
              <a:t>新建分区  </a:t>
            </a:r>
          </a:p>
          <a:p>
            <a:pPr>
              <a:buNone/>
            </a:pPr>
            <a:r>
              <a:rPr lang="en-US" altLang="zh-CN" dirty="0" smtClean="0"/>
              <a:t>p</a:t>
            </a:r>
            <a:r>
              <a:rPr lang="zh-CN" altLang="en-US" dirty="0" smtClean="0"/>
              <a:t>：显示分区表  </a:t>
            </a:r>
          </a:p>
          <a:p>
            <a:pPr>
              <a:buNone/>
            </a:pPr>
            <a:r>
              <a:rPr lang="en-US" altLang="zh-CN" dirty="0" smtClean="0"/>
              <a:t>d</a:t>
            </a:r>
            <a:r>
              <a:rPr lang="zh-CN" altLang="en-US" dirty="0" smtClean="0"/>
              <a:t>：删除分区  </a:t>
            </a:r>
          </a:p>
          <a:p>
            <a:pPr>
              <a:buNone/>
            </a:pPr>
            <a:r>
              <a:rPr lang="en-US" altLang="zh-CN" dirty="0" smtClean="0"/>
              <a:t>b</a:t>
            </a:r>
            <a:r>
              <a:rPr lang="zh-CN" altLang="en-US" dirty="0" smtClean="0"/>
              <a:t>：设置卷标</a:t>
            </a:r>
          </a:p>
          <a:p>
            <a:pPr>
              <a:buNone/>
            </a:pPr>
            <a:r>
              <a:rPr lang="en-US" altLang="zh-CN" dirty="0" smtClean="0"/>
              <a:t>w</a:t>
            </a:r>
            <a:r>
              <a:rPr lang="zh-CN" altLang="en-US" dirty="0" smtClean="0"/>
              <a:t>：写入分区表  </a:t>
            </a:r>
          </a:p>
          <a:p>
            <a:pPr>
              <a:buNone/>
            </a:pPr>
            <a:r>
              <a:rPr lang="en-US" altLang="zh-CN" dirty="0" smtClean="0"/>
              <a:t>t</a:t>
            </a:r>
            <a:r>
              <a:rPr lang="zh-CN" altLang="en-US" dirty="0" smtClean="0"/>
              <a:t>：改变分区文件系统类型 </a:t>
            </a:r>
          </a:p>
          <a:p>
            <a:pPr>
              <a:buNone/>
            </a:pPr>
            <a:r>
              <a:rPr lang="en-US" altLang="zh-CN" dirty="0" smtClean="0"/>
              <a:t>v</a:t>
            </a:r>
            <a:r>
              <a:rPr lang="zh-CN" altLang="en-US" dirty="0" smtClean="0"/>
              <a:t>：检验分区  </a:t>
            </a:r>
          </a:p>
          <a:p>
            <a:pPr>
              <a:buNone/>
            </a:pPr>
            <a:r>
              <a:rPr lang="en-US" altLang="zh-CN" dirty="0" smtClean="0"/>
              <a:t>l</a:t>
            </a:r>
            <a:r>
              <a:rPr lang="zh-CN" altLang="en-US" dirty="0" smtClean="0"/>
              <a:t>：显示</a:t>
            </a:r>
            <a:r>
              <a:rPr lang="en-US" altLang="zh-CN" dirty="0" err="1" smtClean="0"/>
              <a:t>fdisk</a:t>
            </a:r>
            <a:r>
              <a:rPr lang="zh-CN" altLang="en-US" dirty="0" smtClean="0"/>
              <a:t>所支持的文件系统代码</a:t>
            </a:r>
          </a:p>
          <a:p>
            <a:pPr>
              <a:buNone/>
            </a:pPr>
            <a:r>
              <a:rPr lang="en-US" altLang="zh-CN" dirty="0" smtClean="0"/>
              <a:t>q</a:t>
            </a:r>
            <a:r>
              <a:rPr lang="zh-CN" altLang="en-US" dirty="0" smtClean="0"/>
              <a:t>：退出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7088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分配文件系统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err="1" smtClean="0"/>
              <a:t>mkfs</a:t>
            </a:r>
            <a:r>
              <a:rPr lang="en-US" altLang="zh-CN" dirty="0" smtClean="0"/>
              <a:t>   -t   ext3   /dev/hda3   </a:t>
            </a:r>
            <a:r>
              <a:rPr lang="zh-CN" altLang="en-US" dirty="0" smtClean="0"/>
              <a:t>指定</a:t>
            </a:r>
            <a:r>
              <a:rPr lang="en-US" altLang="zh-CN" dirty="0" smtClean="0"/>
              <a:t>ext3</a:t>
            </a:r>
            <a:r>
              <a:rPr lang="zh-CN" altLang="en-US" dirty="0" smtClean="0"/>
              <a:t>文件系统</a:t>
            </a:r>
          </a:p>
          <a:p>
            <a:pPr>
              <a:buNone/>
            </a:pPr>
            <a:r>
              <a:rPr lang="en-US" altLang="zh-CN" dirty="0" err="1" smtClean="0"/>
              <a:t>mkswap</a:t>
            </a:r>
            <a:r>
              <a:rPr lang="en-US" altLang="zh-CN" dirty="0" smtClean="0"/>
              <a:t>   /dev/hda8   </a:t>
            </a:r>
            <a:r>
              <a:rPr lang="zh-CN" altLang="en-US" dirty="0" smtClean="0"/>
              <a:t>在</a:t>
            </a:r>
            <a:r>
              <a:rPr lang="en-US" altLang="zh-CN" dirty="0" smtClean="0"/>
              <a:t>hda8</a:t>
            </a:r>
            <a:r>
              <a:rPr lang="zh-CN" altLang="en-US" dirty="0" smtClean="0"/>
              <a:t>分区上建立交换文件系统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18787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挂载分区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643050"/>
            <a:ext cx="8472518" cy="4483113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mount   -t   ext3   /dev/sda1   /</a:t>
            </a:r>
            <a:r>
              <a:rPr lang="en-US" altLang="zh-CN" dirty="0" err="1" smtClean="0"/>
              <a:t>usb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324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自动装载文件系统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vi   /etc/</a:t>
            </a:r>
            <a:r>
              <a:rPr lang="en-US" altLang="zh-CN" dirty="0" err="1" smtClean="0"/>
              <a:t>rc.d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rc.local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/bin/mount  -t   ext3   /dev/sda1   /</a:t>
            </a:r>
            <a:r>
              <a:rPr lang="en-US" altLang="zh-CN" dirty="0" err="1" smtClean="0"/>
              <a:t>usb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或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vi /etc/</a:t>
            </a:r>
            <a:r>
              <a:rPr lang="en-US" altLang="zh-CN" dirty="0" err="1" smtClean="0"/>
              <a:t>fstab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/dev/sdb1               /</a:t>
            </a:r>
            <a:r>
              <a:rPr lang="en-US" altLang="zh-CN" dirty="0" err="1" smtClean="0"/>
              <a:t>usb</a:t>
            </a:r>
            <a:r>
              <a:rPr lang="en-US" altLang="zh-CN" dirty="0" smtClean="0"/>
              <a:t>     ext3    defaults        0 0</a:t>
            </a:r>
          </a:p>
          <a:p>
            <a:pPr>
              <a:buNone/>
            </a:pPr>
            <a:r>
              <a:rPr lang="en-US" altLang="zh-CN" dirty="0" smtClean="0"/>
              <a:t>defaults:</a:t>
            </a:r>
            <a:r>
              <a:rPr lang="zh-CN" altLang="en-US" dirty="0" smtClean="0"/>
              <a:t>挂载时文件系统参数</a:t>
            </a:r>
          </a:p>
          <a:p>
            <a:pPr>
              <a:buNone/>
            </a:pPr>
            <a:r>
              <a:rPr lang="en-US" altLang="zh-CN" dirty="0" smtClean="0"/>
              <a:t>0:</a:t>
            </a:r>
            <a:r>
              <a:rPr lang="zh-CN" altLang="en-US" dirty="0" smtClean="0"/>
              <a:t>是否使用</a:t>
            </a:r>
            <a:r>
              <a:rPr lang="en-US" altLang="zh-CN" dirty="0" smtClean="0"/>
              <a:t>dump</a:t>
            </a:r>
            <a:r>
              <a:rPr lang="zh-CN" altLang="en-US" dirty="0" smtClean="0"/>
              <a:t>工具备份 </a:t>
            </a:r>
            <a:r>
              <a:rPr lang="en-US" altLang="zh-CN" dirty="0" smtClean="0"/>
              <a:t>0</a:t>
            </a:r>
            <a:r>
              <a:rPr lang="zh-CN" altLang="en-US" dirty="0" smtClean="0"/>
              <a:t>为不备份</a:t>
            </a:r>
          </a:p>
          <a:p>
            <a:pPr>
              <a:buNone/>
            </a:pPr>
            <a:r>
              <a:rPr lang="en-US" altLang="zh-CN" dirty="0" smtClean="0"/>
              <a:t>0:</a:t>
            </a:r>
            <a:r>
              <a:rPr lang="zh-CN" altLang="en-US" dirty="0" smtClean="0"/>
              <a:t>开机时是否检测这个文件系统 </a:t>
            </a:r>
            <a:r>
              <a:rPr lang="en-US" altLang="zh-CN" dirty="0" smtClean="0"/>
              <a:t>0 </a:t>
            </a:r>
            <a:r>
              <a:rPr lang="zh-CN" altLang="en-US" dirty="0" smtClean="0"/>
              <a:t>为不检测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461129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制作交换内存文件系统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dirty="0" smtClean="0"/>
              <a:t>创建出一个分区</a:t>
            </a:r>
          </a:p>
          <a:p>
            <a:pPr>
              <a:buNone/>
            </a:pPr>
            <a:r>
              <a:rPr lang="en-US" altLang="zh-CN" dirty="0" err="1" smtClean="0"/>
              <a:t>fdisk</a:t>
            </a:r>
            <a:r>
              <a:rPr lang="en-US" altLang="zh-CN" dirty="0" smtClean="0"/>
              <a:t> </a:t>
            </a:r>
            <a:r>
              <a:rPr lang="zh-CN" altLang="en-US" dirty="0" smtClean="0"/>
              <a:t>创建分区后</a:t>
            </a:r>
          </a:p>
          <a:p>
            <a:pPr>
              <a:buNone/>
            </a:pPr>
            <a:r>
              <a:rPr lang="en-US" altLang="zh-CN" dirty="0" smtClean="0"/>
              <a:t>t</a:t>
            </a:r>
          </a:p>
          <a:p>
            <a:pPr>
              <a:buNone/>
            </a:pPr>
            <a:r>
              <a:rPr lang="en-US" altLang="zh-CN" dirty="0" smtClean="0"/>
              <a:t>82 </a:t>
            </a:r>
          </a:p>
          <a:p>
            <a:pPr>
              <a:buNone/>
            </a:pPr>
            <a:r>
              <a:rPr lang="en-US" altLang="zh-CN" dirty="0" smtClean="0"/>
              <a:t>W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 err="1" smtClean="0"/>
              <a:t>fdisk</a:t>
            </a:r>
            <a:r>
              <a:rPr lang="en-US" altLang="zh-CN" dirty="0" smtClean="0"/>
              <a:t> -l /dev/</a:t>
            </a:r>
            <a:r>
              <a:rPr lang="en-US" altLang="zh-CN" dirty="0" err="1" smtClean="0"/>
              <a:t>sdb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/dev/sdb3             489         611      987997+  82  Linux swap / Solaris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55862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制作交换内存文件系统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err="1" smtClean="0"/>
              <a:t>mkswap</a:t>
            </a:r>
            <a:r>
              <a:rPr lang="en-US" altLang="zh-CN" dirty="0" smtClean="0"/>
              <a:t> /dev/sdb3</a:t>
            </a:r>
          </a:p>
          <a:p>
            <a:pPr>
              <a:buNone/>
            </a:pPr>
            <a:r>
              <a:rPr lang="en-US" altLang="zh-CN" dirty="0" smtClean="0"/>
              <a:t> free</a:t>
            </a:r>
          </a:p>
          <a:p>
            <a:pPr>
              <a:buNone/>
            </a:pPr>
            <a:r>
              <a:rPr lang="en-US" altLang="zh-CN" dirty="0" smtClean="0"/>
              <a:t>Swap:      2096472        100    2096372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 err="1" smtClean="0"/>
              <a:t>swapon</a:t>
            </a:r>
            <a:r>
              <a:rPr lang="en-US" altLang="zh-CN" dirty="0" smtClean="0"/>
              <a:t> /dev/sdb3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free </a:t>
            </a:r>
          </a:p>
          <a:p>
            <a:pPr>
              <a:buNone/>
            </a:pPr>
            <a:r>
              <a:rPr lang="en-US" altLang="zh-CN" dirty="0" smtClean="0"/>
              <a:t>Swap:      3084460        100    3084360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11214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网络配置</a:t>
            </a:r>
            <a:r>
              <a:rPr lang="en-US" altLang="zh-CN" dirty="0" smtClean="0"/>
              <a:t>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1.Setup</a:t>
            </a:r>
          </a:p>
          <a:p>
            <a:pPr>
              <a:buNone/>
            </a:pPr>
            <a:r>
              <a:rPr lang="en-US" altLang="zh-CN" dirty="0" smtClean="0"/>
              <a:t>2.Vi</a:t>
            </a:r>
            <a:r>
              <a:rPr lang="zh-CN" altLang="en-US" dirty="0" smtClean="0"/>
              <a:t>  网卡配置文件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3.Ifconfig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zh-CN" altLang="en-US" dirty="0" smtClean="0"/>
              <a:t>更改主机名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38879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服务的介绍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31825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在开始介绍如何管理</a:t>
            </a: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的服务前，先为你介绍</a:t>
            </a: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的服务究竟有哪些。这些服务的分类方法，以及一些关于服务的基本概念。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023099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214414" y="428604"/>
            <a:ext cx="4186237" cy="5413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zh-CN" dirty="0" smtClean="0">
                <a:latin typeface="黑体" pitchFamily="49" charset="-122"/>
              </a:rPr>
              <a:t>Linux</a:t>
            </a:r>
            <a:r>
              <a:rPr lang="zh-CN" altLang="en-GB" dirty="0" smtClean="0">
                <a:latin typeface="黑体" pitchFamily="49" charset="-122"/>
              </a:rPr>
              <a:t>历史简介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1214414" y="1357298"/>
            <a:ext cx="7391400" cy="46656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05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芬兰大学生</a:t>
            </a:r>
            <a:r>
              <a:rPr lang="en-GB" altLang="zh-CN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Linus</a:t>
            </a:r>
            <a:r>
              <a:rPr lang="en-GB" altLang="zh-CN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</a:t>
            </a:r>
            <a:r>
              <a:rPr lang="en-GB" altLang="zh-CN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Torvalds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在从1990年底到1991年的几个月中，利用</a:t>
            </a:r>
            <a:r>
              <a:rPr lang="en-GB" altLang="zh-CN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Minix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操作系统作为开发平台，为他自己的操作系统课程和后来的上网用途而陆续编写了若干程序。</a:t>
            </a:r>
          </a:p>
          <a:p>
            <a:pPr eaLnBrk="1" hangingPunct="1">
              <a:lnSpc>
                <a:spcPct val="60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1991.10.5 在</a:t>
            </a:r>
            <a:r>
              <a:rPr lang="en-GB" altLang="zh-CN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Internet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的</a:t>
            </a:r>
            <a:r>
              <a:rPr lang="en-GB" altLang="zh-CN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comp.os.minix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讨论区发表了一篇文章，表明他正在研制一个要超越</a:t>
            </a:r>
            <a:r>
              <a:rPr lang="en-GB" altLang="zh-CN" sz="25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Minix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的操作系统，从而宣告了</a:t>
            </a:r>
            <a:r>
              <a:rPr lang="en-GB" altLang="zh-CN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Linux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的诞生。</a:t>
            </a:r>
          </a:p>
          <a:p>
            <a:pPr eaLnBrk="1" hangingPunct="1">
              <a:lnSpc>
                <a:spcPct val="60000"/>
              </a:lnSpc>
              <a:spcBef>
                <a:spcPts val="700"/>
              </a:spcBef>
              <a:buSzPct val="65000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1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</a:t>
            </a: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1993年，</a:t>
            </a:r>
            <a:r>
              <a:rPr lang="en-GB" altLang="zh-CN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Linux 1.0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问世 </a:t>
            </a:r>
          </a:p>
          <a:p>
            <a:pPr eaLnBrk="1" hangingPunct="1">
              <a:lnSpc>
                <a:spcPct val="60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1999年，</a:t>
            </a:r>
            <a:r>
              <a:rPr lang="en-GB" altLang="zh-CN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Linux Kernel 2.2.x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问世</a:t>
            </a:r>
          </a:p>
          <a:p>
            <a:pPr eaLnBrk="1" hangingPunct="1">
              <a:lnSpc>
                <a:spcPct val="60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eaLnBrk="1" hangingPunct="1">
              <a:lnSpc>
                <a:spcPct val="105000"/>
              </a:lnSpc>
              <a:spcBef>
                <a:spcPts val="700"/>
              </a:spcBef>
              <a:buSzPct val="65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2001年，</a:t>
            </a:r>
            <a:r>
              <a:rPr lang="en-GB" altLang="zh-CN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Linux Kernel 2.4.x</a:t>
            </a:r>
            <a:r>
              <a:rPr lang="zh-CN" altLang="en-GB" sz="25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问世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依照功能分类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系统服务</a:t>
            </a:r>
          </a:p>
          <a:p>
            <a:pPr lvl="1" indent="269875" algn="just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某些服务的服务对象是</a:t>
            </a: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</a:rPr>
              <a:t>系统本身，或者</a:t>
            </a:r>
            <a:r>
              <a:rPr lang="en-US" kern="100" dirty="0" smtClean="0">
                <a:latin typeface="Times New Roman"/>
                <a:ea typeface="宋体"/>
              </a:rPr>
              <a:t>Linux </a:t>
            </a:r>
            <a:r>
              <a:rPr lang="zh-CN" altLang="en-US" kern="100" dirty="0" smtClean="0">
                <a:latin typeface="Times New Roman"/>
                <a:ea typeface="宋体"/>
              </a:rPr>
              <a:t>系统的用户，这类的服务我们称为系统服务（</a:t>
            </a:r>
            <a:r>
              <a:rPr lang="en-US" i="1" kern="100" dirty="0" smtClean="0">
                <a:latin typeface="Times New Roman"/>
                <a:ea typeface="宋体"/>
              </a:rPr>
              <a:t>System Service</a:t>
            </a:r>
            <a:r>
              <a:rPr lang="zh-CN" altLang="en-US" kern="100" dirty="0" smtClean="0">
                <a:latin typeface="Times New Roman"/>
                <a:ea typeface="宋体"/>
              </a:rPr>
              <a:t>）。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网络服务</a:t>
            </a:r>
          </a:p>
          <a:p>
            <a:pPr lvl="1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提供给网络中的其他客户端（</a:t>
            </a:r>
            <a:r>
              <a:rPr lang="en-US" i="1" kern="100" dirty="0" smtClean="0">
                <a:latin typeface="Times New Roman"/>
                <a:ea typeface="宋体"/>
              </a:rPr>
              <a:t>Clients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）调用使用的服务，这类的服务我们统称为网络服务（</a:t>
            </a:r>
            <a:r>
              <a:rPr lang="en-US" i="1" kern="100" dirty="0" smtClean="0">
                <a:latin typeface="Times New Roman"/>
                <a:ea typeface="宋体"/>
              </a:rPr>
              <a:t>Networking Service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7601646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依照服务启动的方法分类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Arial"/>
                <a:cs typeface="Times New Roman"/>
              </a:rPr>
              <a:t>独立系统服务</a:t>
            </a: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服务一经启动，除非因为关闭系统或管理者手动结束，否则都将在后台执行，不管有没有被用到。这样的服务，我们称为独立系统服务（</a:t>
            </a:r>
            <a:r>
              <a:rPr lang="en-US" kern="100" dirty="0" smtClean="0">
                <a:latin typeface="Times New Roman"/>
                <a:ea typeface="宋体"/>
              </a:rPr>
              <a:t>Standalone Service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）。独立系统服务有时候又被称为</a:t>
            </a:r>
            <a:r>
              <a:rPr lang="en-US" kern="100" dirty="0" err="1" smtClean="0">
                <a:latin typeface="Times New Roman"/>
                <a:ea typeface="宋体"/>
              </a:rPr>
              <a:t>SysV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服务（</a:t>
            </a:r>
            <a:r>
              <a:rPr lang="en-US" kern="100" dirty="0" err="1" smtClean="0">
                <a:latin typeface="Times New Roman"/>
                <a:ea typeface="宋体"/>
              </a:rPr>
              <a:t>SysV</a:t>
            </a:r>
            <a:r>
              <a:rPr lang="en-US" kern="100" dirty="0" smtClean="0">
                <a:latin typeface="Times New Roman"/>
                <a:ea typeface="宋体"/>
              </a:rPr>
              <a:t> Service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）。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0" indent="0" algn="just">
              <a:spcBef>
                <a:spcPts val="900"/>
              </a:spcBef>
              <a:spcAft>
                <a:spcPts val="9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Arial"/>
                <a:cs typeface="Times New Roman"/>
              </a:rPr>
              <a:t>临时服务</a:t>
            </a: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与独立系统服务不同，临时服务（</a:t>
            </a:r>
            <a:r>
              <a:rPr lang="en-US" kern="100" dirty="0" smtClean="0">
                <a:latin typeface="Times New Roman"/>
                <a:ea typeface="宋体"/>
              </a:rPr>
              <a:t>Transient Service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）平时并不会启动，而是当客户端需要时才会被启动，使用完毕就会结束。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6028413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独立系统服务的特性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响应速度较快</a:t>
            </a:r>
          </a:p>
          <a:p>
            <a:pPr marL="400050" lvl="1" indent="0" algn="just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由于独立系统服务一经启动，除非被</a:t>
            </a: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</a:rPr>
              <a:t>或者系统管理者停止，否则将会持续的在后台执行。因为独立系统服务会一直执行，一旦客户端调用</a:t>
            </a: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</a:rPr>
              <a:t>的独立系统服务时，独立系统服务就可以马上响应，因此，独立系统服务的响应速度较启动文件快。</a:t>
            </a: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占用系统资源</a:t>
            </a: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也因为独立系统服务会持续的执行，即使在没有人调用也会持续的执行，因此独立系统服务较耗用系统的</a:t>
            </a:r>
            <a:r>
              <a:rPr lang="en-US" kern="100" dirty="0" smtClean="0">
                <a:latin typeface="Times New Roman"/>
                <a:ea typeface="宋体"/>
              </a:rPr>
              <a:t>CPU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、内存等资源。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012075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临时服务的特性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响应速度较慢</a:t>
            </a:r>
          </a:p>
          <a:p>
            <a:pPr marL="400050" lvl="1" indent="0" algn="just">
              <a:spcAft>
                <a:spcPts val="0"/>
              </a:spcAft>
            </a:pPr>
            <a:r>
              <a:rPr lang="zh-CN" altLang="en-US" sz="2400" kern="100" dirty="0" smtClean="0">
                <a:latin typeface="Times New Roman"/>
                <a:ea typeface="宋体"/>
              </a:rPr>
              <a:t>由于临时服务是在客户端调用时才会被启动，客户端必须要等到服务完全启动后才能使用临时服务。对</a:t>
            </a:r>
            <a:r>
              <a:rPr lang="en-US" sz="2400" kern="100" dirty="0" smtClean="0">
                <a:latin typeface="Times New Roman"/>
                <a:ea typeface="宋体"/>
              </a:rPr>
              <a:t>UNIX</a:t>
            </a:r>
            <a:r>
              <a:rPr lang="zh-CN" altLang="en-US" sz="2400" kern="100" dirty="0" smtClean="0">
                <a:latin typeface="Times New Roman"/>
                <a:ea typeface="宋体"/>
              </a:rPr>
              <a:t>、</a:t>
            </a:r>
            <a:r>
              <a:rPr lang="en-US" sz="2400" kern="100" dirty="0" smtClean="0">
                <a:latin typeface="Times New Roman"/>
                <a:ea typeface="宋体"/>
              </a:rPr>
              <a:t>Linux</a:t>
            </a:r>
            <a:r>
              <a:rPr lang="zh-CN" altLang="en-US" sz="2400" kern="100" dirty="0" smtClean="0">
                <a:latin typeface="Times New Roman"/>
                <a:ea typeface="宋体"/>
              </a:rPr>
              <a:t>系统来说，启动一个程序是一个高成本的行为。一台忙碌的</a:t>
            </a:r>
            <a:r>
              <a:rPr lang="en-US" sz="2400" kern="100" dirty="0" smtClean="0">
                <a:latin typeface="Times New Roman"/>
                <a:ea typeface="宋体"/>
              </a:rPr>
              <a:t>Linux</a:t>
            </a:r>
            <a:r>
              <a:rPr lang="zh-CN" altLang="en-US" sz="2400" kern="100" dirty="0" smtClean="0">
                <a:latin typeface="Times New Roman"/>
                <a:ea typeface="宋体"/>
              </a:rPr>
              <a:t>系统启动一个程序可能需要几秒钟，甚至数分钟才能完成！ 这会造成客户端调用启动文件，可能得等上些许的时间，才能顺利的调用启动文件。</a:t>
            </a: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较节省系统资源</a:t>
            </a:r>
          </a:p>
          <a:p>
            <a:pPr marL="400050" lvl="1" indent="0"/>
            <a:r>
              <a:rPr lang="zh-CN" altLang="en-US" sz="2400" kern="100" dirty="0" smtClean="0">
                <a:latin typeface="Times New Roman"/>
                <a:ea typeface="宋体"/>
                <a:cs typeface="Times New Roman"/>
              </a:rPr>
              <a:t>也由于临时服务运行上的特性，平时不会执行，就不会占用你的</a:t>
            </a:r>
            <a:r>
              <a:rPr lang="en-US" sz="2400" kern="100" dirty="0" smtClean="0">
                <a:latin typeface="Times New Roman"/>
                <a:ea typeface="宋体"/>
              </a:rPr>
              <a:t>CPU</a:t>
            </a:r>
            <a:r>
              <a:rPr lang="zh-CN" altLang="en-US" sz="2400" kern="100" dirty="0" smtClean="0">
                <a:latin typeface="Times New Roman"/>
                <a:ea typeface="宋体"/>
                <a:cs typeface="Times New Roman"/>
              </a:rPr>
              <a:t>与内存。因此，临时服务较节省</a:t>
            </a:r>
            <a:r>
              <a:rPr lang="en-US" sz="2400" kern="100" dirty="0" smtClean="0">
                <a:latin typeface="Times New Roman"/>
                <a:ea typeface="宋体"/>
              </a:rPr>
              <a:t>Linux</a:t>
            </a:r>
            <a:r>
              <a:rPr lang="zh-CN" altLang="en-US" sz="2400" kern="100" dirty="0" smtClean="0">
                <a:latin typeface="Times New Roman"/>
                <a:ea typeface="宋体"/>
                <a:cs typeface="Times New Roman"/>
              </a:rPr>
              <a:t>的系统资源。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8188481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如何利用脚本直接管理服务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sz="3000" kern="100" dirty="0" smtClean="0">
                <a:latin typeface="Times New Roman"/>
                <a:ea typeface="宋体"/>
              </a:rPr>
              <a:t>/etc/</a:t>
            </a:r>
            <a:r>
              <a:rPr lang="en-US" sz="3000" kern="100" dirty="0" err="1" smtClean="0">
                <a:latin typeface="Times New Roman"/>
                <a:ea typeface="宋体"/>
              </a:rPr>
              <a:t>rc.d</a:t>
            </a:r>
            <a:r>
              <a:rPr lang="en-US" sz="3000" kern="100" dirty="0" smtClean="0">
                <a:latin typeface="Times New Roman"/>
                <a:ea typeface="宋体"/>
              </a:rPr>
              <a:t>/</a:t>
            </a:r>
            <a:r>
              <a:rPr lang="en-US" sz="3000" kern="100" dirty="0" err="1" smtClean="0">
                <a:latin typeface="Times New Roman"/>
                <a:ea typeface="宋体"/>
              </a:rPr>
              <a:t>init.d</a:t>
            </a:r>
            <a:r>
              <a:rPr lang="en-US" sz="3000" kern="100" dirty="0" smtClean="0">
                <a:latin typeface="Times New Roman"/>
                <a:ea typeface="宋体"/>
              </a:rPr>
              <a:t>/</a:t>
            </a:r>
            <a:r>
              <a:rPr lang="zh-CN" altLang="en-US" sz="3000" kern="100" dirty="0" smtClean="0">
                <a:latin typeface="Times New Roman"/>
                <a:ea typeface="宋体"/>
                <a:cs typeface="Times New Roman"/>
              </a:rPr>
              <a:t>里面每一个文件就是某一个服务的启动程序文件，你可以直接执行某一个启动程序文件，借以来启动或者停止该服务</a:t>
            </a:r>
            <a:endParaRPr lang="en-US" altLang="zh-CN" sz="3000" kern="1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zh-CN" altLang="en-US" sz="3000" kern="100" dirty="0" smtClean="0">
                <a:latin typeface="Times New Roman"/>
                <a:ea typeface="宋体"/>
                <a:cs typeface="Times New Roman"/>
              </a:rPr>
              <a:t>不同的服务启动文件可能会有不同的动作参数</a:t>
            </a:r>
            <a:endParaRPr lang="en-US" altLang="zh-CN" sz="3000" kern="100" dirty="0" smtClean="0">
              <a:latin typeface="Times New Roman"/>
              <a:ea typeface="宋体"/>
              <a:cs typeface="Times New Roman"/>
            </a:endParaRPr>
          </a:p>
          <a:p>
            <a:pPr lvl="1"/>
            <a:r>
              <a:rPr lang="en-US" sz="2000" dirty="0" smtClean="0"/>
              <a:t>start</a:t>
            </a:r>
            <a:r>
              <a:rPr lang="zh-CN" altLang="en-US" sz="2000" dirty="0" smtClean="0"/>
              <a:t>：启动这个服务。</a:t>
            </a:r>
          </a:p>
          <a:p>
            <a:pPr lvl="1"/>
            <a:r>
              <a:rPr lang="en-US" sz="2000" dirty="0" smtClean="0"/>
              <a:t>stop</a:t>
            </a:r>
            <a:r>
              <a:rPr lang="zh-CN" altLang="en-US" sz="2000" dirty="0" smtClean="0"/>
              <a:t>：停止这个服务。</a:t>
            </a:r>
          </a:p>
          <a:p>
            <a:pPr lvl="1"/>
            <a:r>
              <a:rPr lang="en-US" sz="2000" dirty="0" smtClean="0"/>
              <a:t>restart</a:t>
            </a:r>
            <a:r>
              <a:rPr lang="zh-CN" altLang="en-US" sz="2000" dirty="0" smtClean="0"/>
              <a:t>：先停止，再启动，也就是重新启动的意思。</a:t>
            </a:r>
          </a:p>
          <a:p>
            <a:pPr lvl="1"/>
            <a:r>
              <a:rPr lang="en-US" sz="2000" dirty="0" smtClean="0"/>
              <a:t>reload</a:t>
            </a:r>
            <a:r>
              <a:rPr lang="zh-CN" altLang="en-US" sz="2000" dirty="0" smtClean="0"/>
              <a:t>：重载配置文件，这个参数只有在服务已经启动的状况下才能使用。</a:t>
            </a:r>
          </a:p>
          <a:p>
            <a:pPr lvl="1"/>
            <a:r>
              <a:rPr lang="en-US" sz="2000" dirty="0" err="1" smtClean="0"/>
              <a:t>condrestart</a:t>
            </a:r>
            <a:r>
              <a:rPr lang="zh-CN" altLang="en-US" sz="2000" dirty="0" smtClean="0"/>
              <a:t>：有条件的重新启动，这个服务必须是已经启动的，才会被重新启动；如果这个服务尚未启动，则无须启动之。</a:t>
            </a:r>
          </a:p>
          <a:p>
            <a:pPr lvl="1"/>
            <a:r>
              <a:rPr lang="en-US" sz="2000" dirty="0" smtClean="0"/>
              <a:t>status</a:t>
            </a:r>
            <a:r>
              <a:rPr lang="zh-CN" altLang="en-US" sz="2000" dirty="0" smtClean="0"/>
              <a:t>：查看目前服务的启动状态。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42970094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脚本的管理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</a:pPr>
            <a:r>
              <a:rPr lang="en-US" kern="100" dirty="0" smtClean="0">
                <a:latin typeface="Times New Roman"/>
              </a:rPr>
              <a:t>service </a:t>
            </a:r>
            <a:r>
              <a:rPr lang="zh-CN" altLang="en-US" kern="100" dirty="0" smtClean="0">
                <a:latin typeface="Times New Roman"/>
              </a:rPr>
              <a:t>命令管理方法</a:t>
            </a:r>
          </a:p>
          <a:p>
            <a:pPr marL="400050" lvl="1" indent="0" algn="just">
              <a:spcAft>
                <a:spcPts val="600"/>
              </a:spcAft>
            </a:pPr>
            <a:r>
              <a:rPr lang="en-US" kern="100" dirty="0" smtClean="0">
                <a:latin typeface="Times New Roman"/>
                <a:ea typeface="宋体"/>
              </a:rPr>
              <a:t>service FILENAME ACTION  </a:t>
            </a:r>
            <a:r>
              <a:rPr lang="zh-CN" altLang="en-US" kern="100" dirty="0" smtClean="0">
                <a:latin typeface="Times New Roman"/>
                <a:ea typeface="宋体"/>
              </a:rPr>
              <a:t>执行操作</a:t>
            </a:r>
          </a:p>
          <a:p>
            <a:pPr marL="400050" lvl="1" indent="0" algn="just">
              <a:spcAft>
                <a:spcPts val="600"/>
              </a:spcAft>
            </a:pPr>
            <a:r>
              <a:rPr lang="en-US" kern="100" dirty="0" smtClean="0">
                <a:latin typeface="Times New Roman"/>
                <a:ea typeface="宋体"/>
              </a:rPr>
              <a:t>service FILENAME         </a:t>
            </a:r>
            <a:r>
              <a:rPr lang="zh-CN" altLang="en-US" kern="100" dirty="0" smtClean="0">
                <a:latin typeface="Times New Roman"/>
                <a:ea typeface="宋体"/>
              </a:rPr>
              <a:t>列出所有相关动作参数</a:t>
            </a:r>
          </a:p>
          <a:p>
            <a:pPr marL="400050" lvl="1" indent="0" algn="just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</a:rPr>
              <a:t>动作参数</a:t>
            </a:r>
          </a:p>
          <a:p>
            <a:pPr marL="803275" lvl="2" indent="0" algn="just">
              <a:spcAft>
                <a:spcPts val="600"/>
              </a:spcAft>
            </a:pPr>
            <a:r>
              <a:rPr lang="en-US" kern="100" dirty="0" smtClean="0">
                <a:latin typeface="Times New Roman"/>
                <a:ea typeface="宋体"/>
              </a:rPr>
              <a:t>Start</a:t>
            </a:r>
            <a:endParaRPr lang="zh-CN" altLang="en-US" kern="100" dirty="0" smtClean="0">
              <a:latin typeface="Times New Roman"/>
              <a:ea typeface="宋体"/>
            </a:endParaRPr>
          </a:p>
          <a:p>
            <a:pPr marL="803275" lvl="2" indent="0" algn="just">
              <a:spcAft>
                <a:spcPts val="600"/>
              </a:spcAft>
            </a:pPr>
            <a:r>
              <a:rPr lang="en-US" kern="100" dirty="0" smtClean="0">
                <a:latin typeface="Times New Roman"/>
                <a:ea typeface="宋体"/>
              </a:rPr>
              <a:t>Stop</a:t>
            </a:r>
            <a:endParaRPr lang="zh-CN" altLang="en-US" kern="100" dirty="0" smtClean="0">
              <a:latin typeface="Times New Roman"/>
              <a:ea typeface="宋体"/>
            </a:endParaRPr>
          </a:p>
          <a:p>
            <a:pPr marL="803275" lvl="2" indent="0"/>
            <a:r>
              <a:rPr lang="en-US" kern="100" dirty="0" smtClean="0">
                <a:latin typeface="Times New Roman"/>
                <a:ea typeface="宋体"/>
              </a:rPr>
              <a:t>status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0960227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err="1" smtClean="0">
                <a:latin typeface="Times New Roman"/>
                <a:ea typeface="宋体"/>
              </a:rPr>
              <a:t>Runlevel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目录的文件命名规则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31825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当</a:t>
            </a:r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切换到不同的</a:t>
            </a:r>
            <a:r>
              <a:rPr lang="en-US" kern="100" dirty="0" err="1" smtClean="0">
                <a:latin typeface="Times New Roman"/>
                <a:ea typeface="宋体"/>
              </a:rPr>
              <a:t>Runlevel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时，会进入该</a:t>
            </a:r>
            <a:r>
              <a:rPr lang="en-US" kern="100" dirty="0" err="1" smtClean="0">
                <a:latin typeface="Times New Roman"/>
                <a:ea typeface="宋体"/>
              </a:rPr>
              <a:t>Runlevel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目录，寻找所有文件名第一个字母为</a:t>
            </a:r>
            <a:r>
              <a:rPr lang="en-US" kern="100" dirty="0" smtClean="0">
                <a:latin typeface="Times New Roman"/>
                <a:ea typeface="宋体"/>
              </a:rPr>
              <a:t>K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的文件，依照后面的数字顺序由小到大逐一执行，执行时并附加</a:t>
            </a:r>
            <a:r>
              <a:rPr lang="en-US" kern="100" dirty="0" smtClean="0">
                <a:latin typeface="Times New Roman"/>
                <a:ea typeface="宋体"/>
              </a:rPr>
              <a:t>stop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的参数，以便结束（</a:t>
            </a:r>
            <a:r>
              <a:rPr lang="en-US" kern="100" dirty="0" smtClean="0">
                <a:latin typeface="Times New Roman"/>
                <a:ea typeface="宋体"/>
              </a:rPr>
              <a:t>Kill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）掉该服务；然后再寻找</a:t>
            </a:r>
            <a:r>
              <a:rPr lang="en-US" kern="100" dirty="0" smtClean="0">
                <a:latin typeface="Times New Roman"/>
                <a:ea typeface="宋体"/>
              </a:rPr>
              <a:t> </a:t>
            </a:r>
            <a:r>
              <a:rPr lang="en-US" kern="100" dirty="0" err="1" smtClean="0">
                <a:latin typeface="Times New Roman"/>
                <a:ea typeface="宋体"/>
              </a:rPr>
              <a:t>Runlevel</a:t>
            </a:r>
            <a:r>
              <a:rPr lang="en-US" kern="100" dirty="0" smtClean="0">
                <a:latin typeface="Times New Roman"/>
                <a:ea typeface="宋体"/>
              </a:rPr>
              <a:t>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目录下所有第一个字母为</a:t>
            </a:r>
            <a:r>
              <a:rPr lang="en-US" kern="100" dirty="0" smtClean="0">
                <a:latin typeface="Times New Roman"/>
                <a:ea typeface="宋体"/>
              </a:rPr>
              <a:t>S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的文件，并依照后面的数字顺序由小到大逐一执行，执行时并附加</a:t>
            </a:r>
            <a:r>
              <a:rPr lang="en-US" kern="100" dirty="0" smtClean="0">
                <a:latin typeface="Times New Roman"/>
                <a:ea typeface="宋体"/>
              </a:rPr>
              <a:t>start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的参数，以便启动该服务。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1557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使用</a:t>
            </a:r>
            <a:r>
              <a:rPr lang="en-US" kern="100" dirty="0" smtClean="0">
                <a:latin typeface="Times New Roman"/>
                <a:ea typeface="宋体"/>
              </a:rPr>
              <a:t> </a:t>
            </a:r>
            <a:r>
              <a:rPr lang="en-US" kern="100" dirty="0" err="1" smtClean="0">
                <a:latin typeface="Times New Roman"/>
                <a:ea typeface="宋体"/>
              </a:rPr>
              <a:t>chkconfig</a:t>
            </a:r>
            <a:r>
              <a:rPr lang="en-US" kern="100" dirty="0" smtClean="0">
                <a:latin typeface="Times New Roman"/>
                <a:ea typeface="宋体"/>
              </a:rPr>
              <a:t>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设置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新增或删除一个服务的启动文件</a:t>
            </a:r>
            <a:endParaRPr lang="en-US" altLang="zh-CN" kern="100" dirty="0" smtClean="0">
              <a:latin typeface="Times New Roman"/>
              <a:ea typeface="宋体"/>
            </a:endParaRPr>
          </a:p>
          <a:p>
            <a:pPr marL="400050" lvl="1" indent="0" algn="just">
              <a:spcAft>
                <a:spcPts val="0"/>
              </a:spcAft>
              <a:buNone/>
            </a:pPr>
            <a:r>
              <a:rPr lang="en-US" dirty="0" smtClean="0"/>
              <a:t>#</a:t>
            </a:r>
            <a:r>
              <a:rPr lang="en-US" dirty="0" err="1" smtClean="0"/>
              <a:t>chkconfig</a:t>
            </a:r>
            <a:r>
              <a:rPr lang="en-US" dirty="0" smtClean="0"/>
              <a:t> { --</a:t>
            </a:r>
            <a:r>
              <a:rPr lang="en-US" i="1" dirty="0" smtClean="0"/>
              <a:t>add</a:t>
            </a:r>
            <a:r>
              <a:rPr lang="en-US" dirty="0" smtClean="0"/>
              <a:t> | --</a:t>
            </a:r>
            <a:r>
              <a:rPr lang="en-US" i="1" dirty="0" smtClean="0"/>
              <a:t>del</a:t>
            </a:r>
            <a:r>
              <a:rPr lang="en-US" dirty="0" smtClean="0"/>
              <a:t> } STARTUPFILE</a:t>
            </a:r>
            <a:endParaRPr lang="zh-CN" altLang="en-US" kern="100" dirty="0" smtClean="0">
              <a:latin typeface="Times New Roman"/>
              <a:ea typeface="宋体"/>
            </a:endParaRP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查看服务的启动状态设置</a:t>
            </a:r>
            <a:endParaRPr lang="en-US" altLang="zh-CN" kern="100" dirty="0" smtClean="0">
              <a:latin typeface="Times New Roman"/>
              <a:ea typeface="宋体"/>
            </a:endParaRPr>
          </a:p>
          <a:p>
            <a:pPr marL="400050" lvl="1" indent="0">
              <a:spcAft>
                <a:spcPts val="0"/>
              </a:spcAft>
              <a:buNone/>
            </a:pPr>
            <a:r>
              <a:rPr lang="en-US" dirty="0" smtClean="0"/>
              <a:t>#</a:t>
            </a:r>
            <a:r>
              <a:rPr lang="en-US" dirty="0" err="1" smtClean="0"/>
              <a:t>chkconfig</a:t>
            </a:r>
            <a:r>
              <a:rPr lang="en-US" dirty="0" smtClean="0"/>
              <a:t> --list [</a:t>
            </a:r>
            <a:r>
              <a:rPr lang="en-US" i="1" dirty="0" smtClean="0"/>
              <a:t>STARTUPFILE</a:t>
            </a:r>
            <a:r>
              <a:rPr lang="en-US" dirty="0" smtClean="0"/>
              <a:t>]</a:t>
            </a:r>
            <a:endParaRPr lang="zh-CN" altLang="en-US" kern="100" dirty="0" smtClean="0">
              <a:latin typeface="Times New Roman"/>
              <a:ea typeface="宋体"/>
            </a:endParaRP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设置服务的启动状态。</a:t>
            </a:r>
            <a:endParaRPr lang="en-US" altLang="zh-CN" kern="100" dirty="0" smtClean="0">
              <a:latin typeface="Times New Roman"/>
              <a:ea typeface="宋体"/>
            </a:endParaRPr>
          </a:p>
          <a:p>
            <a:pPr marL="400050" lvl="1" indent="0">
              <a:spcAft>
                <a:spcPts val="0"/>
              </a:spcAft>
              <a:buNone/>
            </a:pPr>
            <a:r>
              <a:rPr lang="en-US" dirty="0" smtClean="0"/>
              <a:t>#</a:t>
            </a:r>
            <a:r>
              <a:rPr lang="en-US" dirty="0" err="1" smtClean="0"/>
              <a:t>chkconfig</a:t>
            </a:r>
            <a:r>
              <a:rPr lang="en-US" dirty="0" smtClean="0"/>
              <a:t> [--level </a:t>
            </a:r>
            <a:r>
              <a:rPr lang="en-US" i="1" dirty="0" smtClean="0"/>
              <a:t>RUNLEVELS</a:t>
            </a:r>
            <a:r>
              <a:rPr lang="en-US" dirty="0" smtClean="0"/>
              <a:t>] STARTUPFILE { </a:t>
            </a:r>
            <a:r>
              <a:rPr lang="en-US" i="1" dirty="0" smtClean="0"/>
              <a:t>on | off | reset</a:t>
            </a:r>
            <a:r>
              <a:rPr lang="en-US" dirty="0" smtClean="0"/>
              <a:t> }</a:t>
            </a:r>
            <a:endParaRPr lang="zh-CN" altLang="en-US" kern="100" dirty="0" smtClean="0">
              <a:latin typeface="Times New Roman"/>
              <a:ea typeface="宋体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8113365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其他的服务管理工具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31825" algn="just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</a:rPr>
              <a:t>管理服务除了使用</a:t>
            </a:r>
            <a:r>
              <a:rPr lang="en-US" kern="100" dirty="0" smtClean="0">
                <a:latin typeface="Times New Roman"/>
              </a:rPr>
              <a:t>service</a:t>
            </a:r>
            <a:r>
              <a:rPr lang="zh-CN" altLang="en-US" kern="100" dirty="0" smtClean="0">
                <a:latin typeface="Times New Roman"/>
              </a:rPr>
              <a:t>和</a:t>
            </a:r>
            <a:r>
              <a:rPr lang="en-US" kern="100" dirty="0" err="1" smtClean="0">
                <a:latin typeface="Times New Roman"/>
              </a:rPr>
              <a:t>chkconfig</a:t>
            </a:r>
            <a:r>
              <a:rPr lang="zh-CN" altLang="en-US" kern="100" dirty="0" smtClean="0">
                <a:latin typeface="Times New Roman"/>
              </a:rPr>
              <a:t>之外的方法：</a:t>
            </a: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en-US" kern="100" dirty="0" err="1" smtClean="0">
                <a:latin typeface="Times New Roman"/>
              </a:rPr>
              <a:t>ntsysv</a:t>
            </a:r>
            <a:endParaRPr lang="zh-CN" altLang="en-US" kern="100" dirty="0" smtClean="0">
              <a:latin typeface="Times New Roman"/>
            </a:endParaRPr>
          </a:p>
          <a:p>
            <a:pPr marL="933450" lvl="1" indent="-266700" algn="just">
              <a:spcAft>
                <a:spcPts val="0"/>
              </a:spcAft>
              <a:tabLst>
                <a:tab pos="533400" algn="l"/>
              </a:tabLst>
            </a:pPr>
            <a:r>
              <a:rPr lang="en-US" kern="100" dirty="0" smtClean="0">
                <a:latin typeface="Times New Roman"/>
              </a:rPr>
              <a:t>system-</a:t>
            </a:r>
            <a:r>
              <a:rPr lang="en-US" kern="100" dirty="0" err="1" smtClean="0">
                <a:latin typeface="Times New Roman"/>
              </a:rPr>
              <a:t>config</a:t>
            </a:r>
            <a:r>
              <a:rPr lang="en-US" kern="100" dirty="0" smtClean="0">
                <a:latin typeface="Times New Roman"/>
              </a:rPr>
              <a:t>-services</a:t>
            </a:r>
            <a:endParaRPr lang="zh-CN" altLang="en-US" kern="100" dirty="0" smtClean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973057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计划任务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at 08:55</a:t>
            </a:r>
          </a:p>
          <a:p>
            <a:pPr>
              <a:buNone/>
            </a:pPr>
            <a:r>
              <a:rPr lang="en-US" altLang="zh-CN" dirty="0" smtClean="0"/>
              <a:t>at&gt; touch /home/</a:t>
            </a:r>
            <a:r>
              <a:rPr lang="en-US" altLang="zh-CN" dirty="0" err="1" smtClean="0"/>
              <a:t>fffff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at&gt; &lt;EOT&gt; </a:t>
            </a:r>
            <a:r>
              <a:rPr lang="en-US" altLang="zh-CN" dirty="0" err="1" smtClean="0"/>
              <a:t>ctrl+d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atq</a:t>
            </a:r>
            <a:r>
              <a:rPr lang="en-US" altLang="zh-CN" dirty="0" smtClean="0"/>
              <a:t> </a:t>
            </a:r>
            <a:r>
              <a:rPr lang="zh-CN" altLang="en-US" dirty="0" smtClean="0"/>
              <a:t>查看任务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service </a:t>
            </a:r>
            <a:r>
              <a:rPr lang="en-US" altLang="zh-CN" dirty="0" err="1" smtClean="0"/>
              <a:t>atd</a:t>
            </a:r>
            <a:r>
              <a:rPr lang="en-US" altLang="zh-CN" dirty="0" smtClean="0"/>
              <a:t> restart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474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-1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2714644" cy="414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1-1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052493"/>
            <a:ext cx="4952721" cy="580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计划任务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rpm -q </a:t>
            </a:r>
            <a:r>
              <a:rPr lang="en-US" altLang="zh-CN" dirty="0" err="1" smtClean="0"/>
              <a:t>vixie-cron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分钟 小时 天 月 星期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err="1" smtClean="0"/>
              <a:t>crontab</a:t>
            </a:r>
            <a:r>
              <a:rPr lang="en-US" altLang="zh-CN" dirty="0" smtClean="0"/>
              <a:t> –e</a:t>
            </a:r>
          </a:p>
          <a:p>
            <a:pPr>
              <a:buNone/>
            </a:pPr>
            <a:r>
              <a:rPr lang="en-US" altLang="zh-CN" dirty="0" err="1" smtClean="0"/>
              <a:t>crontab</a:t>
            </a:r>
            <a:r>
              <a:rPr lang="en-US" altLang="zh-CN" dirty="0" smtClean="0"/>
              <a:t> –l</a:t>
            </a:r>
          </a:p>
          <a:p>
            <a:pPr>
              <a:buNone/>
            </a:pPr>
            <a:r>
              <a:rPr lang="en-US" altLang="zh-CN" dirty="0" err="1" smtClean="0"/>
              <a:t>crontab</a:t>
            </a:r>
            <a:r>
              <a:rPr lang="en-US" altLang="zh-CN" dirty="0" smtClean="0"/>
              <a:t> –r</a:t>
            </a:r>
          </a:p>
          <a:p>
            <a:pPr>
              <a:buNone/>
            </a:pPr>
            <a:r>
              <a:rPr lang="en-US" altLang="zh-CN" dirty="0" smtClean="0"/>
              <a:t>service </a:t>
            </a:r>
            <a:r>
              <a:rPr lang="en-US" altLang="zh-CN" dirty="0" err="1" smtClean="0"/>
              <a:t>crond</a:t>
            </a:r>
            <a:r>
              <a:rPr lang="en-US" altLang="zh-CN" dirty="0" smtClean="0"/>
              <a:t> restart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20226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Rpm</a:t>
            </a:r>
            <a:r>
              <a:rPr lang="zh-CN" altLang="en-US" dirty="0" smtClean="0"/>
              <a:t>软件包安装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dirty="0" smtClean="0"/>
              <a:t>挂载光盘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Rpm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en-US" altLang="zh-CN" dirty="0" err="1" smtClean="0"/>
              <a:t>ivh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Rpm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–q</a:t>
            </a:r>
          </a:p>
          <a:p>
            <a:pPr>
              <a:buNone/>
            </a:pPr>
            <a:r>
              <a:rPr lang="en-US" altLang="zh-CN" dirty="0" smtClean="0"/>
              <a:t>Rpm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en-US" altLang="zh-CN" dirty="0" err="1" smtClean="0"/>
              <a:t>qa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Rpm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en-US" altLang="zh-CN" dirty="0" err="1" smtClean="0"/>
              <a:t>qf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Rpm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–e</a:t>
            </a:r>
          </a:p>
          <a:p>
            <a:pPr>
              <a:buNone/>
            </a:pPr>
            <a:r>
              <a:rPr lang="en-US" altLang="zh-CN" dirty="0" smtClean="0"/>
              <a:t>Rpm</a:t>
            </a:r>
            <a:r>
              <a:rPr lang="zh-CN" altLang="en-US" dirty="0" smtClean="0"/>
              <a:t> </a:t>
            </a:r>
            <a:r>
              <a:rPr lang="en-US" altLang="zh-CN" dirty="0" smtClean="0"/>
              <a:t>-u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20120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Yum</a:t>
            </a:r>
            <a:r>
              <a:rPr lang="zh-CN" altLang="en-US" dirty="0" smtClean="0"/>
              <a:t>方式安装软件包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/etc/</a:t>
            </a:r>
            <a:r>
              <a:rPr lang="en-US" dirty="0" err="1" smtClean="0"/>
              <a:t>yum.conf</a:t>
            </a:r>
            <a:r>
              <a:rPr lang="en-US" dirty="0" smtClean="0"/>
              <a:t> </a:t>
            </a:r>
            <a:r>
              <a:rPr lang="zh-CN" altLang="en-US" dirty="0" smtClean="0"/>
              <a:t>配置文件添加</a:t>
            </a:r>
          </a:p>
          <a:p>
            <a:pPr>
              <a:buNone/>
            </a:pPr>
            <a:r>
              <a:rPr lang="en-US" dirty="0" smtClean="0"/>
              <a:t>[Server]</a:t>
            </a:r>
            <a:br>
              <a:rPr lang="en-US" dirty="0" smtClean="0"/>
            </a:br>
            <a:r>
              <a:rPr lang="en-US" dirty="0" smtClean="0"/>
              <a:t>name=</a:t>
            </a:r>
            <a:r>
              <a:rPr lang="en-US" dirty="0" err="1" smtClean="0"/>
              <a:t>rhel_yum</a:t>
            </a:r>
            <a:r>
              <a:rPr lang="en-US" dirty="0" smtClean="0"/>
              <a:t> #</a:t>
            </a:r>
            <a:r>
              <a:rPr lang="zh-CN" altLang="en-US" dirty="0" smtClean="0"/>
              <a:t>名称可以自订。</a:t>
            </a:r>
            <a:br>
              <a:rPr lang="zh-CN" altLang="en-US" dirty="0" smtClean="0"/>
            </a:br>
            <a:r>
              <a:rPr lang="en-US" dirty="0" err="1" smtClean="0"/>
              <a:t>baseurl</a:t>
            </a:r>
            <a:r>
              <a:rPr lang="en-US" dirty="0" smtClean="0"/>
              <a:t>=file:///mnt/Server ＃</a:t>
            </a:r>
            <a:r>
              <a:rPr lang="zh-CN" altLang="en-US" dirty="0" smtClean="0"/>
              <a:t>只需将路径更改。</a:t>
            </a:r>
            <a:br>
              <a:rPr lang="zh-CN" altLang="en-US" dirty="0" smtClean="0"/>
            </a:br>
            <a:r>
              <a:rPr lang="en-US" dirty="0" smtClean="0"/>
              <a:t>enabled=1</a:t>
            </a:r>
            <a:r>
              <a:rPr lang="zh-CN" altLang="en-US" dirty="0" smtClean="0"/>
              <a:t>  如有过时的不替换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gpgcheck</a:t>
            </a:r>
            <a:r>
              <a:rPr lang="en-US" dirty="0" smtClean="0"/>
              <a:t>=1</a:t>
            </a:r>
            <a:r>
              <a:rPr lang="zh-CN" altLang="en-US" dirty="0" smtClean="0"/>
              <a:t> 检测软件包签名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gpgkey</a:t>
            </a:r>
            <a:r>
              <a:rPr lang="en-US" dirty="0" smtClean="0"/>
              <a:t>=file:///etc/pki/rpm-gpg/RPM-GPG-KEY-redhat-release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01528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Yum</a:t>
            </a:r>
            <a:r>
              <a:rPr lang="zh-CN" altLang="en-US" dirty="0" smtClean="0"/>
              <a:t>安装软件包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yum </a:t>
            </a:r>
            <a:r>
              <a:rPr lang="zh-CN" altLang="en-US" dirty="0" smtClean="0"/>
              <a:t>安装报 关于</a:t>
            </a:r>
            <a:r>
              <a:rPr lang="en-US" dirty="0" smtClean="0"/>
              <a:t>Public key for *.rpm is not installed </a:t>
            </a:r>
            <a:r>
              <a:rPr lang="zh-CN" altLang="en-US" dirty="0" smtClean="0"/>
              <a:t>的解决方法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b="1" dirty="0" smtClean="0"/>
              <a:t>rpm --import /etc/</a:t>
            </a:r>
            <a:r>
              <a:rPr lang="en-US" b="1" dirty="0" err="1" smtClean="0"/>
              <a:t>pki</a:t>
            </a:r>
            <a:r>
              <a:rPr lang="en-US" b="1" dirty="0" smtClean="0"/>
              <a:t>/rpm-</a:t>
            </a:r>
            <a:r>
              <a:rPr lang="en-US" b="1" dirty="0" err="1" smtClean="0"/>
              <a:t>gpg</a:t>
            </a:r>
            <a:r>
              <a:rPr lang="en-US" b="1" dirty="0" smtClean="0"/>
              <a:t>/RPM-GPG-KEY-</a:t>
            </a:r>
            <a:r>
              <a:rPr lang="en-US" b="1" dirty="0" err="1" smtClean="0"/>
              <a:t>redhat</a:t>
            </a:r>
            <a:r>
              <a:rPr lang="en-US" b="1" dirty="0" smtClean="0"/>
              <a:t>-release</a:t>
            </a:r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20585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为何要压缩文件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714375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通常将不太常用的文件压缩。大文件通常也在压缩后再传输到其它系统。压缩带来的便利是节约磁盘空间和网络带宽，仅仅是多花点时间在压缩和解压缩上而已。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75626059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err="1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标准压缩工具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kern="100" dirty="0" err="1" smtClean="0">
                <a:latin typeface="Times New Roman"/>
              </a:rPr>
              <a:t>Gzip</a:t>
            </a:r>
            <a:r>
              <a:rPr lang="zh-CN" altLang="en-US" kern="100" dirty="0" smtClean="0">
                <a:latin typeface="Times New Roman"/>
              </a:rPr>
              <a:t>（</a:t>
            </a:r>
            <a:r>
              <a:rPr lang="en-US" kern="100" dirty="0" smtClean="0">
                <a:latin typeface="Times New Roman"/>
              </a:rPr>
              <a:t>.</a:t>
            </a:r>
            <a:r>
              <a:rPr lang="en-US" kern="100" dirty="0" err="1" smtClean="0">
                <a:latin typeface="Times New Roman"/>
              </a:rPr>
              <a:t>gz</a:t>
            </a:r>
            <a:r>
              <a:rPr lang="zh-CN" altLang="en-US" kern="100" dirty="0" smtClean="0">
                <a:latin typeface="Times New Roman"/>
              </a:rPr>
              <a:t>）</a:t>
            </a:r>
          </a:p>
          <a:p>
            <a:r>
              <a:rPr lang="en-US" kern="100" dirty="0" err="1" smtClean="0">
                <a:latin typeface="Times New Roman"/>
                <a:ea typeface="宋体"/>
              </a:rPr>
              <a:t>Bzip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（</a:t>
            </a:r>
            <a:r>
              <a:rPr lang="en-US" kern="100" dirty="0" smtClean="0">
                <a:latin typeface="Times New Roman"/>
                <a:ea typeface="宋体"/>
              </a:rPr>
              <a:t>.</a:t>
            </a:r>
            <a:r>
              <a:rPr lang="en-US" kern="100" dirty="0" err="1" smtClean="0">
                <a:latin typeface="Times New Roman"/>
                <a:ea typeface="宋体"/>
              </a:rPr>
              <a:t>bz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5464474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压缩文件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err="1" smtClean="0"/>
              <a:t>gzip</a:t>
            </a:r>
            <a:r>
              <a:rPr lang="en-US" altLang="zh-CN" dirty="0" smtClean="0"/>
              <a:t> a</a:t>
            </a:r>
          </a:p>
          <a:p>
            <a:pPr>
              <a:buNone/>
            </a:pPr>
            <a:r>
              <a:rPr lang="en-US" altLang="zh-CN" dirty="0" err="1" smtClean="0"/>
              <a:t>gzip</a:t>
            </a:r>
            <a:r>
              <a:rPr lang="en-US" altLang="zh-CN" dirty="0" smtClean="0"/>
              <a:t> -d a.gz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bzip2 a</a:t>
            </a:r>
          </a:p>
          <a:p>
            <a:pPr>
              <a:buNone/>
            </a:pPr>
            <a:r>
              <a:rPr lang="en-US" altLang="zh-CN" dirty="0" err="1" smtClean="0"/>
              <a:t>bzcat</a:t>
            </a:r>
            <a:r>
              <a:rPr lang="en-US" altLang="zh-CN" dirty="0" smtClean="0"/>
              <a:t> a.bz2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39052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归档文件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tar -</a:t>
            </a:r>
            <a:r>
              <a:rPr lang="en-US" altLang="zh-CN" dirty="0" err="1" smtClean="0"/>
              <a:t>cvf</a:t>
            </a:r>
            <a:r>
              <a:rPr lang="en-US" altLang="zh-CN" dirty="0" smtClean="0"/>
              <a:t> a.tar </a:t>
            </a:r>
            <a:r>
              <a:rPr lang="en-US" altLang="zh-CN" dirty="0" err="1" smtClean="0"/>
              <a:t>abc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tar -</a:t>
            </a:r>
            <a:r>
              <a:rPr lang="en-US" altLang="zh-CN" dirty="0" err="1" smtClean="0"/>
              <a:t>xvf</a:t>
            </a:r>
            <a:r>
              <a:rPr lang="en-US" altLang="zh-CN" dirty="0" smtClean="0"/>
              <a:t> a.tar</a:t>
            </a:r>
          </a:p>
          <a:p>
            <a:pPr>
              <a:buNone/>
            </a:pPr>
            <a:r>
              <a:rPr lang="en-US" altLang="zh-CN" dirty="0" smtClean="0"/>
              <a:t>tar -</a:t>
            </a:r>
            <a:r>
              <a:rPr lang="en-US" altLang="zh-CN" dirty="0" err="1" smtClean="0"/>
              <a:t>cvf</a:t>
            </a:r>
            <a:r>
              <a:rPr lang="en-US" altLang="zh-CN" dirty="0" smtClean="0"/>
              <a:t> a.tar </a:t>
            </a:r>
            <a:r>
              <a:rPr lang="en-US" altLang="zh-CN" dirty="0" err="1" smtClean="0"/>
              <a:t>abc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cba</a:t>
            </a: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 smtClean="0"/>
              <a:t>Tar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en-US" altLang="zh-CN" dirty="0" err="1" smtClean="0"/>
              <a:t>czvf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a.tar.gz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abc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Tar –</a:t>
            </a:r>
            <a:r>
              <a:rPr lang="en-US" altLang="zh-CN" dirty="0" err="1" smtClean="0"/>
              <a:t>xzvf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a.tar.gz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911594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1538" y="0"/>
            <a:ext cx="9144000" cy="1052513"/>
          </a:xfrm>
        </p:spPr>
        <p:txBody>
          <a:bodyPr/>
          <a:lstStyle/>
          <a:p>
            <a:r>
              <a:rPr lang="en-US" kern="100" dirty="0" smtClean="0">
                <a:latin typeface="Times New Roman"/>
                <a:ea typeface="宋体"/>
              </a:rPr>
              <a:t>Linux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上的账号分类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  <a:cs typeface="宋体"/>
              </a:rPr>
              <a:t>用户账号</a:t>
            </a:r>
            <a:r>
              <a:rPr lang="zh-CN" altLang="en-US" kern="100" dirty="0" smtClean="0">
                <a:latin typeface="Times New Roman"/>
                <a:ea typeface="宋体"/>
              </a:rPr>
              <a:t> </a:t>
            </a:r>
            <a:r>
              <a:rPr lang="zh-CN" altLang="en-US" kern="100" dirty="0" smtClean="0">
                <a:latin typeface="Times New Roman"/>
                <a:ea typeface="宋体"/>
                <a:cs typeface="宋体"/>
              </a:rPr>
              <a:t>（</a:t>
            </a:r>
            <a:r>
              <a:rPr lang="en-US" kern="100" dirty="0" smtClean="0">
                <a:latin typeface="Times New Roman"/>
                <a:ea typeface="宋体"/>
              </a:rPr>
              <a:t>User Account</a:t>
            </a:r>
            <a:r>
              <a:rPr lang="zh-CN" altLang="en-US" kern="100" dirty="0" smtClean="0">
                <a:latin typeface="Times New Roman"/>
                <a:ea typeface="宋体"/>
                <a:cs typeface="宋体"/>
              </a:rPr>
              <a:t>）</a:t>
            </a:r>
            <a:r>
              <a:rPr lang="zh-CN" altLang="en-US" kern="100" dirty="0" smtClean="0">
                <a:latin typeface="Times New Roman"/>
                <a:ea typeface="宋体"/>
              </a:rPr>
              <a:t> </a:t>
            </a:r>
          </a:p>
          <a:p>
            <a:pPr marL="400050" lvl="1" indent="0" algn="just">
              <a:spcAft>
                <a:spcPts val="60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用来储存单一用户的数据，你可以使用一个用户账号，来储存某一个用户的数据。</a:t>
            </a: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群组账号 （</a:t>
            </a:r>
            <a:r>
              <a:rPr lang="en-US" kern="100" dirty="0" smtClean="0">
                <a:latin typeface="Times New Roman"/>
                <a:ea typeface="宋体"/>
              </a:rPr>
              <a:t>Group Account</a:t>
            </a:r>
            <a:r>
              <a:rPr lang="zh-CN" altLang="en-US" kern="100" dirty="0" smtClean="0">
                <a:latin typeface="Times New Roman"/>
                <a:ea typeface="宋体"/>
              </a:rPr>
              <a:t>）</a:t>
            </a: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用来储存多个用户的信息，每一个群组账号可以用来记录一组用户的数据。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6350" lvl="1" indent="0">
              <a:buNone/>
            </a:pPr>
            <a:r>
              <a:rPr lang="en-US" altLang="zh-CN" sz="2400" b="0" dirty="0" smtClean="0"/>
              <a:t>	   </a:t>
            </a:r>
            <a:r>
              <a:rPr lang="zh-CN" altLang="en-US" sz="2400" b="0" dirty="0" smtClean="0"/>
              <a:t>在</a:t>
            </a:r>
            <a:r>
              <a:rPr lang="en-US" sz="2400" b="0" dirty="0" smtClean="0"/>
              <a:t> Red Hat Enterprise Linux </a:t>
            </a:r>
            <a:r>
              <a:rPr lang="zh-CN" altLang="en-US" sz="2400" b="0" dirty="0" smtClean="0"/>
              <a:t>系统中，每一种账号可以建立</a:t>
            </a:r>
            <a:r>
              <a:rPr lang="en-US" sz="2400" b="0" dirty="0" smtClean="0"/>
              <a:t> 4,294,967,296 </a:t>
            </a:r>
            <a:r>
              <a:rPr lang="zh-CN" altLang="en-US" sz="2400" b="0" dirty="0" smtClean="0"/>
              <a:t>个；也就是说一台</a:t>
            </a:r>
            <a:r>
              <a:rPr lang="en-US" sz="2400" b="0" dirty="0" smtClean="0"/>
              <a:t> Red Hat Enterprise Linux </a:t>
            </a:r>
            <a:r>
              <a:rPr lang="zh-CN" altLang="en-US" sz="2400" b="0" dirty="0" smtClean="0"/>
              <a:t>系统，最多可建立</a:t>
            </a:r>
            <a:r>
              <a:rPr lang="en-US" sz="2400" b="0" dirty="0" smtClean="0"/>
              <a:t> 42 </a:t>
            </a:r>
            <a:r>
              <a:rPr lang="zh-CN" altLang="en-US" sz="2400" b="0" dirty="0" smtClean="0"/>
              <a:t>亿多个用户账号，以及</a:t>
            </a:r>
            <a:r>
              <a:rPr lang="en-US" sz="2400" b="0" dirty="0" smtClean="0"/>
              <a:t> 42 </a:t>
            </a:r>
            <a:r>
              <a:rPr lang="zh-CN" altLang="en-US" sz="2400" b="0" dirty="0" smtClean="0"/>
              <a:t>亿多个群组账号。</a:t>
            </a:r>
            <a:endParaRPr lang="zh-CN" alt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695361439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依照账号的功能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不管是本机账号或是网域账号，我们还可以把所有账号依照功能分成下面几类</a:t>
            </a:r>
            <a:r>
              <a:rPr lang="en-US" altLang="zh-CN" kern="100" dirty="0" smtClean="0">
                <a:latin typeface="Times New Roman"/>
                <a:ea typeface="宋体"/>
                <a:cs typeface="Times New Roman"/>
              </a:rPr>
              <a:t>: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643182"/>
            <a:ext cx="7215238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266494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976" y="642918"/>
            <a:ext cx="7391400" cy="2286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zh-CN" dirty="0" smtClean="0">
                <a:latin typeface="Arial" pitchFamily="34" charset="0"/>
              </a:rPr>
              <a:t>GNU&amp;GPL</a:t>
            </a:r>
            <a:r>
              <a:rPr lang="en-GB" altLang="zh-CN" dirty="0" smtClean="0">
                <a:latin typeface="黑体" pitchFamily="49" charset="-122"/>
              </a:rPr>
              <a:t>  </a:t>
            </a:r>
            <a:r>
              <a:rPr lang="zh-CN" altLang="en-GB" dirty="0" smtClean="0">
                <a:latin typeface="黑体" pitchFamily="49" charset="-122"/>
              </a:rPr>
              <a:t>简介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1219200" y="1508125"/>
            <a:ext cx="7467600" cy="5121275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GNU – Gnu’s Not Unix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400" dirty="0" smtClean="0">
                <a:latin typeface="黑体" pitchFamily="49" charset="-122"/>
              </a:rPr>
              <a:t>是自由软件基金会</a:t>
            </a:r>
            <a:r>
              <a:rPr lang="en-GB" altLang="zh-CN" sz="2400" dirty="0" err="1" smtClean="0">
                <a:latin typeface="黑体" pitchFamily="49" charset="-122"/>
              </a:rPr>
              <a:t>FSF（Free</a:t>
            </a:r>
            <a:r>
              <a:rPr lang="en-GB" altLang="zh-CN" sz="2400" dirty="0" smtClean="0">
                <a:latin typeface="黑体" pitchFamily="49" charset="-122"/>
              </a:rPr>
              <a:t> Software Foundation）</a:t>
            </a:r>
            <a:r>
              <a:rPr lang="zh-CN" altLang="en-GB" sz="2400" dirty="0" smtClean="0">
                <a:latin typeface="黑体" pitchFamily="49" charset="-122"/>
              </a:rPr>
              <a:t>中头一个名为</a:t>
            </a:r>
            <a:r>
              <a:rPr lang="en-GB" altLang="zh-CN" sz="2400" dirty="0" smtClean="0">
                <a:latin typeface="黑体" pitchFamily="49" charset="-122"/>
              </a:rPr>
              <a:t>GNU</a:t>
            </a:r>
            <a:r>
              <a:rPr lang="zh-CN" altLang="en-GB" sz="2400" dirty="0" smtClean="0">
                <a:latin typeface="黑体" pitchFamily="49" charset="-122"/>
              </a:rPr>
              <a:t>的团体，目前近400人。</a:t>
            </a:r>
            <a:r>
              <a:rPr lang="en-US" altLang="zh-CN" sz="2400" dirty="0" smtClean="0">
                <a:latin typeface="黑体" pitchFamily="49" charset="-122"/>
              </a:rPr>
              <a:t>GUN/LINUX</a:t>
            </a:r>
            <a:endParaRPr lang="zh-CN" altLang="en-GB" sz="2400" dirty="0" smtClean="0">
              <a:latin typeface="黑体" pitchFamily="49" charset="-122"/>
            </a:endParaRPr>
          </a:p>
          <a:p>
            <a:pPr lvl="1"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2400" dirty="0" smtClean="0">
              <a:latin typeface="黑体" pitchFamily="49" charset="-122"/>
            </a:endParaRPr>
          </a:p>
          <a:p>
            <a:pPr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GPL – General Public License</a:t>
            </a:r>
          </a:p>
          <a:p>
            <a:pPr lvl="1" eaLnBrk="1" hangingPunct="1">
              <a:lnSpc>
                <a:spcPct val="110000"/>
              </a:lnSpc>
              <a:spcBef>
                <a:spcPts val="700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400" dirty="0" smtClean="0">
                <a:latin typeface="黑体" pitchFamily="49" charset="-122"/>
              </a:rPr>
              <a:t>软件的源程序可以自由流通，软件公司不应该把源程序拒为己有，或借发行编译过的软件赢利，软件公司要赚取的应该是系统集成和服务的费用</a:t>
            </a:r>
          </a:p>
          <a:p>
            <a:pPr lvl="1"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1200" dirty="0" smtClean="0">
              <a:latin typeface="黑体" pitchFamily="49" charset="-122"/>
            </a:endParaRPr>
          </a:p>
          <a:p>
            <a:pPr lvl="1"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400" dirty="0" smtClean="0">
                <a:latin typeface="黑体" pitchFamily="49" charset="-122"/>
              </a:rPr>
              <a:t>所有的程序员可以交换心得，保证软件质量</a:t>
            </a:r>
          </a:p>
          <a:p>
            <a:pPr eaLnBrk="1" hangingPunct="1">
              <a:lnSpc>
                <a:spcPct val="90000"/>
              </a:lnSpc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2400" dirty="0" smtClean="0">
              <a:latin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用户账号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本机的用户账号数据储存于</a:t>
            </a:r>
            <a:r>
              <a:rPr lang="en-US" kern="100" dirty="0" smtClean="0">
                <a:latin typeface="Times New Roman"/>
                <a:ea typeface="宋体"/>
              </a:rPr>
              <a:t>/etc/</a:t>
            </a:r>
            <a:r>
              <a:rPr lang="en-US" kern="100" dirty="0" err="1" smtClean="0">
                <a:latin typeface="Times New Roman"/>
                <a:ea typeface="宋体"/>
              </a:rPr>
              <a:t>passwd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文件中。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n-US" kern="100" dirty="0" smtClean="0">
                <a:latin typeface="Times New Roman"/>
                <a:ea typeface="宋体"/>
              </a:rPr>
              <a:t>/etc/</a:t>
            </a:r>
            <a:r>
              <a:rPr lang="en-US" kern="100" dirty="0" err="1" smtClean="0">
                <a:latin typeface="Times New Roman"/>
                <a:ea typeface="宋体"/>
              </a:rPr>
              <a:t>passwd</a:t>
            </a:r>
            <a:r>
              <a:rPr lang="en-US" kern="100" dirty="0" smtClean="0">
                <a:latin typeface="Times New Roman"/>
                <a:ea typeface="宋体"/>
              </a:rPr>
              <a:t> </a:t>
            </a:r>
            <a:r>
              <a:rPr lang="zh-CN" altLang="en-US" kern="100" dirty="0" smtClean="0">
                <a:latin typeface="Times New Roman"/>
                <a:ea typeface="宋体"/>
              </a:rPr>
              <a:t>中每一行代表一个用户的账号数据，每一行又使用冒号（</a:t>
            </a:r>
            <a:r>
              <a:rPr lang="en-US" kern="100" dirty="0" smtClean="0">
                <a:latin typeface="Times New Roman"/>
                <a:ea typeface="宋体"/>
              </a:rPr>
              <a:t>:</a:t>
            </a:r>
            <a:r>
              <a:rPr lang="zh-CN" altLang="en-US" kern="100" dirty="0" smtClean="0">
                <a:latin typeface="Times New Roman"/>
                <a:ea typeface="宋体"/>
              </a:rPr>
              <a:t>）分隔出七个字段，每个字段的名称如下所示：</a:t>
            </a:r>
          </a:p>
          <a:p>
            <a:pPr marL="0" indent="0"/>
            <a:r>
              <a:rPr lang="en-US" sz="2000" kern="100" dirty="0" smtClean="0">
                <a:latin typeface="Times New Roman"/>
                <a:ea typeface="宋体"/>
              </a:rPr>
              <a:t>USERNAME:PASSWORD:UID:GID:COMMENT:HOMEDIR:SHELL 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28205477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群组账号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5512" y="1357298"/>
            <a:ext cx="8218488" cy="4857784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本机的群组账号数据被储存在</a:t>
            </a:r>
            <a:r>
              <a:rPr lang="en-US" kern="100" dirty="0" smtClean="0">
                <a:latin typeface="Times New Roman"/>
                <a:ea typeface="宋体"/>
              </a:rPr>
              <a:t> /etc/group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文件中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0" indent="0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这个文件与</a:t>
            </a:r>
            <a:r>
              <a:rPr lang="en-US" kern="100" dirty="0" smtClean="0">
                <a:latin typeface="Times New Roman"/>
                <a:ea typeface="宋体"/>
              </a:rPr>
              <a:t> /etc/</a:t>
            </a:r>
            <a:r>
              <a:rPr lang="en-US" kern="100" dirty="0" err="1" smtClean="0">
                <a:latin typeface="Times New Roman"/>
                <a:ea typeface="宋体"/>
              </a:rPr>
              <a:t>passwd</a:t>
            </a:r>
            <a:r>
              <a:rPr lang="zh-CN" altLang="en-US" kern="100" dirty="0" smtClean="0">
                <a:latin typeface="Times New Roman"/>
                <a:ea typeface="宋体"/>
              </a:rPr>
              <a:t>的格式类似，每一行代表一批群组账号的资料。每一行的格式如下：</a:t>
            </a:r>
          </a:p>
          <a:p>
            <a:pPr marL="0" indent="0"/>
            <a:r>
              <a:rPr lang="en-US" sz="3000" kern="100" dirty="0" smtClean="0">
                <a:latin typeface="Times New Roman"/>
                <a:ea typeface="宋体"/>
              </a:rPr>
              <a:t>GROUPNAME:PASSWORD:GID:MEMBERS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>
                <a:latin typeface="宋体" pitchFamily="2" charset="-122"/>
                <a:ea typeface="宋体" pitchFamily="2" charset="-122"/>
              </a:rPr>
              <a:t>Linux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不支持巢状群组（</a:t>
            </a:r>
            <a:r>
              <a:rPr lang="en-US" i="1" dirty="0" smtClean="0">
                <a:latin typeface="宋体" pitchFamily="2" charset="-122"/>
                <a:ea typeface="宋体" pitchFamily="2" charset="-122"/>
              </a:rPr>
              <a:t>Nested Group</a:t>
            </a:r>
            <a:r>
              <a:rPr lang="zh-CN" altLang="en-US" i="1" dirty="0" smtClean="0">
                <a:latin typeface="宋体" pitchFamily="2" charset="-122"/>
                <a:ea typeface="宋体" pitchFamily="2" charset="-122"/>
              </a:rPr>
              <a:t>）</a:t>
            </a:r>
            <a:r>
              <a:rPr lang="en-US" kern="100" dirty="0" smtClean="0">
                <a:latin typeface="宋体" pitchFamily="2" charset="-122"/>
                <a:ea typeface="宋体" pitchFamily="2" charset="-122"/>
              </a:rPr>
              <a:t> 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7820077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添加用户账号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buFont typeface="Wingdings" pitchFamily="2" charset="2"/>
              <a:buChar char="Ø"/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添加用户帐号</a:t>
            </a:r>
          </a:p>
          <a:p>
            <a:pPr marL="666750" lvl="1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altLang="zh-CN" kern="100" dirty="0" smtClean="0">
                <a:latin typeface="Times New Roman"/>
              </a:rPr>
              <a:t>u</a:t>
            </a:r>
            <a:r>
              <a:rPr lang="en-US" kern="100" dirty="0" smtClean="0">
                <a:latin typeface="Times New Roman"/>
              </a:rPr>
              <a:t>seradd</a:t>
            </a:r>
            <a:endParaRPr lang="zh-CN" altLang="en-US" kern="100" dirty="0" smtClean="0">
              <a:latin typeface="Times New Roman"/>
            </a:endParaRPr>
          </a:p>
          <a:p>
            <a:pPr marL="266700" indent="-266700" algn="just">
              <a:spcAft>
                <a:spcPts val="0"/>
              </a:spcAft>
              <a:buFont typeface="Wingdings" pitchFamily="2" charset="2"/>
              <a:buChar char="Ø"/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修改用户帐号</a:t>
            </a:r>
          </a:p>
          <a:p>
            <a:pPr marL="666750" lvl="1" indent="-266700" algn="just">
              <a:spcAft>
                <a:spcPts val="0"/>
              </a:spcAft>
              <a:tabLst>
                <a:tab pos="266700" algn="l"/>
              </a:tabLst>
            </a:pPr>
            <a:r>
              <a:rPr lang="en-US" altLang="zh-CN" kern="100" dirty="0" smtClean="0">
                <a:latin typeface="Times New Roman"/>
              </a:rPr>
              <a:t>u</a:t>
            </a:r>
            <a:r>
              <a:rPr lang="en-US" kern="100" dirty="0" smtClean="0">
                <a:latin typeface="Times New Roman"/>
              </a:rPr>
              <a:t>sermod</a:t>
            </a:r>
            <a:endParaRPr lang="zh-CN" altLang="en-US" kern="100" dirty="0" smtClean="0">
              <a:latin typeface="Times New Roman"/>
            </a:endParaRPr>
          </a:p>
          <a:p>
            <a:pPr marL="266700" indent="-266700" algn="just">
              <a:spcAft>
                <a:spcPts val="0"/>
              </a:spcAft>
              <a:buFont typeface="Wingdings" pitchFamily="2" charset="2"/>
              <a:buChar char="Ø"/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删除用户帐号</a:t>
            </a:r>
          </a:p>
          <a:p>
            <a:pPr lvl="1"/>
            <a:r>
              <a:rPr lang="en-US" altLang="zh-CN" kern="100" dirty="0" smtClean="0">
                <a:latin typeface="Times New Roman"/>
                <a:ea typeface="宋体"/>
              </a:rPr>
              <a:t>u</a:t>
            </a:r>
            <a:r>
              <a:rPr lang="en-US" kern="100" dirty="0" smtClean="0">
                <a:latin typeface="Times New Roman"/>
                <a:ea typeface="宋体"/>
              </a:rPr>
              <a:t>serdel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6602664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修改用户账号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要修改账号的数据，你可以使用</a:t>
            </a:r>
            <a:r>
              <a:rPr lang="en-US" kern="100" dirty="0" smtClean="0">
                <a:latin typeface="Times New Roman"/>
                <a:ea typeface="宋体"/>
              </a:rPr>
              <a:t> usermod </a:t>
            </a:r>
            <a:r>
              <a:rPr lang="zh-CN" altLang="en-US" kern="100" dirty="0" smtClean="0">
                <a:latin typeface="Times New Roman"/>
                <a:ea typeface="宋体"/>
              </a:rPr>
              <a:t>命令，其语法如下：</a:t>
            </a:r>
          </a:p>
          <a:p>
            <a:pPr marL="400050" lvl="1" indent="0" algn="just">
              <a:spcAft>
                <a:spcPts val="0"/>
              </a:spcAft>
              <a:buNone/>
            </a:pPr>
            <a:r>
              <a:rPr lang="en-US" kern="100" dirty="0" smtClean="0">
                <a:latin typeface="Times New Roman"/>
                <a:ea typeface="宋体"/>
              </a:rPr>
              <a:t>usermod [-u </a:t>
            </a:r>
            <a:r>
              <a:rPr lang="en-US" i="1" dirty="0" smtClean="0">
                <a:latin typeface="Times New Roman"/>
                <a:ea typeface="宋体"/>
              </a:rPr>
              <a:t>UID</a:t>
            </a:r>
            <a:r>
              <a:rPr lang="en-US" kern="100" dirty="0" smtClean="0">
                <a:latin typeface="Times New Roman"/>
                <a:ea typeface="宋体"/>
              </a:rPr>
              <a:t>] [-g </a:t>
            </a:r>
            <a:r>
              <a:rPr lang="en-US" i="1" dirty="0" smtClean="0">
                <a:latin typeface="Times New Roman"/>
                <a:ea typeface="宋体"/>
              </a:rPr>
              <a:t>GROUP</a:t>
            </a:r>
            <a:r>
              <a:rPr lang="en-US" kern="100" dirty="0" smtClean="0">
                <a:latin typeface="Times New Roman"/>
                <a:ea typeface="宋体"/>
              </a:rPr>
              <a:t>] [-G </a:t>
            </a:r>
            <a:r>
              <a:rPr lang="en-US" i="1" dirty="0" smtClean="0">
                <a:latin typeface="Times New Roman"/>
                <a:ea typeface="宋体"/>
              </a:rPr>
              <a:t>GROUPS</a:t>
            </a:r>
            <a:r>
              <a:rPr lang="en-US" kern="100" dirty="0" smtClean="0">
                <a:latin typeface="Times New Roman"/>
                <a:ea typeface="宋体"/>
              </a:rPr>
              <a:t>... ] [-d </a:t>
            </a:r>
            <a:r>
              <a:rPr lang="en-US" i="1" dirty="0" smtClean="0">
                <a:latin typeface="Times New Roman"/>
                <a:ea typeface="宋体"/>
              </a:rPr>
              <a:t>HOME</a:t>
            </a:r>
            <a:r>
              <a:rPr lang="en-US" kern="100" dirty="0" smtClean="0">
                <a:latin typeface="Times New Roman"/>
                <a:ea typeface="宋体"/>
              </a:rPr>
              <a:t>] [-s</a:t>
            </a:r>
            <a:r>
              <a:rPr lang="en-US" i="1" dirty="0" smtClean="0">
                <a:latin typeface="Times New Roman"/>
                <a:ea typeface="宋体"/>
              </a:rPr>
              <a:t> SHELL</a:t>
            </a:r>
            <a:r>
              <a:rPr lang="en-US" kern="100" dirty="0" smtClean="0">
                <a:latin typeface="Times New Roman"/>
                <a:ea typeface="宋体"/>
              </a:rPr>
              <a:t>]</a:t>
            </a:r>
            <a:r>
              <a:rPr lang="zh-CN" altLang="en-US" kern="100" dirty="0" smtClean="0">
                <a:latin typeface="Times New Roman"/>
                <a:ea typeface="宋体"/>
              </a:rPr>
              <a:t> </a:t>
            </a:r>
            <a:r>
              <a:rPr lang="en-US" kern="100" dirty="0" smtClean="0">
                <a:latin typeface="Times New Roman"/>
                <a:ea typeface="宋体"/>
              </a:rPr>
              <a:t>[-c </a:t>
            </a:r>
            <a:r>
              <a:rPr lang="en-US" i="1" dirty="0" smtClean="0">
                <a:latin typeface="Times New Roman"/>
                <a:ea typeface="宋体"/>
              </a:rPr>
              <a:t>COMMENT</a:t>
            </a:r>
            <a:r>
              <a:rPr lang="en-US" kern="100" dirty="0" smtClean="0">
                <a:latin typeface="Times New Roman"/>
                <a:ea typeface="宋体"/>
              </a:rPr>
              <a:t>] [-l </a:t>
            </a:r>
            <a:r>
              <a:rPr lang="en-US" i="1" dirty="0" smtClean="0">
                <a:latin typeface="Times New Roman"/>
                <a:ea typeface="宋体"/>
              </a:rPr>
              <a:t>NEWNAME</a:t>
            </a:r>
            <a:r>
              <a:rPr lang="en-US" kern="100" dirty="0" smtClean="0">
                <a:latin typeface="Times New Roman"/>
                <a:ea typeface="宋体"/>
              </a:rPr>
              <a:t>] [[-L] | [-U]] </a:t>
            </a:r>
            <a:r>
              <a:rPr lang="en-US" i="1" dirty="0" smtClean="0">
                <a:latin typeface="Times New Roman"/>
                <a:ea typeface="宋体"/>
              </a:rPr>
              <a:t>USERNAME</a:t>
            </a:r>
            <a:r>
              <a:rPr lang="en-US" kern="100" dirty="0" smtClean="0">
                <a:latin typeface="Times New Roman"/>
                <a:ea typeface="宋体"/>
              </a:rPr>
              <a:t>...</a:t>
            </a:r>
            <a:endParaRPr lang="zh-CN" altLang="en-US" kern="100" dirty="0" smtClean="0">
              <a:latin typeface="Times New Roman"/>
              <a:ea typeface="宋体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en-US" kern="100" dirty="0" smtClean="0">
                <a:latin typeface="Times New Roman"/>
                <a:ea typeface="宋体"/>
              </a:rPr>
              <a:t>usermod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与</a:t>
            </a:r>
            <a:r>
              <a:rPr lang="en-US" kern="100" dirty="0" smtClean="0">
                <a:latin typeface="Times New Roman"/>
                <a:ea typeface="宋体"/>
              </a:rPr>
              <a:t> useradd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使用的参数很</a:t>
            </a:r>
            <a:r>
              <a:rPr lang="zh-CN" altLang="en-US" kern="100" dirty="0" smtClean="0">
                <a:latin typeface="宋体" pitchFamily="2" charset="-122"/>
                <a:ea typeface="宋体" pitchFamily="2" charset="-122"/>
                <a:cs typeface="Times New Roman"/>
              </a:rPr>
              <a:t>多是相同的</a:t>
            </a:r>
            <a:r>
              <a:rPr lang="en-US" altLang="zh-CN" kern="100" dirty="0" smtClean="0">
                <a:latin typeface="宋体" pitchFamily="2" charset="-122"/>
                <a:ea typeface="宋体" pitchFamily="2" charset="-122"/>
                <a:cs typeface="Times New Roman"/>
              </a:rPr>
              <a:t>,</a:t>
            </a:r>
            <a:r>
              <a:rPr lang="en-US" dirty="0" smtClean="0">
                <a:latin typeface="宋体" pitchFamily="2" charset="-122"/>
                <a:ea typeface="宋体" pitchFamily="2" charset="-122"/>
              </a:rPr>
              <a:t>usermod 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另外还提供下列几个参数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: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2910" y="5214950"/>
          <a:ext cx="8072494" cy="1620210"/>
        </p:xfrm>
        <a:graphic>
          <a:graphicData uri="http://schemas.openxmlformats.org/drawingml/2006/table">
            <a:tbl>
              <a:tblPr/>
              <a:tblGrid>
                <a:gridCol w="2659888"/>
                <a:gridCol w="5412606"/>
              </a:tblGrid>
              <a:tr h="357190"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1800" b="1" kern="100">
                          <a:latin typeface="Times New Roman MT Extra Bold"/>
                          <a:ea typeface="宋体"/>
                          <a:cs typeface="Times New Roman"/>
                        </a:rPr>
                        <a:t>参数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1800" b="1" kern="100">
                          <a:latin typeface="Times New Roman MT Extra Bold"/>
                          <a:ea typeface="宋体"/>
                          <a:cs typeface="Times New Roman"/>
                        </a:rPr>
                        <a:t>说明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宋体"/>
                          <a:cs typeface="Times New Roman"/>
                        </a:rPr>
                        <a:t>-l NEWNAME</a:t>
                      </a:r>
                      <a:endParaRPr lang="zh-CN" sz="1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宋体"/>
                          <a:cs typeface="Times New Roman"/>
                        </a:rPr>
                        <a:t>修改账号的用户名称，</a:t>
                      </a:r>
                      <a:r>
                        <a:rPr lang="en-US" sz="1800" kern="100">
                          <a:latin typeface="Times New Roman"/>
                          <a:ea typeface="宋体"/>
                          <a:cs typeface="Times New Roman"/>
                        </a:rPr>
                        <a:t>NEWNAME </a:t>
                      </a:r>
                      <a:r>
                        <a:rPr lang="zh-CN" sz="1800" kern="100">
                          <a:latin typeface="Times New Roman"/>
                          <a:ea typeface="宋体"/>
                          <a:cs typeface="Times New Roman"/>
                        </a:rPr>
                        <a:t>即是新的账号名称。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宋体"/>
                          <a:cs typeface="Times New Roman"/>
                        </a:rPr>
                        <a:t>-L</a:t>
                      </a:r>
                      <a:endParaRPr lang="zh-CN" sz="1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latin typeface="Times New Roman"/>
                          <a:ea typeface="宋体"/>
                          <a:cs typeface="Times New Roman"/>
                        </a:rPr>
                        <a:t>锁定账号，一经锁定的账号将无法用来登录系统。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Times New Roman"/>
                          <a:ea typeface="宋体"/>
                          <a:cs typeface="Times New Roman"/>
                        </a:rPr>
                        <a:t>-U</a:t>
                      </a:r>
                      <a:endParaRPr lang="zh-CN" sz="1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latin typeface="Times New Roman"/>
                          <a:ea typeface="宋体"/>
                          <a:cs typeface="Times New Roman"/>
                        </a:rPr>
                        <a:t>解除锁定。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178106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删除用户账号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要删除用户账号，你可以使用</a:t>
            </a:r>
            <a:r>
              <a:rPr lang="en-US" kern="100" dirty="0" smtClean="0">
                <a:latin typeface="Times New Roman"/>
                <a:ea typeface="宋体"/>
              </a:rPr>
              <a:t> userdel </a:t>
            </a:r>
            <a:r>
              <a:rPr lang="zh-CN" altLang="en-US" kern="100" dirty="0" smtClean="0">
                <a:latin typeface="Times New Roman"/>
                <a:ea typeface="宋体"/>
              </a:rPr>
              <a:t>命令</a:t>
            </a:r>
            <a:endParaRPr lang="en-US" altLang="zh-CN" kern="100" dirty="0" smtClean="0">
              <a:latin typeface="Times New Roman"/>
              <a:ea typeface="宋体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pt-BR" kern="100" dirty="0" smtClean="0">
                <a:latin typeface="Times New Roman"/>
                <a:ea typeface="宋体"/>
              </a:rPr>
              <a:t>userdel </a:t>
            </a:r>
            <a:r>
              <a:rPr lang="zh-CN" altLang="en-US" kern="100" dirty="0" smtClean="0">
                <a:latin typeface="Times New Roman"/>
                <a:ea typeface="宋体"/>
              </a:rPr>
              <a:t>的用法如下：</a:t>
            </a:r>
          </a:p>
          <a:p>
            <a:pPr marL="400050" lvl="1" indent="0" algn="just">
              <a:spcAft>
                <a:spcPts val="0"/>
              </a:spcAft>
              <a:buNone/>
            </a:pPr>
            <a:r>
              <a:rPr lang="pt-BR" kern="100" dirty="0" smtClean="0">
                <a:latin typeface="Times New Roman"/>
                <a:ea typeface="宋体"/>
              </a:rPr>
              <a:t>userdel [-r] </a:t>
            </a:r>
            <a:r>
              <a:rPr lang="pt-BR" i="1" dirty="0" smtClean="0">
                <a:latin typeface="Times New Roman"/>
                <a:ea typeface="宋体"/>
              </a:rPr>
              <a:t>USERNAME</a:t>
            </a:r>
            <a:endParaRPr lang="zh-CN" altLang="en-US" kern="100" dirty="0" smtClean="0">
              <a:latin typeface="Times New Roman"/>
              <a:ea typeface="宋体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pt-BR" kern="100" dirty="0" smtClean="0">
                <a:latin typeface="Times New Roman"/>
                <a:ea typeface="宋体"/>
              </a:rPr>
              <a:t>userdel </a:t>
            </a:r>
            <a:r>
              <a:rPr lang="zh-CN" altLang="en-US" kern="100" dirty="0" smtClean="0">
                <a:latin typeface="Times New Roman"/>
                <a:ea typeface="宋体"/>
              </a:rPr>
              <a:t>命令只有一个</a:t>
            </a:r>
            <a:r>
              <a:rPr lang="pt-BR" kern="100" dirty="0" smtClean="0">
                <a:latin typeface="Times New Roman"/>
                <a:ea typeface="宋体"/>
              </a:rPr>
              <a:t> -r </a:t>
            </a:r>
            <a:r>
              <a:rPr lang="zh-CN" altLang="en-US" kern="100" dirty="0" smtClean="0">
                <a:latin typeface="Times New Roman"/>
                <a:ea typeface="宋体"/>
              </a:rPr>
              <a:t>的参数</a:t>
            </a:r>
            <a:r>
              <a:rPr lang="en-US" altLang="zh-CN" kern="100" dirty="0" smtClean="0">
                <a:latin typeface="Times New Roman"/>
                <a:ea typeface="宋体"/>
              </a:rPr>
              <a:t>(</a:t>
            </a:r>
            <a:r>
              <a:rPr lang="zh-CN" altLang="en-US" kern="100" dirty="0" smtClean="0">
                <a:latin typeface="Times New Roman"/>
                <a:ea typeface="宋体"/>
              </a:rPr>
              <a:t>默认是停用的</a:t>
            </a:r>
            <a:r>
              <a:rPr lang="en-US" altLang="zh-CN" kern="100" dirty="0" smtClean="0">
                <a:latin typeface="Times New Roman"/>
                <a:ea typeface="宋体"/>
              </a:rPr>
              <a:t>)</a:t>
            </a:r>
            <a:r>
              <a:rPr lang="zh-CN" altLang="en-US" kern="100" dirty="0" smtClean="0">
                <a:latin typeface="Times New Roman"/>
                <a:ea typeface="宋体"/>
              </a:rPr>
              <a:t>，这个参数是用来删除用户的下列数据：</a:t>
            </a:r>
          </a:p>
          <a:p>
            <a:pPr marL="400050" lvl="1" indent="0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用户的主目录 （</a:t>
            </a:r>
            <a:r>
              <a:rPr lang="en-US" kern="100" dirty="0" smtClean="0">
                <a:latin typeface="Times New Roman"/>
                <a:ea typeface="宋体"/>
              </a:rPr>
              <a:t>Home Directory</a:t>
            </a:r>
            <a:r>
              <a:rPr lang="zh-CN" altLang="en-US" kern="100" dirty="0" smtClean="0">
                <a:latin typeface="Times New Roman"/>
                <a:ea typeface="宋体"/>
              </a:rPr>
              <a:t>）</a:t>
            </a: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用户的邮箱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3375092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群组账号的管理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</a:rPr>
              <a:t>添加群组帐号</a:t>
            </a:r>
          </a:p>
          <a:p>
            <a:pPr marL="0" indent="0" algn="just">
              <a:spcAft>
                <a:spcPts val="0"/>
              </a:spcAft>
            </a:pPr>
            <a:r>
              <a:rPr lang="pt-BR" kern="100" dirty="0" smtClean="0">
                <a:latin typeface="Times New Roman"/>
              </a:rPr>
              <a:t>	groupadd</a:t>
            </a:r>
            <a:endParaRPr lang="zh-CN" altLang="en-US" kern="100" dirty="0" smtClean="0">
              <a:latin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zh-CN" altLang="en-US" kern="100" dirty="0" smtClean="0">
              <a:latin typeface="Times New Roman"/>
            </a:endParaRPr>
          </a:p>
          <a:p>
            <a:pPr marL="0" indent="0" algn="just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</a:rPr>
              <a:t>删除群组帐号</a:t>
            </a:r>
          </a:p>
          <a:p>
            <a:pPr marL="0" indent="0"/>
            <a:r>
              <a:rPr lang="en-US" kern="100" dirty="0" smtClean="0">
                <a:latin typeface="Times New Roman"/>
                <a:ea typeface="宋体"/>
              </a:rPr>
              <a:t>	groupdel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1295672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添加群组账号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要添加群组的账号，可以使用</a:t>
            </a:r>
            <a:r>
              <a:rPr lang="pt-BR" kern="100" dirty="0" smtClean="0">
                <a:latin typeface="Times New Roman"/>
                <a:ea typeface="宋体"/>
              </a:rPr>
              <a:t> groupadd </a:t>
            </a:r>
            <a:r>
              <a:rPr lang="zh-CN" altLang="en-US" kern="100" dirty="0" smtClean="0">
                <a:latin typeface="Times New Roman"/>
                <a:ea typeface="宋体"/>
              </a:rPr>
              <a:t>命令，其语法如下：</a:t>
            </a:r>
          </a:p>
          <a:p>
            <a:pPr marL="0" indent="0"/>
            <a:r>
              <a:rPr lang="en-US" kern="100" dirty="0" smtClean="0">
                <a:latin typeface="Times New Roman"/>
                <a:ea typeface="宋体"/>
              </a:rPr>
              <a:t>	groupadd [-g </a:t>
            </a:r>
            <a:r>
              <a:rPr lang="en-US" i="1" dirty="0" smtClean="0">
                <a:latin typeface="Times New Roman"/>
                <a:ea typeface="宋体"/>
              </a:rPr>
              <a:t>GID</a:t>
            </a:r>
            <a:r>
              <a:rPr lang="en-US" kern="100" dirty="0" smtClean="0">
                <a:latin typeface="Times New Roman"/>
                <a:ea typeface="宋体"/>
              </a:rPr>
              <a:t>] [-r] [-f] </a:t>
            </a:r>
            <a:r>
              <a:rPr lang="en-US" i="1" dirty="0" smtClean="0">
                <a:latin typeface="Times New Roman"/>
                <a:ea typeface="宋体"/>
              </a:rPr>
              <a:t>GROUPNAME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42910" y="3429000"/>
          <a:ext cx="8072494" cy="3143273"/>
        </p:xfrm>
        <a:graphic>
          <a:graphicData uri="http://schemas.openxmlformats.org/drawingml/2006/table">
            <a:tbl>
              <a:tblPr/>
              <a:tblGrid>
                <a:gridCol w="1235342"/>
                <a:gridCol w="6837152"/>
              </a:tblGrid>
              <a:tr h="523879"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400" b="1" kern="100">
                          <a:latin typeface="Times New Roman MT Extra Bold"/>
                          <a:ea typeface="黑体"/>
                          <a:cs typeface="Times New Roman"/>
                        </a:rPr>
                        <a:t>参数</a:t>
                      </a:r>
                      <a:endParaRPr lang="zh-CN" sz="2400" b="1" kern="100">
                        <a:latin typeface="Times New Roman MT Extra Bold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400" b="1" kern="100">
                          <a:latin typeface="Times New Roman MT Extra Bold"/>
                          <a:ea typeface="黑体"/>
                          <a:cs typeface="Times New Roman"/>
                        </a:rPr>
                        <a:t>说明</a:t>
                      </a:r>
                      <a:endParaRPr lang="zh-CN" sz="2400" b="1" kern="100">
                        <a:latin typeface="Times New Roman MT Extra Bold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  <a:cs typeface="Times New Roman"/>
                        </a:rPr>
                        <a:t>-g GID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>
                          <a:latin typeface="Times New Roman"/>
                          <a:ea typeface="宋体"/>
                          <a:cs typeface="Times New Roman"/>
                        </a:rPr>
                        <a:t>指定群组账号的标识符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  <a:cs typeface="Times New Roman"/>
                        </a:rPr>
                        <a:t>-r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>
                          <a:latin typeface="Times New Roman"/>
                          <a:ea typeface="宋体"/>
                          <a:cs typeface="Times New Roman"/>
                        </a:rPr>
                        <a:t>指定添加的群组成为系统群组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6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>
                          <a:latin typeface="Times New Roman"/>
                          <a:ea typeface="宋体"/>
                          <a:cs typeface="Times New Roman"/>
                        </a:rPr>
                        <a:t>-f</a:t>
                      </a:r>
                      <a:endParaRPr lang="zh-CN" sz="2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/>
                          <a:ea typeface="宋体"/>
                          <a:cs typeface="Times New Roman"/>
                        </a:rPr>
                        <a:t>强制执行。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Times New Roman"/>
                          <a:ea typeface="宋体"/>
                          <a:cs typeface="Times New Roman"/>
                        </a:rPr>
                        <a:t>在一般的情况下，</a:t>
                      </a:r>
                      <a:r>
                        <a:rPr lang="en-US" sz="2400" kern="100" dirty="0">
                          <a:latin typeface="Times New Roman"/>
                          <a:ea typeface="宋体"/>
                          <a:cs typeface="Times New Roman"/>
                        </a:rPr>
                        <a:t>groupadd </a:t>
                      </a:r>
                      <a:r>
                        <a:rPr lang="zh-CN" sz="2400" kern="100" dirty="0">
                          <a:latin typeface="Times New Roman"/>
                          <a:ea typeface="宋体"/>
                          <a:cs typeface="Times New Roman"/>
                        </a:rPr>
                        <a:t>不允许建立一个与使用过的</a:t>
                      </a:r>
                      <a:r>
                        <a:rPr lang="en-US" sz="2400" kern="100" dirty="0">
                          <a:latin typeface="Times New Roman"/>
                          <a:ea typeface="宋体"/>
                          <a:cs typeface="Times New Roman"/>
                        </a:rPr>
                        <a:t> GID </a:t>
                      </a:r>
                      <a:r>
                        <a:rPr lang="zh-CN" sz="2400" kern="100" dirty="0">
                          <a:latin typeface="Times New Roman"/>
                          <a:ea typeface="宋体"/>
                          <a:cs typeface="Times New Roman"/>
                        </a:rPr>
                        <a:t>相同的群组账号，而使用这个参数时，</a:t>
                      </a:r>
                      <a:r>
                        <a:rPr lang="en-US" sz="2400" kern="100" dirty="0" err="1">
                          <a:latin typeface="Times New Roman"/>
                          <a:ea typeface="宋体"/>
                          <a:cs typeface="Times New Roman"/>
                        </a:rPr>
                        <a:t>groupadd</a:t>
                      </a:r>
                      <a:r>
                        <a:rPr lang="en-US" sz="2400" kern="100" dirty="0"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zh-CN" sz="2400" kern="100" dirty="0">
                          <a:latin typeface="Times New Roman"/>
                          <a:ea typeface="宋体"/>
                          <a:cs typeface="Times New Roman"/>
                        </a:rPr>
                        <a:t>将会建立相同</a:t>
                      </a:r>
                      <a:r>
                        <a:rPr lang="en-US" sz="2400" kern="100" dirty="0">
                          <a:latin typeface="Times New Roman"/>
                          <a:ea typeface="宋体"/>
                          <a:cs typeface="Times New Roman"/>
                        </a:rPr>
                        <a:t> GID </a:t>
                      </a:r>
                      <a:r>
                        <a:rPr lang="zh-CN" sz="2400" kern="100" dirty="0">
                          <a:latin typeface="Times New Roman"/>
                          <a:ea typeface="宋体"/>
                          <a:cs typeface="Times New Roman"/>
                        </a:rPr>
                        <a:t>的 群组账号。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371243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删除群组账号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删除某一个群组的账号，此时可以使用</a:t>
            </a:r>
            <a:r>
              <a:rPr lang="en-US" kern="100" dirty="0" smtClean="0">
                <a:latin typeface="Times New Roman"/>
                <a:ea typeface="宋体"/>
              </a:rPr>
              <a:t> groupdel</a:t>
            </a:r>
            <a:r>
              <a:rPr lang="zh-CN" altLang="en-US" kern="100" dirty="0" smtClean="0">
                <a:latin typeface="Times New Roman"/>
                <a:ea typeface="宋体"/>
              </a:rPr>
              <a:t>来删除群组的账号资料：</a:t>
            </a:r>
          </a:p>
          <a:p>
            <a:pPr marL="0" indent="0"/>
            <a:r>
              <a:rPr lang="en-US" kern="100" dirty="0" smtClean="0">
                <a:latin typeface="Times New Roman"/>
                <a:ea typeface="宋体"/>
              </a:rPr>
              <a:t>		groupdel GROUPNAME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4218716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加密算法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储存在</a:t>
            </a:r>
            <a:r>
              <a:rPr lang="en-US" sz="2800" kern="100" dirty="0" smtClean="0">
                <a:latin typeface="Times New Roman"/>
                <a:ea typeface="宋体"/>
              </a:rPr>
              <a:t> Linux 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的密码，必须是加密过的密码</a:t>
            </a:r>
            <a:r>
              <a:rPr lang="zh-CN" altLang="en-US" sz="2800" kern="100" dirty="0" smtClean="0">
                <a:ea typeface="Times New Roman"/>
              </a:rPr>
              <a:t> 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（</a:t>
            </a:r>
            <a:r>
              <a:rPr lang="en-US" sz="2800" i="1" dirty="0" smtClean="0">
                <a:latin typeface="Times New Roman"/>
                <a:ea typeface="宋体"/>
              </a:rPr>
              <a:t>Encrypted Password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）。</a:t>
            </a:r>
            <a:r>
              <a:rPr lang="en-US" sz="2800" kern="100" dirty="0" smtClean="0">
                <a:latin typeface="Times New Roman"/>
                <a:ea typeface="宋体"/>
              </a:rPr>
              <a:t> Linux 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通过加密算法</a:t>
            </a:r>
            <a:r>
              <a:rPr lang="zh-CN" altLang="en-US" sz="2800" kern="100" dirty="0" smtClean="0">
                <a:ea typeface="Times New Roman"/>
              </a:rPr>
              <a:t> 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（</a:t>
            </a:r>
            <a:r>
              <a:rPr lang="en-US" sz="2800" i="1" dirty="0" smtClean="0">
                <a:latin typeface="Times New Roman"/>
                <a:ea typeface="宋体"/>
              </a:rPr>
              <a:t>Encryption Algorithm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）</a:t>
            </a:r>
            <a:r>
              <a:rPr lang="zh-CN" altLang="en-US" sz="2800" kern="100" dirty="0" smtClean="0">
                <a:ea typeface="Times New Roman"/>
              </a:rPr>
              <a:t> 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来产生加密后的密码数据。目前的</a:t>
            </a:r>
            <a:r>
              <a:rPr lang="en-US" sz="2800" kern="100" dirty="0" smtClean="0">
                <a:latin typeface="Times New Roman"/>
                <a:ea typeface="宋体"/>
              </a:rPr>
              <a:t> Linux </a:t>
            </a:r>
            <a:r>
              <a:rPr lang="zh-CN" altLang="en-US" sz="2800" kern="100" dirty="0" smtClean="0">
                <a:latin typeface="Times New Roman"/>
                <a:ea typeface="宋体"/>
                <a:cs typeface="Times New Roman"/>
              </a:rPr>
              <a:t>提供下面两种加密算法：</a:t>
            </a:r>
            <a:endParaRPr lang="en-US" altLang="zh-CN" sz="2800" kern="1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kern="100" dirty="0" smtClean="0">
                <a:latin typeface="Times New Roman"/>
                <a:ea typeface="宋体"/>
              </a:rPr>
              <a:t>DES</a:t>
            </a:r>
            <a:endParaRPr lang="zh-CN" altLang="en-US" sz="2800" kern="100" dirty="0" smtClean="0">
              <a:latin typeface="Times New Roman"/>
              <a:ea typeface="宋体"/>
            </a:endParaRPr>
          </a:p>
          <a:p>
            <a:pPr marL="803275" lvl="2" indent="0" algn="just">
              <a:spcAft>
                <a:spcPts val="0"/>
              </a:spcAft>
            </a:pPr>
            <a:r>
              <a:rPr lang="zh-CN" altLang="en-US" kern="100" dirty="0" smtClean="0">
                <a:latin typeface="Times New Roman"/>
                <a:ea typeface="宋体"/>
              </a:rPr>
              <a:t>这是传统</a:t>
            </a:r>
            <a:r>
              <a:rPr lang="en-US" kern="100" dirty="0" smtClean="0">
                <a:latin typeface="Times New Roman"/>
                <a:ea typeface="宋体"/>
              </a:rPr>
              <a:t> UNIX </a:t>
            </a:r>
            <a:r>
              <a:rPr lang="zh-CN" altLang="en-US" kern="100" dirty="0" smtClean="0">
                <a:latin typeface="Times New Roman"/>
                <a:ea typeface="宋体"/>
              </a:rPr>
              <a:t>使用的加密算法，只能支持八个字符内的密码数据，如果密码超过八个字符，</a:t>
            </a:r>
            <a:r>
              <a:rPr lang="en-US" kern="100" dirty="0" smtClean="0">
                <a:latin typeface="Times New Roman"/>
                <a:ea typeface="宋体"/>
              </a:rPr>
              <a:t>DES </a:t>
            </a:r>
            <a:r>
              <a:rPr lang="zh-CN" altLang="en-US" kern="100" dirty="0" smtClean="0">
                <a:latin typeface="Times New Roman"/>
                <a:ea typeface="宋体"/>
              </a:rPr>
              <a:t>会忽略第八个字符以后的密码，其安全性会比较差。</a:t>
            </a: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kern="100" dirty="0" smtClean="0">
                <a:latin typeface="Times New Roman"/>
                <a:ea typeface="宋体"/>
              </a:rPr>
              <a:t>MD5</a:t>
            </a:r>
            <a:r>
              <a:rPr lang="zh-CN" altLang="en-US" sz="2800" kern="100" dirty="0" smtClean="0">
                <a:latin typeface="Times New Roman"/>
                <a:ea typeface="宋体"/>
              </a:rPr>
              <a:t>（</a:t>
            </a:r>
            <a:r>
              <a:rPr lang="en-US" altLang="zh-CN" sz="2800" kern="100" dirty="0" err="1" smtClean="0">
                <a:latin typeface="Times New Roman"/>
                <a:ea typeface="宋体"/>
              </a:rPr>
              <a:t>unix</a:t>
            </a:r>
            <a:r>
              <a:rPr lang="zh-CN" altLang="en-US" sz="2800" kern="100" dirty="0" smtClean="0">
                <a:latin typeface="Times New Roman"/>
                <a:ea typeface="宋体"/>
              </a:rPr>
              <a:t>不支持但是</a:t>
            </a:r>
            <a:r>
              <a:rPr lang="en-US" altLang="zh-CN" sz="2800" kern="100" dirty="0" err="1" smtClean="0">
                <a:latin typeface="Times New Roman"/>
                <a:ea typeface="宋体"/>
              </a:rPr>
              <a:t>linux</a:t>
            </a:r>
            <a:r>
              <a:rPr lang="zh-CN" altLang="en-US" sz="2800" kern="100" dirty="0" smtClean="0">
                <a:latin typeface="Times New Roman"/>
                <a:ea typeface="宋体"/>
              </a:rPr>
              <a:t>默认的）</a:t>
            </a:r>
          </a:p>
          <a:p>
            <a:pPr marL="803275" lvl="2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这是</a:t>
            </a:r>
            <a:r>
              <a:rPr lang="en-US" kern="100" dirty="0" smtClean="0">
                <a:latin typeface="Times New Roman"/>
                <a:ea typeface="宋体"/>
              </a:rPr>
              <a:t> Red Hat Enterprise Linux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建议你使用的加密算法，其支持</a:t>
            </a:r>
            <a:r>
              <a:rPr lang="en-US" kern="100" dirty="0" smtClean="0">
                <a:latin typeface="Times New Roman"/>
                <a:ea typeface="宋体"/>
              </a:rPr>
              <a:t> 255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个字符的密码数据，会比</a:t>
            </a:r>
            <a:r>
              <a:rPr lang="en-US" kern="100" dirty="0" smtClean="0">
                <a:latin typeface="Times New Roman"/>
                <a:ea typeface="宋体"/>
              </a:rPr>
              <a:t> DES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安全许多。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294712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加密解密原理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600"/>
              </a:spcAft>
            </a:pPr>
            <a:r>
              <a:rPr lang="en-US" kern="100" dirty="0" smtClean="0">
                <a:latin typeface="Times New Roman"/>
                <a:ea typeface="宋体"/>
              </a:rPr>
              <a:t>DES </a:t>
            </a:r>
            <a:r>
              <a:rPr lang="zh-CN" altLang="en-US" kern="100" dirty="0" smtClean="0">
                <a:latin typeface="Times New Roman"/>
                <a:ea typeface="宋体"/>
              </a:rPr>
              <a:t>与</a:t>
            </a:r>
            <a:r>
              <a:rPr lang="en-US" kern="100" dirty="0" smtClean="0">
                <a:latin typeface="Times New Roman"/>
                <a:ea typeface="宋体"/>
              </a:rPr>
              <a:t> MD5 </a:t>
            </a:r>
            <a:r>
              <a:rPr lang="zh-CN" altLang="en-US" kern="100" dirty="0" smtClean="0">
                <a:latin typeface="Times New Roman"/>
                <a:ea typeface="宋体"/>
              </a:rPr>
              <a:t>都只是单向式哈希算法 （</a:t>
            </a:r>
            <a:r>
              <a:rPr lang="en-US" i="1" dirty="0" smtClean="0">
                <a:latin typeface="Times New Roman"/>
                <a:ea typeface="宋体"/>
              </a:rPr>
              <a:t>One Way Hash Algorithms</a:t>
            </a:r>
            <a:r>
              <a:rPr lang="zh-CN" altLang="en-US" kern="100" dirty="0" smtClean="0">
                <a:latin typeface="Times New Roman"/>
                <a:ea typeface="宋体"/>
              </a:rPr>
              <a:t>）。哈希算法是具备下面所有条件的数学算法：</a:t>
            </a: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输入的长度可不固定，但输出的长度是固定的。</a:t>
            </a:r>
          </a:p>
          <a:p>
            <a:pPr marL="0" indent="0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</a:rPr>
              <a:t>输入改变，输出也会改变；输入不变，输出就不变。</a:t>
            </a:r>
          </a:p>
          <a:p>
            <a:pPr marL="0" indent="0"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无法由输出推算出输入的值。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965133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214414" y="214290"/>
            <a:ext cx="5867400" cy="68738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zh-CN" dirty="0" smtClean="0">
                <a:latin typeface="黑体" pitchFamily="49" charset="-122"/>
              </a:rPr>
              <a:t>Linux</a:t>
            </a:r>
            <a:r>
              <a:rPr lang="zh-CN" altLang="en-GB" dirty="0" smtClean="0">
                <a:latin typeface="黑体" pitchFamily="49" charset="-122"/>
              </a:rPr>
              <a:t>系统的组成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2133600" y="1752600"/>
            <a:ext cx="5715000" cy="42672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buClr>
                <a:srgbClr val="003399"/>
              </a:buClr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b="0" dirty="0" smtClean="0">
                <a:latin typeface="黑体" pitchFamily="49" charset="-122"/>
              </a:rPr>
              <a:t> </a:t>
            </a:r>
            <a:r>
              <a:rPr lang="en-GB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Linux</a:t>
            </a:r>
            <a:r>
              <a:rPr lang="zh-CN" alt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内核</a:t>
            </a:r>
          </a:p>
          <a:p>
            <a:pPr eaLnBrk="1" hangingPunct="1">
              <a:buClr>
                <a:srgbClr val="003399"/>
              </a:buClr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Linux Shell</a:t>
            </a:r>
          </a:p>
          <a:p>
            <a:pPr eaLnBrk="1" hangingPunct="1">
              <a:buClr>
                <a:srgbClr val="003399"/>
              </a:buClr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Linux</a:t>
            </a:r>
            <a:r>
              <a:rPr lang="zh-CN" alt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文件系统</a:t>
            </a:r>
            <a:endParaRPr lang="zh-CN" altLang="en-GB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eaLnBrk="1" hangingPunct="1">
              <a:buClr>
                <a:srgbClr val="003399"/>
              </a:buClr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Linux</a:t>
            </a:r>
            <a:r>
              <a:rPr lang="zh-CN" altLang="en-GB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实用工具</a:t>
            </a:r>
            <a:endParaRPr lang="zh-CN" altLang="en-GB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eaLnBrk="1" hangingPunct="1">
              <a:buClr>
                <a:srgbClr val="003399"/>
              </a:buClr>
              <a:buSzPct val="75000"/>
              <a:buFont typeface="Wingdings" pitchFamily="2" charset="2"/>
              <a:buChar char="v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内核，</a:t>
            </a:r>
            <a:r>
              <a:rPr lang="en-GB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Shell</a:t>
            </a: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和文件系统一起形   </a:t>
            </a:r>
          </a:p>
          <a:p>
            <a:pPr eaLnBrk="1" hangingPunct="1">
              <a:buClr>
                <a:srgbClr val="003399"/>
              </a:buClr>
              <a:buSzPct val="75000"/>
              <a:buFont typeface="Wingdings" pitchFamily="2" charset="2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   成了基本的操作系统结构</a:t>
            </a:r>
            <a:r>
              <a:rPr lang="zh-CN" alt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>
                <a:latin typeface="Times New Roman"/>
                <a:cs typeface="Times New Roman"/>
              </a:rPr>
              <a:t>加密解密原理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MD5</a:t>
            </a:r>
            <a:r>
              <a:rPr lang="zh-CN" altLang="en-US" dirty="0" smtClean="0"/>
              <a:t>显示 输入长度不固定 但输出长度固定</a:t>
            </a:r>
          </a:p>
          <a:p>
            <a:pPr>
              <a:buNone/>
            </a:pPr>
            <a:r>
              <a:rPr lang="en-US" altLang="zh-CN" dirty="0" smtClean="0"/>
              <a:t>[</a:t>
            </a:r>
            <a:r>
              <a:rPr lang="en-US" altLang="zh-CN" dirty="0" err="1" smtClean="0"/>
              <a:t>root@localhost</a:t>
            </a:r>
            <a:r>
              <a:rPr lang="en-US" altLang="zh-CN" dirty="0" smtClean="0"/>
              <a:t> ~]# echo "123" |md5sum </a:t>
            </a:r>
          </a:p>
          <a:p>
            <a:pPr>
              <a:buNone/>
            </a:pPr>
            <a:r>
              <a:rPr lang="en-US" altLang="zh-CN" dirty="0" smtClean="0"/>
              <a:t>ba1f2511fc30423bdbb183fe33f3dd0f  -</a:t>
            </a:r>
          </a:p>
          <a:p>
            <a:pPr>
              <a:buNone/>
            </a:pPr>
            <a:r>
              <a:rPr lang="en-US" altLang="zh-CN" dirty="0" smtClean="0"/>
              <a:t>[</a:t>
            </a:r>
            <a:r>
              <a:rPr lang="en-US" altLang="zh-CN" dirty="0" err="1" smtClean="0"/>
              <a:t>root@localhost</a:t>
            </a:r>
            <a:r>
              <a:rPr lang="en-US" altLang="zh-CN" dirty="0" smtClean="0"/>
              <a:t> ~]# echo "a"|md5sum </a:t>
            </a:r>
          </a:p>
          <a:p>
            <a:pPr>
              <a:buNone/>
            </a:pPr>
            <a:r>
              <a:rPr lang="en-US" altLang="zh-CN" dirty="0" smtClean="0"/>
              <a:t>60b725f10c9c85c70d97880dfe8191b3  -</a:t>
            </a:r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25323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smtClean="0">
                <a:latin typeface="Times New Roman"/>
                <a:ea typeface="宋体"/>
              </a:rPr>
              <a:t>md5sum&amp;salt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kern="100" dirty="0" smtClean="0">
                <a:latin typeface="Times New Roman"/>
                <a:ea typeface="宋体"/>
              </a:rPr>
              <a:t>Linux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内建的</a:t>
            </a:r>
            <a:r>
              <a:rPr lang="en-US" kern="100" dirty="0" smtClean="0">
                <a:latin typeface="Times New Roman"/>
                <a:ea typeface="宋体"/>
              </a:rPr>
              <a:t> md5sum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是实现</a:t>
            </a:r>
            <a:r>
              <a:rPr lang="en-US" kern="100" dirty="0" smtClean="0">
                <a:latin typeface="Times New Roman"/>
                <a:ea typeface="宋体"/>
              </a:rPr>
              <a:t> MD5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哈希算法的工具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哈希算法会为每一个的数据，提供一个独一无二的指纹（</a:t>
            </a:r>
            <a:r>
              <a:rPr lang="en-US" i="1" dirty="0" smtClean="0">
                <a:latin typeface="Times New Roman"/>
                <a:ea typeface="宋体"/>
              </a:rPr>
              <a:t>Fingerprint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）！如果输入数据的内容改变了，那么计算出来的哈希值也会跟着改变；若输入的数据的内容相同，哈希值也会相同！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“加料”的</a:t>
            </a:r>
            <a:r>
              <a:rPr lang="en-US" kern="100" dirty="0" smtClean="0">
                <a:latin typeface="Times New Roman"/>
                <a:ea typeface="宋体"/>
              </a:rPr>
              <a:t> DES/MD5 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算法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产生一个固定长度的随机数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pPr marL="400050" lvl="1" indent="0"/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把随机数连同原始的密码一并交给单向哈希算法，计算出密码与随机数的哈希值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5389464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系统中三种基本权限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</a:rPr>
              <a:t>用户属主、用户属组及其它人权限</a:t>
            </a:r>
          </a:p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三种基本权限类型</a:t>
            </a:r>
            <a:endParaRPr lang="en-US" altLang="zh-CN" kern="100" dirty="0" smtClean="0">
              <a:latin typeface="Times New Roman"/>
              <a:ea typeface="宋体"/>
              <a:cs typeface="Times New Roman"/>
            </a:endParaRPr>
          </a:p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三种访问级别</a:t>
            </a:r>
            <a:endParaRPr lang="zh-CN" altLang="en-US" dirty="0"/>
          </a:p>
        </p:txBody>
      </p:sp>
      <p:pic>
        <p:nvPicPr>
          <p:cNvPr id="4" name="图片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857628"/>
            <a:ext cx="400052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19331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八进制表示法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71472" y="1928802"/>
          <a:ext cx="7786742" cy="4214844"/>
        </p:xfrm>
        <a:graphic>
          <a:graphicData uri="http://schemas.openxmlformats.org/drawingml/2006/table">
            <a:tbl>
              <a:tblPr/>
              <a:tblGrid>
                <a:gridCol w="2415922"/>
                <a:gridCol w="2465859"/>
                <a:gridCol w="2904961"/>
              </a:tblGrid>
              <a:tr h="1053711"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800" b="1" kern="100">
                          <a:latin typeface="Times New Roman MT Extra Bold"/>
                          <a:ea typeface="宋体"/>
                          <a:cs typeface="Times New Roman"/>
                        </a:rPr>
                        <a:t>字符表示法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800" b="1" kern="100">
                          <a:latin typeface="Times New Roman MT Extra Bold"/>
                          <a:ea typeface="宋体"/>
                          <a:cs typeface="Times New Roman"/>
                        </a:rPr>
                        <a:t>八进制表示法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800" b="1" kern="100">
                          <a:latin typeface="Times New Roman MT Extra Bold"/>
                          <a:ea typeface="宋体"/>
                          <a:cs typeface="Times New Roman"/>
                        </a:rPr>
                        <a:t>含义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宋体"/>
                          <a:cs typeface="Times New Roman"/>
                        </a:rPr>
                        <a:t>r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>
                          <a:latin typeface="Times New Roman"/>
                          <a:ea typeface="宋体"/>
                          <a:cs typeface="Times New Roman"/>
                        </a:rPr>
                        <a:t>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宋体"/>
                          <a:cs typeface="Times New Roman"/>
                        </a:rPr>
                        <a:t>w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>
                          <a:latin typeface="Times New Roman"/>
                          <a:ea typeface="宋体"/>
                          <a:cs typeface="Times New Roman"/>
                        </a:rPr>
                        <a:t>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Times New Roman"/>
                          <a:ea typeface="宋体"/>
                          <a:cs typeface="Times New Roman"/>
                        </a:rPr>
                        <a:t>1</a:t>
                      </a:r>
                      <a:endParaRPr lang="zh-CN" sz="28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Times New Roman"/>
                          <a:ea typeface="宋体"/>
                          <a:cs typeface="Times New Roman"/>
                        </a:rPr>
                        <a:t>执行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032359"/>
      </p:ext>
    </p:extLst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00" dirty="0" smtClean="0">
                <a:latin typeface="Times New Roman"/>
                <a:ea typeface="宋体"/>
              </a:rPr>
              <a:t>Linux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系统中文件权限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tabLst>
                <a:tab pos="266700" algn="l"/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修改文件权限</a:t>
            </a:r>
            <a:r>
              <a:rPr lang="en-US" kern="100" dirty="0" err="1" smtClean="0">
                <a:latin typeface="Times New Roman"/>
              </a:rPr>
              <a:t>chmod</a:t>
            </a:r>
            <a:endParaRPr lang="zh-CN" altLang="en-US" kern="100" dirty="0" smtClean="0">
              <a:latin typeface="Times New Roman"/>
            </a:endParaRPr>
          </a:p>
          <a:p>
            <a:pPr marL="266700" indent="-266700" algn="just">
              <a:spcAft>
                <a:spcPts val="0"/>
              </a:spcAft>
              <a:tabLst>
                <a:tab pos="266700" algn="l"/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修改文件权属</a:t>
            </a:r>
            <a:r>
              <a:rPr lang="en-US" kern="100" dirty="0" err="1" smtClean="0">
                <a:latin typeface="Times New Roman"/>
              </a:rPr>
              <a:t>chown</a:t>
            </a:r>
            <a:r>
              <a:rPr lang="zh-CN" altLang="en-US" kern="100" dirty="0" smtClean="0">
                <a:latin typeface="Times New Roman"/>
              </a:rPr>
              <a:t>，</a:t>
            </a:r>
            <a:r>
              <a:rPr lang="en-US" kern="100" dirty="0" err="1" smtClean="0">
                <a:latin typeface="Times New Roman"/>
              </a:rPr>
              <a:t>chgrp</a:t>
            </a:r>
            <a:endParaRPr lang="zh-CN" altLang="en-US" kern="100" dirty="0" smtClean="0">
              <a:latin typeface="Times New Roman"/>
            </a:endParaRPr>
          </a:p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控制默认权限</a:t>
            </a:r>
            <a:r>
              <a:rPr lang="en-US" kern="100" dirty="0" err="1" smtClean="0">
                <a:latin typeface="Times New Roman"/>
                <a:ea typeface="宋体"/>
              </a:rPr>
              <a:t>umask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1091826"/>
      </p:ext>
    </p:extLst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修改文件权限</a:t>
            </a:r>
            <a:r>
              <a:rPr lang="en-US" kern="100" dirty="0" err="1" smtClean="0">
                <a:latin typeface="Times New Roman"/>
                <a:ea typeface="宋体"/>
              </a:rPr>
              <a:t>chmod</a:t>
            </a:r>
            <a:endParaRPr lang="zh-CN" altLang="en-US" dirty="0"/>
          </a:p>
        </p:txBody>
      </p:sp>
      <p:pic>
        <p:nvPicPr>
          <p:cNvPr id="4" name="图片 3" descr="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42941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71604" y="3286124"/>
          <a:ext cx="6143668" cy="3352800"/>
        </p:xfrm>
        <a:graphic>
          <a:graphicData uri="http://schemas.openxmlformats.org/drawingml/2006/table">
            <a:tbl>
              <a:tblPr/>
              <a:tblGrid>
                <a:gridCol w="2003288"/>
                <a:gridCol w="4140380"/>
              </a:tblGrid>
              <a:tr h="266269"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000" b="1" kern="100">
                          <a:latin typeface="Times New Roman MT Extra Bold"/>
                          <a:ea typeface="宋体"/>
                          <a:cs typeface="Times New Roman"/>
                        </a:rPr>
                        <a:t>缩写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000" b="1" kern="100">
                          <a:latin typeface="Times New Roman MT Extra Bold"/>
                          <a:ea typeface="宋体"/>
                          <a:cs typeface="Times New Roman"/>
                        </a:rPr>
                        <a:t>含义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u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User(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用户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g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Group 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组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o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Other(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其它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a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All(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所有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Add(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加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Remove(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减去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=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Set 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设置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r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Read 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可读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w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Write (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可写</a:t>
                      </a: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Times New Roman"/>
                          <a:ea typeface="宋体"/>
                          <a:cs typeface="Times New Roman"/>
                        </a:rPr>
                        <a:t>Execute (</a:t>
                      </a:r>
                      <a:r>
                        <a:rPr lang="zh-CN" sz="2000" kern="100" dirty="0">
                          <a:latin typeface="Times New Roman"/>
                          <a:ea typeface="宋体"/>
                          <a:cs typeface="Times New Roman"/>
                        </a:rPr>
                        <a:t>执行</a:t>
                      </a:r>
                      <a:r>
                        <a:rPr lang="en-US" sz="2000" kern="100" dirty="0"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20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565095"/>
      </p:ext>
    </p:extLst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修改文件权属</a:t>
            </a:r>
            <a:r>
              <a:rPr lang="en-US" kern="100" dirty="0" smtClean="0">
                <a:latin typeface="Times New Roman"/>
                <a:ea typeface="宋体"/>
              </a:rPr>
              <a:t>chown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，</a:t>
            </a:r>
            <a:r>
              <a:rPr lang="en-US" kern="100" dirty="0" smtClean="0">
                <a:latin typeface="Times New Roman"/>
                <a:ea typeface="宋体"/>
              </a:rPr>
              <a:t>chgrp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使用</a:t>
            </a:r>
            <a:r>
              <a:rPr lang="en-US" dirty="0" smtClean="0"/>
              <a:t>chown</a:t>
            </a:r>
            <a:r>
              <a:rPr lang="zh-CN" altLang="en-US" dirty="0" smtClean="0"/>
              <a:t>命令改变文件的属主</a:t>
            </a:r>
            <a:endParaRPr lang="en-US" altLang="zh-CN" dirty="0" smtClean="0"/>
          </a:p>
          <a:p>
            <a:pPr lvl="1"/>
            <a:r>
              <a:rPr lang="en-US" dirty="0" smtClean="0"/>
              <a:t>chown [-R] user file</a:t>
            </a:r>
            <a:endParaRPr lang="zh-CN" altLang="en-US" dirty="0" smtClean="0"/>
          </a:p>
          <a:p>
            <a:r>
              <a:rPr lang="zh-CN" altLang="en-US" dirty="0" smtClean="0"/>
              <a:t>使用</a:t>
            </a:r>
            <a:r>
              <a:rPr lang="en-US" dirty="0" smtClean="0"/>
              <a:t>chgrp</a:t>
            </a:r>
            <a:r>
              <a:rPr lang="zh-CN" altLang="en-US" dirty="0" smtClean="0"/>
              <a:t>命令改变文件属组</a:t>
            </a:r>
            <a:endParaRPr lang="en-US" altLang="zh-CN" dirty="0" smtClean="0"/>
          </a:p>
          <a:p>
            <a:pPr lvl="1"/>
            <a:r>
              <a:rPr lang="en-US" dirty="0" smtClean="0"/>
              <a:t>chgrp GROUP FILE …</a:t>
            </a:r>
            <a:endParaRPr lang="zh-CN" altLang="en-US" dirty="0" smtClean="0"/>
          </a:p>
          <a:p>
            <a:r>
              <a:rPr lang="zh-CN" altLang="en-US" dirty="0" smtClean="0"/>
              <a:t>谁可以修改文件的所有者和权限</a:t>
            </a:r>
          </a:p>
          <a:p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14348" y="4500570"/>
          <a:ext cx="7358114" cy="2000264"/>
        </p:xfrm>
        <a:graphic>
          <a:graphicData uri="http://schemas.openxmlformats.org/drawingml/2006/table">
            <a:tbl>
              <a:tblPr/>
              <a:tblGrid>
                <a:gridCol w="2603412"/>
                <a:gridCol w="4754702"/>
              </a:tblGrid>
              <a:tr h="500066"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000" b="1" kern="100">
                          <a:latin typeface="Times New Roman MT Extra Bold"/>
                          <a:ea typeface="宋体"/>
                          <a:cs typeface="Times New Roman"/>
                        </a:rPr>
                        <a:t>操作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9235" indent="-229235" algn="just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667635" algn="ctr"/>
                        </a:tabLst>
                      </a:pPr>
                      <a:r>
                        <a:rPr lang="zh-CN" sz="2000" b="1" kern="100" dirty="0">
                          <a:latin typeface="Times New Roman MT Extra Bold"/>
                          <a:ea typeface="宋体"/>
                          <a:cs typeface="Times New Roman"/>
                        </a:rPr>
                        <a:t>可以执行的用户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Chmod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Root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用户和文件的所有者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Chgrp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Root</a:t>
                      </a:r>
                      <a:r>
                        <a:rPr lang="zh-CN" sz="2000" kern="100">
                          <a:latin typeface="Times New Roman"/>
                          <a:ea typeface="宋体"/>
                          <a:cs typeface="Times New Roman"/>
                        </a:rPr>
                        <a:t>用户和文件的所有者（必须是组成员）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Times New Roman"/>
                          <a:ea typeface="宋体"/>
                          <a:cs typeface="Times New Roman"/>
                        </a:rPr>
                        <a:t>Chown</a:t>
                      </a:r>
                      <a:endParaRPr lang="zh-CN" sz="20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Times New Roman"/>
                          <a:ea typeface="宋体"/>
                          <a:cs typeface="Times New Roman"/>
                        </a:rPr>
                        <a:t>只有</a:t>
                      </a:r>
                      <a:r>
                        <a:rPr lang="en-US" sz="2000" kern="100" dirty="0">
                          <a:latin typeface="Times New Roman"/>
                          <a:ea typeface="宋体"/>
                          <a:cs typeface="Times New Roman"/>
                        </a:rPr>
                        <a:t>root</a:t>
                      </a:r>
                      <a:r>
                        <a:rPr lang="zh-CN" sz="2000" kern="100" dirty="0">
                          <a:latin typeface="Times New Roman"/>
                          <a:ea typeface="宋体"/>
                          <a:cs typeface="Times New Roman"/>
                        </a:rPr>
                        <a:t>用户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296873"/>
      </p:ext>
    </p:extLst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控制默认权限</a:t>
            </a:r>
            <a:r>
              <a:rPr lang="en-US" kern="100" dirty="0" err="1" smtClean="0">
                <a:latin typeface="Times New Roman"/>
                <a:ea typeface="宋体"/>
              </a:rPr>
              <a:t>umask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</a:rPr>
              <a:t>创建文件时，系统默认模式为</a:t>
            </a:r>
            <a:r>
              <a:rPr lang="en-US" kern="100" dirty="0" smtClean="0">
                <a:latin typeface="Times New Roman"/>
              </a:rPr>
              <a:t>666</a:t>
            </a:r>
            <a:endParaRPr lang="zh-CN" altLang="en-US" kern="100" dirty="0" smtClean="0">
              <a:latin typeface="Times New Roman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</a:rPr>
              <a:t>创建目录时，系统默认模式为</a:t>
            </a:r>
            <a:r>
              <a:rPr lang="en-US" kern="100" dirty="0" smtClean="0">
                <a:latin typeface="Times New Roman"/>
              </a:rPr>
              <a:t>777</a:t>
            </a:r>
            <a:endParaRPr lang="zh-CN" altLang="en-US" kern="100" dirty="0" smtClean="0">
              <a:latin typeface="Times New Roman"/>
            </a:endParaRP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</a:rPr>
              <a:t>每一个进程使用一个“</a:t>
            </a:r>
            <a:r>
              <a:rPr lang="en-US" kern="100" dirty="0" err="1" smtClean="0">
                <a:latin typeface="Times New Roman"/>
              </a:rPr>
              <a:t>umask</a:t>
            </a:r>
            <a:r>
              <a:rPr lang="zh-CN" altLang="en-US" kern="100" dirty="0" smtClean="0">
                <a:latin typeface="Times New Roman"/>
              </a:rPr>
              <a:t>”参数来遮盖某些特定的权限</a:t>
            </a:r>
          </a:p>
          <a:p>
            <a:pPr marL="0" indent="0" algn="just">
              <a:spcAft>
                <a:spcPts val="0"/>
              </a:spcAft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</a:rPr>
              <a:t>在红帽企业版</a:t>
            </a:r>
            <a:r>
              <a:rPr lang="en-US" kern="100" dirty="0" err="1" smtClean="0">
                <a:latin typeface="Times New Roman"/>
              </a:rPr>
              <a:t>linux</a:t>
            </a:r>
            <a:r>
              <a:rPr lang="zh-CN" altLang="en-US" kern="100" dirty="0" smtClean="0">
                <a:latin typeface="Times New Roman"/>
              </a:rPr>
              <a:t>中系统默认</a:t>
            </a:r>
            <a:r>
              <a:rPr lang="en-US" kern="100" dirty="0" err="1" smtClean="0">
                <a:latin typeface="Times New Roman"/>
              </a:rPr>
              <a:t>umask</a:t>
            </a:r>
            <a:r>
              <a:rPr lang="zh-CN" altLang="en-US" kern="100" dirty="0" smtClean="0">
                <a:latin typeface="Times New Roman"/>
              </a:rPr>
              <a:t>值为</a:t>
            </a:r>
            <a:r>
              <a:rPr lang="en-US" kern="100" dirty="0" smtClean="0">
                <a:latin typeface="Times New Roman"/>
              </a:rPr>
              <a:t>002</a:t>
            </a:r>
            <a:endParaRPr lang="zh-CN" altLang="en-US" kern="100" dirty="0" smtClean="0">
              <a:latin typeface="Times New Roman"/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可以通过</a:t>
            </a:r>
            <a:r>
              <a:rPr lang="en-US" kern="100" dirty="0" err="1" smtClean="0">
                <a:latin typeface="Times New Roman"/>
                <a:ea typeface="宋体"/>
              </a:rPr>
              <a:t>umask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修改</a:t>
            </a:r>
            <a:r>
              <a:rPr lang="en-US" kern="100" dirty="0" err="1" smtClean="0">
                <a:latin typeface="Times New Roman"/>
                <a:ea typeface="宋体"/>
              </a:rPr>
              <a:t>umask</a:t>
            </a:r>
            <a:r>
              <a:rPr lang="zh-CN" altLang="en-US" kern="100" dirty="0" smtClean="0">
                <a:latin typeface="Times New Roman"/>
                <a:ea typeface="宋体"/>
                <a:cs typeface="Times New Roman"/>
              </a:rPr>
              <a:t>的值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25089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976" y="357166"/>
            <a:ext cx="6934200" cy="569913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zh-CN" dirty="0" smtClean="0">
                <a:latin typeface="黑体" pitchFamily="49" charset="-122"/>
              </a:rPr>
              <a:t>Kernel（</a:t>
            </a:r>
            <a:r>
              <a:rPr lang="zh-CN" altLang="en-GB" dirty="0" smtClean="0">
                <a:latin typeface="黑体" pitchFamily="49" charset="-122"/>
              </a:rPr>
              <a:t>内核）和版本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1071538" y="1285860"/>
            <a:ext cx="8072462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3000"/>
              </a:lnSpc>
              <a:spcBef>
                <a:spcPts val="675"/>
              </a:spcBef>
              <a:buClr>
                <a:srgbClr val="003399"/>
              </a:buClr>
              <a:buSzPct val="76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Kernel</a:t>
            </a:r>
            <a:r>
              <a:rPr lang="zh-CN" altLang="en-GB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实现操作系统的基本功能</a:t>
            </a: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400" dirty="0" smtClean="0">
                <a:latin typeface="黑体" pitchFamily="49" charset="-122"/>
              </a:rPr>
              <a:t>硬件方面：控制硬件设备，内存管理，硬件接口，基本</a:t>
            </a:r>
            <a:r>
              <a:rPr lang="en-GB" altLang="zh-CN" sz="2400" dirty="0" smtClean="0">
                <a:latin typeface="黑体" pitchFamily="49" charset="-122"/>
              </a:rPr>
              <a:t>I/O</a:t>
            </a: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400" dirty="0" smtClean="0">
                <a:latin typeface="黑体" pitchFamily="49" charset="-122"/>
              </a:rPr>
              <a:t>软件方面：管理文件系统，为程序分配内存和</a:t>
            </a:r>
            <a:r>
              <a:rPr lang="en-GB" altLang="zh-CN" sz="2400" dirty="0" smtClean="0">
                <a:latin typeface="黑体" pitchFamily="49" charset="-122"/>
              </a:rPr>
              <a:t>CPU</a:t>
            </a:r>
            <a:r>
              <a:rPr lang="zh-CN" altLang="en-GB" sz="2400" dirty="0" smtClean="0">
                <a:latin typeface="黑体" pitchFamily="49" charset="-122"/>
              </a:rPr>
              <a:t>时间等</a:t>
            </a: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1200" dirty="0" smtClean="0">
              <a:latin typeface="黑体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ts val="675"/>
              </a:spcBef>
              <a:buClr>
                <a:srgbClr val="003399"/>
              </a:buClr>
              <a:buSzPct val="76000"/>
              <a:buFont typeface="Times New Roman" pitchFamily="18" charset="0"/>
              <a:buChar char="•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版本号有三个数字组成：</a:t>
            </a:r>
            <a:r>
              <a:rPr lang="en-GB" altLang="zh-CN" sz="2800" dirty="0" err="1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r.x.y</a:t>
            </a:r>
            <a:endParaRPr lang="en-GB" altLang="zh-CN" sz="2800" dirty="0" smtClean="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49" charset="-122"/>
            </a:endParaRP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400" dirty="0" smtClean="0">
                <a:latin typeface="黑体" pitchFamily="49" charset="-122"/>
              </a:rPr>
              <a:t>r：</a:t>
            </a:r>
            <a:r>
              <a:rPr lang="zh-CN" altLang="en-GB" sz="2400" dirty="0" smtClean="0">
                <a:latin typeface="黑体" pitchFamily="49" charset="-122"/>
              </a:rPr>
              <a:t>目前发布的</a:t>
            </a:r>
            <a:r>
              <a:rPr lang="en-GB" altLang="zh-CN" sz="2400" dirty="0" smtClean="0">
                <a:latin typeface="黑体" pitchFamily="49" charset="-122"/>
              </a:rPr>
              <a:t>Kernel</a:t>
            </a:r>
            <a:r>
              <a:rPr lang="zh-CN" altLang="en-GB" sz="2400" dirty="0" smtClean="0">
                <a:latin typeface="黑体" pitchFamily="49" charset="-122"/>
              </a:rPr>
              <a:t>版本</a:t>
            </a: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400" dirty="0" smtClean="0">
                <a:latin typeface="黑体" pitchFamily="49" charset="-122"/>
              </a:rPr>
              <a:t>x：</a:t>
            </a:r>
            <a:r>
              <a:rPr lang="zh-CN" altLang="en-GB" sz="2400" dirty="0" smtClean="0">
                <a:latin typeface="黑体" pitchFamily="49" charset="-122"/>
              </a:rPr>
              <a:t>偶数：稳定版本，奇数：开发中版本</a:t>
            </a: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altLang="zh-CN" sz="2400" dirty="0" smtClean="0">
                <a:latin typeface="黑体" pitchFamily="49" charset="-122"/>
              </a:rPr>
              <a:t>y：</a:t>
            </a:r>
            <a:r>
              <a:rPr lang="zh-CN" altLang="en-GB" sz="2400" dirty="0" smtClean="0">
                <a:latin typeface="黑体" pitchFamily="49" charset="-122"/>
              </a:rPr>
              <a:t>错误修补的次数</a:t>
            </a: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buSzPct val="85000"/>
              <a:buFont typeface="Times New Roman" pitchFamily="18" charset="0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1200" dirty="0" smtClean="0">
              <a:latin typeface="黑体" pitchFamily="49" charset="-122"/>
            </a:endParaRP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buSzPct val="85000"/>
              <a:buFont typeface="Times New Roman" pitchFamily="18" charset="0"/>
              <a:buNone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zh-CN" altLang="en-GB" sz="1200" dirty="0" smtClean="0">
              <a:latin typeface="黑体" pitchFamily="49" charset="-122"/>
            </a:endParaRP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buClr>
                <a:srgbClr val="003399"/>
              </a:buClr>
              <a:buSzPct val="72000"/>
              <a:buFont typeface="Wingdings" pitchFamily="2" charset="2"/>
              <a:buChar char="v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范例：2.0.38；2.2.16</a:t>
            </a:r>
          </a:p>
          <a:p>
            <a:pPr lvl="1" eaLnBrk="1" hangingPunct="1">
              <a:lnSpc>
                <a:spcPct val="90000"/>
              </a:lnSpc>
              <a:spcBef>
                <a:spcPts val="575"/>
              </a:spcBef>
              <a:buClr>
                <a:srgbClr val="003399"/>
              </a:buClr>
              <a:buSzPct val="72000"/>
              <a:buFont typeface="Wingdings" pitchFamily="2" charset="2"/>
              <a:buChar char="v"/>
              <a:tabLst>
                <a:tab pos="339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zh-CN" alt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49" charset="-122"/>
              </a:rPr>
              <a:t>说明：2.1修正了132次后才变为2.2版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ea typeface="宋体"/>
              </a:rPr>
              <a:t>Linux</a:t>
            </a:r>
            <a:r>
              <a:rPr lang="zh-CN" altLang="en-US" dirty="0" smtClean="0">
                <a:latin typeface="Times New Roman"/>
                <a:ea typeface="宋体"/>
                <a:cs typeface="Times New Roman"/>
              </a:rPr>
              <a:t>命令的习惯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 algn="just">
              <a:spcAft>
                <a:spcPts val="0"/>
              </a:spcAft>
              <a:buFont typeface="Wingdings" pitchFamily="2" charset="2"/>
              <a:buChar char="Ø"/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命令及参数区分大小写</a:t>
            </a:r>
          </a:p>
          <a:p>
            <a:pPr marL="266700" indent="-266700" algn="just">
              <a:spcAft>
                <a:spcPts val="0"/>
              </a:spcAft>
              <a:buFont typeface="Wingdings" pitchFamily="2" charset="2"/>
              <a:buChar char="Ø"/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程序可否执行与扩展名无关</a:t>
            </a:r>
          </a:p>
          <a:p>
            <a:pPr marL="266700" indent="-266700" algn="just">
              <a:spcAft>
                <a:spcPts val="0"/>
              </a:spcAft>
              <a:buFont typeface="Wingdings" pitchFamily="2" charset="2"/>
              <a:buChar char="Ø"/>
              <a:tabLst>
                <a:tab pos="266700" algn="l"/>
              </a:tabLst>
            </a:pPr>
            <a:r>
              <a:rPr lang="zh-CN" altLang="en-US" kern="100" dirty="0" smtClean="0">
                <a:latin typeface="Times New Roman"/>
              </a:rPr>
              <a:t>使用</a:t>
            </a:r>
            <a:r>
              <a:rPr lang="en-US" kern="100" dirty="0" smtClean="0">
                <a:latin typeface="Times New Roman"/>
              </a:rPr>
              <a:t>tab</a:t>
            </a:r>
            <a:r>
              <a:rPr lang="zh-CN" altLang="en-US" kern="100" dirty="0" smtClean="0">
                <a:latin typeface="Times New Roman"/>
              </a:rPr>
              <a:t>键来补全命令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3736</Words>
  <Application>Microsoft Office PowerPoint</Application>
  <PresentationFormat>全屏显示(4:3)</PresentationFormat>
  <Paragraphs>540</Paragraphs>
  <Slides>77</Slides>
  <Notes>12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77</vt:i4>
      </vt:variant>
    </vt:vector>
  </HeadingPairs>
  <TitlesOfParts>
    <vt:vector size="78" baseType="lpstr">
      <vt:lpstr>Office 主题</vt:lpstr>
      <vt:lpstr>Linux课程</vt:lpstr>
      <vt:lpstr>什么是Linux ？</vt:lpstr>
      <vt:lpstr>UNIX历史简介</vt:lpstr>
      <vt:lpstr>Linux历史简介</vt:lpstr>
      <vt:lpstr>PowerPoint 演示文稿</vt:lpstr>
      <vt:lpstr>GNU&amp;GPL  简介</vt:lpstr>
      <vt:lpstr>Linux系统的组成</vt:lpstr>
      <vt:lpstr>Kernel（内核）和版本</vt:lpstr>
      <vt:lpstr>Linux命令的习惯</vt:lpstr>
      <vt:lpstr>man</vt:lpstr>
      <vt:lpstr>目录结构</vt:lpstr>
      <vt:lpstr>倒置树文件系统</vt:lpstr>
      <vt:lpstr>“.”文件和“..”文件</vt:lpstr>
      <vt:lpstr>绝对路径与相对路径的区别</vt:lpstr>
      <vt:lpstr>我在哪儿？pwd命令</vt:lpstr>
      <vt:lpstr>更换目录：cd命令</vt:lpstr>
      <vt:lpstr>目录命令及管理示例</vt:lpstr>
      <vt:lpstr>文件查看命令</vt:lpstr>
      <vt:lpstr>进入VI</vt:lpstr>
      <vt:lpstr>VI 3种运行模式</vt:lpstr>
      <vt:lpstr>移动光标</vt:lpstr>
      <vt:lpstr>输入文本</vt:lpstr>
      <vt:lpstr>复制与粘贴</vt:lpstr>
      <vt:lpstr>删除与修改</vt:lpstr>
      <vt:lpstr>查找与替换</vt:lpstr>
      <vt:lpstr>保存文档</vt:lpstr>
      <vt:lpstr>磁盘的分类</vt:lpstr>
      <vt:lpstr>磁盘的结构</vt:lpstr>
      <vt:lpstr>Linux 常见的文件系统</vt:lpstr>
      <vt:lpstr>ext3日志文件系统</vt:lpstr>
      <vt:lpstr>设置 /etc/fstab</vt:lpstr>
      <vt:lpstr>建立分区</vt:lpstr>
      <vt:lpstr>分配文件系统</vt:lpstr>
      <vt:lpstr>挂载分区</vt:lpstr>
      <vt:lpstr>自动装载文件系统</vt:lpstr>
      <vt:lpstr>制作交换内存文件系统</vt:lpstr>
      <vt:lpstr>制作交换内存文件系统</vt:lpstr>
      <vt:lpstr>网络配置 </vt:lpstr>
      <vt:lpstr>服务的介绍</vt:lpstr>
      <vt:lpstr>依照功能分类</vt:lpstr>
      <vt:lpstr>依照服务启动的方法分类</vt:lpstr>
      <vt:lpstr>独立系统服务的特性</vt:lpstr>
      <vt:lpstr>临时服务的特性</vt:lpstr>
      <vt:lpstr>如何利用脚本直接管理服务</vt:lpstr>
      <vt:lpstr>脚本的管理</vt:lpstr>
      <vt:lpstr>Runlevel目录的文件命名规则</vt:lpstr>
      <vt:lpstr>使用 chkconfig 设置</vt:lpstr>
      <vt:lpstr>其他的服务管理工具</vt:lpstr>
      <vt:lpstr>计划任务</vt:lpstr>
      <vt:lpstr>计划任务</vt:lpstr>
      <vt:lpstr>Rpm软件包安装</vt:lpstr>
      <vt:lpstr>Yum方式安装软件包</vt:lpstr>
      <vt:lpstr>Yum安装软件包</vt:lpstr>
      <vt:lpstr>为何要压缩文件</vt:lpstr>
      <vt:lpstr>linux标准压缩工具</vt:lpstr>
      <vt:lpstr>压缩文件</vt:lpstr>
      <vt:lpstr>归档文件</vt:lpstr>
      <vt:lpstr>Linux 上的账号分类</vt:lpstr>
      <vt:lpstr>依照账号的功能</vt:lpstr>
      <vt:lpstr>用户账号</vt:lpstr>
      <vt:lpstr>群组账号</vt:lpstr>
      <vt:lpstr>添加用户账号</vt:lpstr>
      <vt:lpstr>修改用户账号</vt:lpstr>
      <vt:lpstr>删除用户账号</vt:lpstr>
      <vt:lpstr>群组账号的管理</vt:lpstr>
      <vt:lpstr>添加群组账号</vt:lpstr>
      <vt:lpstr>删除群组账号</vt:lpstr>
      <vt:lpstr>加密算法</vt:lpstr>
      <vt:lpstr>加密解密原理</vt:lpstr>
      <vt:lpstr>加密解密原理</vt:lpstr>
      <vt:lpstr>md5sum&amp;salt</vt:lpstr>
      <vt:lpstr>Linux系统中三种基本权限</vt:lpstr>
      <vt:lpstr>八进制表示法</vt:lpstr>
      <vt:lpstr>Linux系统中文件权限</vt:lpstr>
      <vt:lpstr>修改文件权限chmod</vt:lpstr>
      <vt:lpstr>修改文件权属chown，chgrp</vt:lpstr>
      <vt:lpstr>控制默认权限umask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Linux课程</dc:title>
  <dc:creator>sq</dc:creator>
  <cp:lastModifiedBy>[崔辰州]</cp:lastModifiedBy>
  <cp:revision>8</cp:revision>
  <dcterms:created xsi:type="dcterms:W3CDTF">2011-10-01T14:25:27Z</dcterms:created>
  <dcterms:modified xsi:type="dcterms:W3CDTF">2011-09-29T22:35:42Z</dcterms:modified>
</cp:coreProperties>
</file>