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312" r:id="rId4"/>
    <p:sldId id="263" r:id="rId5"/>
    <p:sldId id="258" r:id="rId6"/>
    <p:sldId id="270" r:id="rId7"/>
    <p:sldId id="268" r:id="rId8"/>
    <p:sldId id="269" r:id="rId9"/>
    <p:sldId id="259" r:id="rId10"/>
    <p:sldId id="272" r:id="rId11"/>
    <p:sldId id="274" r:id="rId12"/>
    <p:sldId id="280" r:id="rId13"/>
    <p:sldId id="276" r:id="rId14"/>
    <p:sldId id="277" r:id="rId15"/>
    <p:sldId id="281" r:id="rId16"/>
    <p:sldId id="305" r:id="rId17"/>
    <p:sldId id="292" r:id="rId18"/>
    <p:sldId id="262" r:id="rId19"/>
    <p:sldId id="303" r:id="rId20"/>
    <p:sldId id="295" r:id="rId21"/>
    <p:sldId id="310" r:id="rId22"/>
    <p:sldId id="296" r:id="rId23"/>
    <p:sldId id="297" r:id="rId24"/>
    <p:sldId id="298" r:id="rId25"/>
    <p:sldId id="293" r:id="rId26"/>
    <p:sldId id="282" r:id="rId27"/>
    <p:sldId id="299" r:id="rId28"/>
    <p:sldId id="306" r:id="rId29"/>
    <p:sldId id="300" r:id="rId30"/>
    <p:sldId id="307" r:id="rId31"/>
    <p:sldId id="283" r:id="rId32"/>
    <p:sldId id="284" r:id="rId33"/>
    <p:sldId id="308" r:id="rId34"/>
    <p:sldId id="294" r:id="rId35"/>
    <p:sldId id="290" r:id="rId36"/>
    <p:sldId id="289" r:id="rId37"/>
    <p:sldId id="309" r:id="rId38"/>
    <p:sldId id="311" r:id="rId39"/>
    <p:sldId id="267"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6767" autoAdjust="0"/>
  </p:normalViewPr>
  <p:slideViewPr>
    <p:cSldViewPr>
      <p:cViewPr varScale="1">
        <p:scale>
          <a:sx n="57" d="100"/>
          <a:sy n="57" d="100"/>
        </p:scale>
        <p:origin x="-38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27D07-4D5D-4F54-BA25-9EEBA63C784E}" type="datetimeFigureOut">
              <a:rPr lang="zh-CN" altLang="en-US" smtClean="0"/>
              <a:pPr/>
              <a:t>2011/9/28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601431-124F-416C-A714-21083CCFF5E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aike.baidu.com/view/149421.ht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baike.baidu.com/view/1157060.htm" TargetMode="External"/><Relationship Id="rId5" Type="http://schemas.openxmlformats.org/officeDocument/2006/relationships/hyperlink" Target="http://baike.baidu.com/view/59099.htm" TargetMode="External"/><Relationship Id="rId4" Type="http://schemas.openxmlformats.org/officeDocument/2006/relationships/hyperlink" Target="http://baike.baidu.com/view/69334.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TCP</a:t>
            </a:r>
            <a:r>
              <a:rPr lang="zh-CN" altLang="en-US" dirty="0" smtClean="0"/>
              <a:t>传输前要经历三次握手，正像人与人之间打招呼一样，只是计算机没有人这样智能。</a:t>
            </a:r>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根域服务器一共有</a:t>
            </a:r>
            <a:r>
              <a:rPr lang="en-US" altLang="zh-CN" dirty="0" smtClean="0"/>
              <a:t>13</a:t>
            </a:r>
            <a:r>
              <a:rPr lang="zh-CN" altLang="en-US" dirty="0" smtClean="0"/>
              <a:t>个</a:t>
            </a:r>
            <a:r>
              <a:rPr lang="zh-CN" altLang="en-US" baseline="0" dirty="0" smtClean="0"/>
              <a:t> 其中</a:t>
            </a:r>
            <a:r>
              <a:rPr lang="en-US" altLang="zh-CN" baseline="0" dirty="0" smtClean="0"/>
              <a:t>11</a:t>
            </a:r>
            <a:r>
              <a:rPr lang="zh-CN" altLang="en-US" baseline="0" dirty="0" smtClean="0"/>
              <a:t>个在美国 </a:t>
            </a:r>
            <a:r>
              <a:rPr lang="en-US" altLang="zh-CN" baseline="0" dirty="0" smtClean="0"/>
              <a:t>1</a:t>
            </a:r>
            <a:r>
              <a:rPr lang="zh-CN" altLang="en-US" baseline="0" dirty="0" smtClean="0"/>
              <a:t>个在瑞典 </a:t>
            </a:r>
            <a:r>
              <a:rPr lang="en-US" altLang="zh-CN" baseline="0" dirty="0" smtClean="0"/>
              <a:t>1</a:t>
            </a:r>
            <a:r>
              <a:rPr lang="zh-CN" altLang="en-US" baseline="0" dirty="0" smtClean="0"/>
              <a:t>个在日本</a:t>
            </a:r>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smtClean="0"/>
              <a:t>ssh</a:t>
            </a:r>
            <a:r>
              <a:rPr lang="zh-CN" altLang="en-US" dirty="0" smtClean="0"/>
              <a:t>演示</a:t>
            </a:r>
            <a:endParaRPr lang="en-US" altLang="zh-CN" dirty="0" smtClean="0"/>
          </a:p>
          <a:p>
            <a:r>
              <a:rPr lang="zh-CN" altLang="en-US" dirty="0" smtClean="0"/>
              <a:t>启动</a:t>
            </a:r>
            <a:r>
              <a:rPr lang="en-US" altLang="zh-CN" dirty="0" err="1" smtClean="0"/>
              <a:t>sshd</a:t>
            </a:r>
            <a:r>
              <a:rPr lang="zh-CN" altLang="en-US" dirty="0" smtClean="0"/>
              <a:t>服务</a:t>
            </a:r>
            <a:endParaRPr lang="en-US" altLang="zh-CN" dirty="0" smtClean="0"/>
          </a:p>
          <a:p>
            <a:endParaRPr lang="en-US" altLang="zh-CN" dirty="0" smtClean="0"/>
          </a:p>
          <a:p>
            <a:r>
              <a:rPr lang="en-US" altLang="zh-CN" dirty="0" smtClean="0"/>
              <a:t>Linux</a:t>
            </a:r>
            <a:r>
              <a:rPr lang="zh-CN" altLang="en-US" dirty="0" smtClean="0"/>
              <a:t>下连接 执行简单命令 </a:t>
            </a:r>
            <a:r>
              <a:rPr lang="en-US" altLang="zh-CN" dirty="0" smtClean="0"/>
              <a:t>w</a:t>
            </a:r>
          </a:p>
          <a:p>
            <a:r>
              <a:rPr lang="en-US" altLang="zh-CN" dirty="0" smtClean="0"/>
              <a:t>Windows</a:t>
            </a:r>
            <a:r>
              <a:rPr lang="zh-CN" altLang="en-US" dirty="0" smtClean="0"/>
              <a:t>下连接 执行简单命令 </a:t>
            </a:r>
            <a:r>
              <a:rPr lang="en-US" altLang="zh-CN" dirty="0" smtClean="0"/>
              <a:t>w</a:t>
            </a:r>
          </a:p>
          <a:p>
            <a:endParaRPr lang="en-US" altLang="zh-CN" dirty="0" smtClean="0"/>
          </a:p>
          <a:p>
            <a:r>
              <a:rPr lang="zh-CN" altLang="en-US" dirty="0" smtClean="0"/>
              <a:t>执行的命令在其他位置没有任何显示，说明多用户系统的特点，即每个用户都有自己独立的运行环境。通过</a:t>
            </a:r>
            <a:r>
              <a:rPr lang="en-US" altLang="zh-CN" dirty="0" smtClean="0"/>
              <a:t>w</a:t>
            </a:r>
            <a:r>
              <a:rPr lang="zh-CN" altLang="en-US" dirty="0" smtClean="0"/>
              <a:t>命令的结果予以区分！</a:t>
            </a:r>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入侵检测系统</a:t>
            </a:r>
            <a:r>
              <a:rPr lang="zh-CN" altLang="en-US" baseline="0" dirty="0" smtClean="0"/>
              <a:t>     </a:t>
            </a:r>
            <a:r>
              <a:rPr lang="zh-CN" altLang="en-US" dirty="0" smtClean="0"/>
              <a:t>网线</a:t>
            </a:r>
            <a:r>
              <a:rPr lang="en-US" altLang="zh-CN" dirty="0" smtClean="0"/>
              <a:t>1</a:t>
            </a:r>
            <a:r>
              <a:rPr lang="zh-CN" altLang="en-US" dirty="0" smtClean="0"/>
              <a:t>、</a:t>
            </a:r>
            <a:r>
              <a:rPr lang="en-US" altLang="zh-CN" dirty="0" smtClean="0"/>
              <a:t>3</a:t>
            </a:r>
            <a:r>
              <a:rPr lang="zh-CN" altLang="en-US" dirty="0" smtClean="0"/>
              <a:t>发送</a:t>
            </a:r>
            <a:r>
              <a:rPr lang="en-US" altLang="zh-CN" dirty="0" smtClean="0"/>
              <a:t>	2</a:t>
            </a:r>
            <a:r>
              <a:rPr lang="zh-CN" altLang="en-US" dirty="0" smtClean="0"/>
              <a:t>、</a:t>
            </a:r>
            <a:r>
              <a:rPr lang="en-US" altLang="zh-CN" dirty="0" smtClean="0"/>
              <a:t>6</a:t>
            </a:r>
            <a:r>
              <a:rPr lang="zh-CN" altLang="en-US" dirty="0" smtClean="0"/>
              <a:t>接收</a:t>
            </a: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DNS</a:t>
            </a:r>
            <a:r>
              <a:rPr lang="zh-CN" altLang="en-US" dirty="0" smtClean="0"/>
              <a:t>的来历</a:t>
            </a:r>
            <a:endParaRPr lang="en-US" altLang="zh-CN" dirty="0" smtClean="0"/>
          </a:p>
          <a:p>
            <a:endParaRPr lang="en-US" altLang="zh-CN" dirty="0" smtClean="0"/>
          </a:p>
          <a:p>
            <a:r>
              <a:rPr lang="zh-CN" altLang="en-US" dirty="0" smtClean="0"/>
              <a:t>演示：</a:t>
            </a:r>
            <a:endParaRPr lang="en-US" altLang="zh-CN" dirty="0" smtClean="0"/>
          </a:p>
          <a:p>
            <a:endParaRPr lang="en-US" altLang="zh-CN" dirty="0" smtClean="0"/>
          </a:p>
          <a:p>
            <a:r>
              <a:rPr lang="zh-CN" altLang="en-US" b="0" dirty="0" smtClean="0"/>
              <a:t>用</a:t>
            </a:r>
            <a:r>
              <a:rPr lang="en-US" altLang="zh-CN" b="0" dirty="0" err="1" smtClean="0"/>
              <a:t>nslookup</a:t>
            </a:r>
            <a:r>
              <a:rPr lang="en-US" altLang="zh-CN" b="0" dirty="0" smtClean="0"/>
              <a:t>(</a:t>
            </a:r>
            <a:r>
              <a:rPr lang="zh-CN" altLang="en-US" b="0" dirty="0" smtClean="0"/>
              <a:t>网路查询</a:t>
            </a:r>
            <a:r>
              <a:rPr lang="en-US" altLang="zh-CN" b="0" dirty="0" smtClean="0"/>
              <a:t>)</a:t>
            </a:r>
            <a:r>
              <a:rPr lang="zh-CN" altLang="en-US" b="0" dirty="0" smtClean="0"/>
              <a:t>来判断是否真的是</a:t>
            </a:r>
            <a:r>
              <a:rPr lang="en-US" altLang="zh-CN" b="0" dirty="0" smtClean="0"/>
              <a:t>DNS</a:t>
            </a:r>
            <a:r>
              <a:rPr lang="zh-CN" altLang="en-US" b="0" dirty="0" smtClean="0"/>
              <a:t>解析故障： </a:t>
            </a:r>
            <a:endParaRPr lang="en-US" altLang="zh-CN" b="0" dirty="0" smtClean="0"/>
          </a:p>
          <a:p>
            <a:endParaRPr lang="zh-CN" altLang="en-US" b="0" dirty="0" smtClean="0"/>
          </a:p>
          <a:p>
            <a:r>
              <a:rPr lang="zh-CN" altLang="en-US" b="0" dirty="0" smtClean="0"/>
              <a:t>在命令行模式中我们可以看到在</a:t>
            </a:r>
            <a:r>
              <a:rPr lang="en-US" altLang="zh-CN" b="0" dirty="0" err="1" smtClean="0"/>
              <a:t>ipconfig</a:t>
            </a:r>
            <a:r>
              <a:rPr lang="en-US" altLang="zh-CN" b="0" dirty="0" smtClean="0"/>
              <a:t> /?</a:t>
            </a:r>
            <a:r>
              <a:rPr lang="zh-CN" altLang="en-US" b="0" dirty="0" smtClean="0"/>
              <a:t>中有一个名为</a:t>
            </a:r>
            <a:r>
              <a:rPr lang="en-US" altLang="zh-CN" b="0" dirty="0" smtClean="0"/>
              <a:t>/</a:t>
            </a:r>
            <a:r>
              <a:rPr lang="en-US" altLang="zh-CN" b="0" dirty="0" err="1" smtClean="0"/>
              <a:t>flushdns</a:t>
            </a:r>
            <a:r>
              <a:rPr lang="zh-CN" altLang="en-US" b="0" dirty="0" smtClean="0"/>
              <a:t>的参数，这个就是清除</a:t>
            </a:r>
            <a:r>
              <a:rPr lang="en-US" altLang="zh-CN" b="0" dirty="0" smtClean="0"/>
              <a:t>DNS</a:t>
            </a:r>
            <a:r>
              <a:rPr lang="zh-CN" altLang="en-US" b="0" dirty="0" smtClean="0"/>
              <a:t>缓存信息的命令。 </a:t>
            </a:r>
            <a:endParaRPr lang="en-US" altLang="zh-CN" b="0" dirty="0" smtClean="0"/>
          </a:p>
          <a:p>
            <a:endParaRPr lang="en-US" altLang="zh-CN" b="0" dirty="0" smtClean="0"/>
          </a:p>
          <a:p>
            <a:r>
              <a:rPr lang="zh-CN" altLang="en-US" b="0" dirty="0" smtClean="0"/>
              <a:t>修改</a:t>
            </a:r>
            <a:r>
              <a:rPr lang="en-US" b="0" dirty="0" smtClean="0"/>
              <a:t>HOSTS（</a:t>
            </a:r>
            <a:r>
              <a:rPr lang="zh-CN" altLang="en-US" b="0" dirty="0" smtClean="0"/>
              <a:t>主机）文件</a:t>
            </a:r>
          </a:p>
          <a:p>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en-US" altLang="zh-CN"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DNS ID</a:t>
            </a:r>
            <a:r>
              <a:rPr lang="zh-CN" altLang="en-US" sz="1200" kern="1200" dirty="0" smtClean="0">
                <a:solidFill>
                  <a:schemeClr val="tx1"/>
                </a:solidFill>
                <a:latin typeface="+mn-lt"/>
                <a:ea typeface="+mn-ea"/>
                <a:cs typeface="+mn-cs"/>
              </a:rPr>
              <a:t>欺骗</a:t>
            </a:r>
          </a:p>
          <a:p>
            <a:r>
              <a:rPr lang="en-US" altLang="zh-CN" sz="1200" kern="1200" dirty="0" smtClean="0">
                <a:solidFill>
                  <a:schemeClr val="tx1"/>
                </a:solidFill>
                <a:latin typeface="+mn-lt"/>
                <a:ea typeface="+mn-ea"/>
                <a:cs typeface="+mn-cs"/>
              </a:rPr>
              <a:t>DNS ID</a:t>
            </a:r>
            <a:r>
              <a:rPr lang="zh-CN" altLang="en-US" sz="1200" kern="1200" dirty="0" smtClean="0">
                <a:solidFill>
                  <a:schemeClr val="tx1"/>
                </a:solidFill>
                <a:latin typeface="+mn-lt"/>
                <a:ea typeface="+mn-ea"/>
                <a:cs typeface="+mn-cs"/>
              </a:rPr>
              <a:t>欺骗中的攻击者必须跟用户处于同一个局域网内。</a:t>
            </a:r>
          </a:p>
          <a:p>
            <a:r>
              <a:rPr lang="zh-CN" altLang="en-US" sz="1200" kern="1200" dirty="0" smtClean="0">
                <a:solidFill>
                  <a:schemeClr val="tx1"/>
                </a:solidFill>
                <a:latin typeface="+mn-lt"/>
                <a:ea typeface="+mn-ea"/>
                <a:cs typeface="+mn-cs"/>
              </a:rPr>
              <a:t>攻击流程：</a:t>
            </a:r>
          </a:p>
          <a:p>
            <a:r>
              <a:rPr lang="en-US" altLang="zh-CN" sz="1200" kern="1200" dirty="0" smtClean="0">
                <a:solidFill>
                  <a:schemeClr val="tx1"/>
                </a:solidFill>
                <a:latin typeface="+mn-lt"/>
                <a:ea typeface="+mn-ea"/>
                <a:cs typeface="+mn-cs"/>
              </a:rPr>
              <a:t>1Arp</a:t>
            </a:r>
            <a:r>
              <a:rPr lang="zh-CN" altLang="en-US" sz="1200" kern="1200" dirty="0" smtClean="0">
                <a:solidFill>
                  <a:schemeClr val="tx1"/>
                </a:solidFill>
                <a:latin typeface="+mn-lt"/>
                <a:ea typeface="+mn-ea"/>
                <a:cs typeface="+mn-cs"/>
              </a:rPr>
              <a:t>欺骗。欺骗者向用户发送伪造的</a:t>
            </a:r>
            <a:r>
              <a:rPr lang="en-US" altLang="zh-CN" sz="1200" kern="1200" dirty="0" err="1" smtClean="0">
                <a:solidFill>
                  <a:schemeClr val="tx1"/>
                </a:solidFill>
                <a:latin typeface="+mn-lt"/>
                <a:ea typeface="+mn-ea"/>
                <a:cs typeface="+mn-cs"/>
              </a:rPr>
              <a:t>arp</a:t>
            </a:r>
            <a:r>
              <a:rPr lang="zh-CN" altLang="en-US" sz="1200" kern="1200" dirty="0" smtClean="0">
                <a:solidFill>
                  <a:schemeClr val="tx1"/>
                </a:solidFill>
                <a:latin typeface="+mn-lt"/>
                <a:ea typeface="+mn-ea"/>
                <a:cs typeface="+mn-cs"/>
              </a:rPr>
              <a:t>应答报文，更新用户本地的</a:t>
            </a:r>
            <a:r>
              <a:rPr lang="en-US" altLang="zh-CN" sz="1200" kern="1200" dirty="0" err="1" smtClean="0">
                <a:solidFill>
                  <a:schemeClr val="tx1"/>
                </a:solidFill>
                <a:latin typeface="+mn-lt"/>
                <a:ea typeface="+mn-ea"/>
                <a:cs typeface="+mn-cs"/>
              </a:rPr>
              <a:t>arp</a:t>
            </a:r>
            <a:r>
              <a:rPr lang="zh-CN" altLang="en-US" sz="1200" kern="1200" dirty="0" smtClean="0">
                <a:solidFill>
                  <a:schemeClr val="tx1"/>
                </a:solidFill>
                <a:latin typeface="+mn-lt"/>
                <a:ea typeface="+mn-ea"/>
                <a:cs typeface="+mn-cs"/>
              </a:rPr>
              <a:t>缓存，使用户认为欺骗者为网关。这样，在用户向本地</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服务器发送请求时，数据的流向就改为用户</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欺骗者</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网关</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本地</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服务器。欺骗者通过</a:t>
            </a:r>
            <a:r>
              <a:rPr lang="en-US" altLang="zh-CN" sz="1200" kern="1200" dirty="0" smtClean="0">
                <a:solidFill>
                  <a:schemeClr val="tx1"/>
                </a:solidFill>
                <a:latin typeface="+mn-lt"/>
                <a:ea typeface="+mn-ea"/>
                <a:cs typeface="+mn-cs"/>
              </a:rPr>
              <a:t>sniffer</a:t>
            </a:r>
            <a:r>
              <a:rPr lang="zh-CN" altLang="en-US" sz="1200" kern="1200" dirty="0" smtClean="0">
                <a:solidFill>
                  <a:schemeClr val="tx1"/>
                </a:solidFill>
                <a:latin typeface="+mn-lt"/>
                <a:ea typeface="+mn-ea"/>
                <a:cs typeface="+mn-cs"/>
              </a:rPr>
              <a:t>软件，嗅探到</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请求包的</a:t>
            </a:r>
            <a:r>
              <a:rPr lang="en-US" altLang="zh-CN" sz="1200" kern="1200" dirty="0" smtClean="0">
                <a:solidFill>
                  <a:schemeClr val="tx1"/>
                </a:solidFill>
                <a:latin typeface="+mn-lt"/>
                <a:ea typeface="+mn-ea"/>
                <a:cs typeface="+mn-cs"/>
              </a:rPr>
              <a:t>ID</a:t>
            </a:r>
            <a:r>
              <a:rPr lang="zh-CN" altLang="en-US" sz="1200" kern="1200" dirty="0" smtClean="0">
                <a:solidFill>
                  <a:schemeClr val="tx1"/>
                </a:solidFill>
                <a:latin typeface="+mn-lt"/>
                <a:ea typeface="+mn-ea"/>
                <a:cs typeface="+mn-cs"/>
              </a:rPr>
              <a:t>和端口号。</a:t>
            </a:r>
          </a:p>
          <a:p>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 欺骗者利用得到的</a:t>
            </a:r>
            <a:r>
              <a:rPr lang="en-US" altLang="zh-CN" sz="1200" kern="1200" dirty="0" smtClean="0">
                <a:solidFill>
                  <a:schemeClr val="tx1"/>
                </a:solidFill>
                <a:latin typeface="+mn-lt"/>
                <a:ea typeface="+mn-ea"/>
                <a:cs typeface="+mn-cs"/>
              </a:rPr>
              <a:t>ID</a:t>
            </a:r>
            <a:r>
              <a:rPr lang="zh-CN" altLang="en-US" sz="1200" kern="1200" dirty="0" smtClean="0">
                <a:solidFill>
                  <a:schemeClr val="tx1"/>
                </a:solidFill>
                <a:latin typeface="+mn-lt"/>
                <a:ea typeface="+mn-ea"/>
                <a:cs typeface="+mn-cs"/>
              </a:rPr>
              <a:t>和端口号，优先向用户发送伪造</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应答，用户在对</a:t>
            </a:r>
            <a:r>
              <a:rPr lang="en-US" altLang="zh-CN" sz="1200" kern="1200" dirty="0" smtClean="0">
                <a:solidFill>
                  <a:schemeClr val="tx1"/>
                </a:solidFill>
                <a:latin typeface="+mn-lt"/>
                <a:ea typeface="+mn-ea"/>
                <a:cs typeface="+mn-cs"/>
              </a:rPr>
              <a:t>ID</a:t>
            </a:r>
            <a:r>
              <a:rPr lang="zh-CN" altLang="en-US" sz="1200" kern="1200" dirty="0" smtClean="0">
                <a:solidFill>
                  <a:schemeClr val="tx1"/>
                </a:solidFill>
                <a:latin typeface="+mn-lt"/>
                <a:ea typeface="+mn-ea"/>
                <a:cs typeface="+mn-cs"/>
              </a:rPr>
              <a:t>和端口号进行核对后认为是正确的应答。此时用户访问的域名已经被替换为欺骗者伪造的</a:t>
            </a:r>
            <a:r>
              <a:rPr lang="en-US" altLang="zh-CN" sz="1200" kern="1200" dirty="0" smtClean="0">
                <a:solidFill>
                  <a:schemeClr val="tx1"/>
                </a:solidFill>
                <a:latin typeface="+mn-lt"/>
                <a:ea typeface="+mn-ea"/>
                <a:cs typeface="+mn-cs"/>
              </a:rPr>
              <a:t>IP</a:t>
            </a:r>
            <a:r>
              <a:rPr lang="zh-CN" altLang="en-US"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）本地</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服务器发送的真的</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应答包因为晚于伪造包，用户收到后丢弃。至此，</a:t>
            </a:r>
            <a:r>
              <a:rPr lang="en-US" altLang="zh-CN" sz="1200" kern="1200" dirty="0" smtClean="0">
                <a:solidFill>
                  <a:schemeClr val="tx1"/>
                </a:solidFill>
                <a:latin typeface="+mn-lt"/>
                <a:ea typeface="+mn-ea"/>
                <a:cs typeface="+mn-cs"/>
              </a:rPr>
              <a:t>DNS ID</a:t>
            </a:r>
            <a:r>
              <a:rPr lang="zh-CN" altLang="en-US" sz="1200" kern="1200" dirty="0" smtClean="0">
                <a:solidFill>
                  <a:schemeClr val="tx1"/>
                </a:solidFill>
                <a:latin typeface="+mn-lt"/>
                <a:ea typeface="+mn-ea"/>
                <a:cs typeface="+mn-cs"/>
              </a:rPr>
              <a:t>欺骗攻击完成。</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缓存中毒</a:t>
            </a:r>
          </a:p>
          <a:p>
            <a:r>
              <a:rPr lang="zh-CN" altLang="en-US" sz="1200" kern="1200" dirty="0" smtClean="0">
                <a:solidFill>
                  <a:schemeClr val="tx1"/>
                </a:solidFill>
                <a:latin typeface="+mn-lt"/>
                <a:ea typeface="+mn-ea"/>
                <a:cs typeface="+mn-cs"/>
              </a:rPr>
              <a:t>当攻击者与用户不是处于同一个局域网时，攻击者无法得到</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请求报文的</a:t>
            </a:r>
            <a:r>
              <a:rPr lang="en-US" altLang="zh-CN" sz="1200" kern="1200" dirty="0" smtClean="0">
                <a:solidFill>
                  <a:schemeClr val="tx1"/>
                </a:solidFill>
                <a:latin typeface="+mn-lt"/>
                <a:ea typeface="+mn-ea"/>
                <a:cs typeface="+mn-cs"/>
              </a:rPr>
              <a:t>ID</a:t>
            </a:r>
            <a:r>
              <a:rPr lang="zh-CN" altLang="en-US" sz="1200" kern="1200" dirty="0" smtClean="0">
                <a:solidFill>
                  <a:schemeClr val="tx1"/>
                </a:solidFill>
                <a:latin typeface="+mn-lt"/>
                <a:ea typeface="+mn-ea"/>
                <a:cs typeface="+mn-cs"/>
              </a:rPr>
              <a:t>与端口号，“生日攻击”就是在这种情况下的对</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缓存的一种攻击方式。</a:t>
            </a:r>
          </a:p>
          <a:p>
            <a:r>
              <a:rPr lang="zh-CN" altLang="en-US" sz="1200" kern="1200" dirty="0" smtClean="0">
                <a:solidFill>
                  <a:schemeClr val="tx1"/>
                </a:solidFill>
                <a:latin typeface="+mn-lt"/>
                <a:ea typeface="+mn-ea"/>
                <a:cs typeface="+mn-cs"/>
              </a:rPr>
              <a:t>攻击流程如下：</a:t>
            </a:r>
          </a:p>
          <a:p>
            <a:r>
              <a:rPr lang="en-US" altLang="zh-CN"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  攻击者向</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服务器发送一定数量的</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请求包，请求的</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选择该</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服务器解析不了的，这样的情况下，</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服务器会向上层</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服务器发出相同数量的请求。</a:t>
            </a:r>
          </a:p>
          <a:p>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  攻击者快速向</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服务器发送一定数量的伪造的</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应答包，其中</a:t>
            </a:r>
            <a:r>
              <a:rPr lang="en-US" altLang="zh-CN" sz="1200" kern="1200" dirty="0" smtClean="0">
                <a:solidFill>
                  <a:schemeClr val="tx1"/>
                </a:solidFill>
                <a:latin typeface="+mn-lt"/>
                <a:ea typeface="+mn-ea"/>
                <a:cs typeface="+mn-cs"/>
              </a:rPr>
              <a:t>ID</a:t>
            </a:r>
            <a:r>
              <a:rPr lang="zh-CN" altLang="en-US" sz="1200" kern="1200" dirty="0" smtClean="0">
                <a:solidFill>
                  <a:schemeClr val="tx1"/>
                </a:solidFill>
                <a:latin typeface="+mn-lt"/>
                <a:ea typeface="+mn-ea"/>
                <a:cs typeface="+mn-cs"/>
              </a:rPr>
              <a:t>和端口号为随机的，当</a:t>
            </a:r>
            <a:r>
              <a:rPr lang="en-US" altLang="zh-CN" sz="1200" kern="1200" dirty="0" smtClean="0">
                <a:solidFill>
                  <a:schemeClr val="tx1"/>
                </a:solidFill>
                <a:latin typeface="+mn-lt"/>
                <a:ea typeface="+mn-ea"/>
                <a:cs typeface="+mn-cs"/>
              </a:rPr>
              <a:t>ID</a:t>
            </a:r>
            <a:r>
              <a:rPr lang="zh-CN" altLang="en-US" sz="1200" kern="1200" dirty="0" smtClean="0">
                <a:solidFill>
                  <a:schemeClr val="tx1"/>
                </a:solidFill>
                <a:latin typeface="+mn-lt"/>
                <a:ea typeface="+mn-ea"/>
                <a:cs typeface="+mn-cs"/>
              </a:rPr>
              <a:t>和端口号与正确的相碰撞时，缓存攻击成功。</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服务器将错误的</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解析项缓存，这样，所有</a:t>
            </a:r>
            <a:r>
              <a:rPr lang="en-US" altLang="zh-CN" sz="1200" kern="1200" dirty="0" smtClean="0">
                <a:solidFill>
                  <a:schemeClr val="tx1"/>
                </a:solidFill>
                <a:latin typeface="+mn-lt"/>
                <a:ea typeface="+mn-ea"/>
                <a:cs typeface="+mn-cs"/>
              </a:rPr>
              <a:t>DNS</a:t>
            </a:r>
            <a:r>
              <a:rPr lang="zh-CN" altLang="en-US" sz="1200" kern="1200" dirty="0" smtClean="0">
                <a:solidFill>
                  <a:schemeClr val="tx1"/>
                </a:solidFill>
                <a:latin typeface="+mn-lt"/>
                <a:ea typeface="+mn-ea"/>
                <a:cs typeface="+mn-cs"/>
              </a:rPr>
              <a:t>请求都将导向攻击者伪造的</a:t>
            </a:r>
            <a:r>
              <a:rPr lang="en-US" altLang="zh-CN" sz="1200" kern="1200" dirty="0" smtClean="0">
                <a:solidFill>
                  <a:schemeClr val="tx1"/>
                </a:solidFill>
                <a:latin typeface="+mn-lt"/>
                <a:ea typeface="+mn-ea"/>
                <a:cs typeface="+mn-cs"/>
              </a:rPr>
              <a:t>IP</a:t>
            </a:r>
            <a:r>
              <a:rPr lang="zh-CN" altLang="en-US" sz="1200" kern="1200" dirty="0" smtClean="0">
                <a:solidFill>
                  <a:schemeClr val="tx1"/>
                </a:solidFill>
                <a:latin typeface="+mn-lt"/>
                <a:ea typeface="+mn-ea"/>
                <a:cs typeface="+mn-cs"/>
              </a:rPr>
              <a:t>地址。</a:t>
            </a:r>
          </a:p>
          <a:p>
            <a:r>
              <a:rPr lang="zh-CN" altLang="en-US" sz="1200" kern="1200" dirty="0" smtClean="0">
                <a:solidFill>
                  <a:schemeClr val="tx1"/>
                </a:solidFill>
                <a:latin typeface="+mn-lt"/>
                <a:ea typeface="+mn-ea"/>
                <a:cs typeface="+mn-cs"/>
              </a:rPr>
              <a:t>“生日悖论”的数学模型可以证明，一次成功的攻击所需发送伪造包的数量并不多，即是说“生日攻击”是易于发动，也易于成功的。</a:t>
            </a:r>
          </a:p>
          <a:p>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命令行登录</a:t>
            </a:r>
            <a:r>
              <a:rPr lang="en-US" altLang="zh-CN" dirty="0" smtClean="0"/>
              <a:t>ftp</a:t>
            </a:r>
            <a:r>
              <a:rPr lang="en-US" altLang="zh-CN" baseline="0" dirty="0" smtClean="0"/>
              <a:t> </a:t>
            </a:r>
            <a:r>
              <a:rPr lang="zh-CN" altLang="en-US" baseline="0" dirty="0" smtClean="0"/>
              <a:t>并上传文件 下载文件 </a:t>
            </a:r>
            <a:endParaRPr lang="en-US" altLang="zh-CN" baseline="0" dirty="0" smtClean="0"/>
          </a:p>
          <a:p>
            <a:endParaRPr lang="en-US" altLang="zh-CN" baseline="0" dirty="0" smtClean="0"/>
          </a:p>
          <a:p>
            <a:r>
              <a:rPr lang="zh-CN" altLang="en-US" baseline="0" dirty="0" smtClean="0"/>
              <a:t>浏览器登录</a:t>
            </a:r>
            <a:r>
              <a:rPr lang="en-US" altLang="zh-CN" baseline="0" dirty="0" smtClean="0"/>
              <a:t>ftp</a:t>
            </a:r>
            <a:r>
              <a:rPr lang="zh-CN" altLang="en-US" baseline="0" dirty="0" smtClean="0"/>
              <a:t>，提示地址栏为</a:t>
            </a:r>
            <a:r>
              <a:rPr lang="en-US" altLang="zh-CN" baseline="0" dirty="0" smtClean="0"/>
              <a:t>ftp</a:t>
            </a:r>
            <a:r>
              <a:rPr lang="zh-CN" altLang="en-US" baseline="0" dirty="0" smtClean="0"/>
              <a:t>开头</a:t>
            </a:r>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介绍简单的邮件服务器</a:t>
            </a:r>
            <a:r>
              <a:rPr lang="zh-CN" altLang="en-US" baseline="0" dirty="0" smtClean="0"/>
              <a:t> </a:t>
            </a:r>
            <a:endParaRPr lang="en-US" altLang="zh-CN" baseline="0" dirty="0" smtClean="0"/>
          </a:p>
          <a:p>
            <a:endParaRPr lang="en-US" altLang="zh-CN" baseline="0" dirty="0" smtClean="0"/>
          </a:p>
          <a:p>
            <a:r>
              <a:rPr lang="zh-CN" altLang="en-US" baseline="0" dirty="0" smtClean="0"/>
              <a:t>配置一个最简单的</a:t>
            </a:r>
            <a:r>
              <a:rPr lang="en-US" altLang="zh-CN" baseline="0" dirty="0" smtClean="0"/>
              <a:t>postfix </a:t>
            </a:r>
            <a:r>
              <a:rPr lang="zh-CN" altLang="en-US" baseline="0" dirty="0" smtClean="0"/>
              <a:t>配合</a:t>
            </a:r>
            <a:r>
              <a:rPr lang="en-US" altLang="zh-CN" baseline="0" dirty="0" err="1" smtClean="0"/>
              <a:t>dns</a:t>
            </a:r>
            <a:endParaRPr lang="en-US" altLang="zh-CN" baseline="0" dirty="0" smtClean="0"/>
          </a:p>
          <a:p>
            <a:endParaRPr lang="en-US" altLang="zh-CN" baseline="0" dirty="0" smtClean="0"/>
          </a:p>
          <a:p>
            <a:r>
              <a:rPr lang="en-US" altLang="zh-CN" baseline="0" dirty="0" smtClean="0"/>
              <a:t>/etc/</a:t>
            </a:r>
            <a:r>
              <a:rPr lang="en-US" altLang="zh-CN" baseline="0" dirty="0" err="1" smtClean="0"/>
              <a:t>init.d</a:t>
            </a:r>
            <a:r>
              <a:rPr lang="en-US" altLang="zh-CN" baseline="0" dirty="0" smtClean="0"/>
              <a:t>/</a:t>
            </a:r>
            <a:r>
              <a:rPr lang="en-US" altLang="zh-CN" baseline="0" dirty="0" err="1" smtClean="0"/>
              <a:t>sedmail</a:t>
            </a:r>
            <a:r>
              <a:rPr lang="en-US" altLang="zh-CN" baseline="0" dirty="0" smtClean="0"/>
              <a:t> stop</a:t>
            </a:r>
          </a:p>
          <a:p>
            <a:r>
              <a:rPr lang="en-US" altLang="zh-CN" dirty="0" err="1" smtClean="0"/>
              <a:t>useradd</a:t>
            </a:r>
            <a:r>
              <a:rPr lang="en-US" altLang="zh-CN" dirty="0" smtClean="0"/>
              <a:t> postfix</a:t>
            </a:r>
          </a:p>
          <a:p>
            <a:r>
              <a:rPr lang="en-US" altLang="zh-CN" dirty="0" err="1" smtClean="0"/>
              <a:t>groupadd</a:t>
            </a:r>
            <a:r>
              <a:rPr lang="en-US" altLang="zh-CN" dirty="0" smtClean="0"/>
              <a:t> </a:t>
            </a:r>
            <a:r>
              <a:rPr lang="en-US" altLang="zh-CN" dirty="0" err="1" smtClean="0"/>
              <a:t>postdrop</a:t>
            </a:r>
            <a:endParaRPr lang="en-US" altLang="zh-CN" dirty="0" smtClean="0"/>
          </a:p>
          <a:p>
            <a:r>
              <a:rPr lang="en-US" altLang="zh-CN" dirty="0" smtClean="0"/>
              <a:t>make</a:t>
            </a:r>
            <a:r>
              <a:rPr lang="en-US" altLang="zh-CN" baseline="0" dirty="0" smtClean="0"/>
              <a:t> &amp;&amp; make install</a:t>
            </a:r>
            <a:endParaRPr lang="en-US" altLang="zh-CN" dirty="0" smtClean="0"/>
          </a:p>
          <a:p>
            <a:endParaRPr lang="en-US" altLang="zh-CN" dirty="0" smtClean="0"/>
          </a:p>
          <a:p>
            <a:r>
              <a:rPr lang="en-US" altLang="zh-CN" dirty="0" smtClean="0"/>
              <a:t>rpm -</a:t>
            </a:r>
            <a:r>
              <a:rPr lang="en-US" altLang="zh-CN" dirty="0" err="1" smtClean="0"/>
              <a:t>Uvh</a:t>
            </a:r>
            <a:r>
              <a:rPr lang="en-US" altLang="zh-CN" dirty="0" smtClean="0"/>
              <a:t> dovecot-0.99.11-8.EL4.i386.rpm mysql-4.1.20-2.RHEL4.1.0.1.i386.rpm postgresql-libs-7.4.17-1.RHEL4.1.i386.rpm perl-DBI-1.40-8.i386.rpm</a:t>
            </a:r>
          </a:p>
          <a:p>
            <a:endParaRPr lang="en-US" altLang="zh-CN" dirty="0" smtClean="0"/>
          </a:p>
          <a:p>
            <a:r>
              <a:rPr lang="zh-CN" altLang="en-US" dirty="0" smtClean="0"/>
              <a:t>配合</a:t>
            </a:r>
            <a:r>
              <a:rPr lang="en-US" altLang="zh-CN" dirty="0" smtClean="0"/>
              <a:t>windows</a:t>
            </a:r>
            <a:r>
              <a:rPr lang="zh-CN" altLang="en-US" smtClean="0"/>
              <a:t>的</a:t>
            </a:r>
            <a:r>
              <a:rPr lang="en-US" altLang="zh-CN" smtClean="0"/>
              <a:t>outlook</a:t>
            </a:r>
            <a:r>
              <a:rPr lang="zh-CN" altLang="en-US" dirty="0" smtClean="0"/>
              <a:t>演示</a:t>
            </a:r>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两台</a:t>
            </a:r>
            <a:r>
              <a:rPr lang="en-US" altLang="zh-CN" dirty="0" err="1" smtClean="0"/>
              <a:t>linux</a:t>
            </a:r>
            <a:r>
              <a:rPr lang="zh-CN" altLang="en-US" dirty="0" smtClean="0"/>
              <a:t>服务器数据共享，为后面的多台</a:t>
            </a:r>
            <a:r>
              <a:rPr lang="en-US" altLang="zh-CN" dirty="0" smtClean="0"/>
              <a:t>web</a:t>
            </a:r>
            <a:r>
              <a:rPr lang="zh-CN" altLang="en-US" dirty="0" smtClean="0"/>
              <a:t>服务器铺垫</a:t>
            </a:r>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27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回忆之前的</a:t>
            </a:r>
            <a:r>
              <a:rPr lang="en-US" altLang="zh-CN" dirty="0" smtClean="0"/>
              <a:t>ftp</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28</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像所有编程语言一样，我们显示</a:t>
            </a:r>
            <a:r>
              <a:rPr lang="en-US" altLang="zh-CN" dirty="0" smtClean="0"/>
              <a:t>hello world</a:t>
            </a:r>
            <a:endParaRPr lang="en-US" altLang="zh-CN" baseline="0" dirty="0" smtClean="0"/>
          </a:p>
          <a:p>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最后，程序员的笑话 为什么做系统管理的是</a:t>
            </a:r>
            <a:r>
              <a:rPr lang="en-US" altLang="zh-CN" dirty="0" smtClean="0"/>
              <a:t>./configure</a:t>
            </a:r>
            <a:r>
              <a:rPr lang="en-US" altLang="zh-CN" baseline="0" dirty="0" smtClean="0"/>
              <a:t> </a:t>
            </a:r>
            <a:r>
              <a:rPr lang="zh-CN" altLang="en-US" baseline="0" dirty="0" smtClean="0"/>
              <a:t>后面安装的时候见分晓</a:t>
            </a:r>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30</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Apache</a:t>
            </a:r>
            <a:r>
              <a:rPr lang="zh-CN" altLang="en-US" dirty="0" smtClean="0"/>
              <a:t>的来历</a:t>
            </a:r>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31</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PHP</a:t>
            </a:r>
            <a:r>
              <a:rPr lang="zh-CN" altLang="en-US" baseline="0" dirty="0" smtClean="0"/>
              <a:t>显示</a:t>
            </a:r>
            <a:r>
              <a:rPr lang="en-US" altLang="zh-CN" baseline="0" dirty="0" smtClean="0"/>
              <a:t>100</a:t>
            </a:r>
            <a:r>
              <a:rPr lang="zh-CN" altLang="en-US" baseline="0" dirty="0" smtClean="0"/>
              <a:t>行</a:t>
            </a:r>
            <a:r>
              <a:rPr lang="en-US" altLang="zh-CN" baseline="0" dirty="0" smtClean="0"/>
              <a:t>hello world</a:t>
            </a:r>
          </a:p>
          <a:p>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32</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建立数据库 建立数据表 插入一条记录</a:t>
            </a:r>
            <a:r>
              <a:rPr lang="zh-CN" altLang="en-US" baseline="0" dirty="0" smtClean="0"/>
              <a:t> 删除一条记录</a:t>
            </a:r>
            <a:endParaRPr lang="en-US" altLang="zh-CN" baseline="0" dirty="0" smtClean="0"/>
          </a:p>
          <a:p>
            <a:endParaRPr lang="en-US" altLang="zh-CN" baseline="0" dirty="0" smtClean="0"/>
          </a:p>
          <a:p>
            <a:r>
              <a:rPr lang="en-US" dirty="0" smtClean="0"/>
              <a:t>UPDATE </a:t>
            </a:r>
            <a:r>
              <a:rPr lang="zh-CN" altLang="en-US" dirty="0" smtClean="0"/>
              <a:t>表名</a:t>
            </a:r>
            <a:r>
              <a:rPr lang="en-US" dirty="0" smtClean="0"/>
              <a:t> SET </a:t>
            </a:r>
            <a:r>
              <a:rPr lang="zh-CN" altLang="en-US" dirty="0" smtClean="0"/>
              <a:t>修改内容</a:t>
            </a:r>
            <a:r>
              <a:rPr lang="en-US" dirty="0" smtClean="0"/>
              <a:t> WHERE</a:t>
            </a:r>
            <a:r>
              <a:rPr lang="en-US" baseline="0" dirty="0" smtClean="0"/>
              <a:t> </a:t>
            </a:r>
            <a:r>
              <a:rPr lang="zh-CN" altLang="en-US" baseline="0" smtClean="0"/>
              <a:t>条件</a:t>
            </a:r>
            <a:endParaRPr lang="en-US" dirty="0" smtClean="0"/>
          </a:p>
          <a:p>
            <a:endParaRPr lang="en-US" altLang="zh-CN" dirty="0" smtClean="0"/>
          </a:p>
          <a:p>
            <a:r>
              <a:rPr lang="en-US" altLang="zh-CN" dirty="0" smtClean="0"/>
              <a:t>Delete</a:t>
            </a:r>
            <a:r>
              <a:rPr lang="en-US" altLang="zh-CN" baseline="0" dirty="0" smtClean="0"/>
              <a:t> from </a:t>
            </a:r>
            <a:r>
              <a:rPr lang="en-US" altLang="zh-CN" baseline="0" dirty="0" err="1" smtClean="0"/>
              <a:t>tablename</a:t>
            </a:r>
            <a:endParaRPr lang="en-US" altLang="zh-CN" baseline="0" dirty="0" smtClean="0"/>
          </a:p>
          <a:p>
            <a:endParaRPr lang="en-US" altLang="zh-CN" baseline="0" dirty="0" smtClean="0"/>
          </a:p>
          <a:p>
            <a:r>
              <a:rPr lang="en-US" altLang="zh-CN" baseline="0" dirty="0" smtClean="0"/>
              <a:t>Delete form </a:t>
            </a:r>
            <a:r>
              <a:rPr lang="en-US" altLang="zh-CN" baseline="0" dirty="0" err="1" smtClean="0"/>
              <a:t>tablename</a:t>
            </a:r>
            <a:r>
              <a:rPr lang="en-US" altLang="zh-CN" baseline="0" dirty="0" smtClean="0"/>
              <a:t> where </a:t>
            </a:r>
            <a:r>
              <a:rPr lang="zh-CN" altLang="en-US" baseline="0" dirty="0" smtClean="0"/>
              <a:t>区别</a:t>
            </a:r>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33</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链接是把目标文件和用到的库文件进行组织形成最终生成可执行代码的过程</a:t>
            </a:r>
            <a:endParaRPr lang="en-US" altLang="zh-CN" dirty="0" smtClean="0"/>
          </a:p>
          <a:p>
            <a:endParaRPr lang="en-US" altLang="zh-CN" dirty="0" smtClean="0"/>
          </a:p>
          <a:p>
            <a:r>
              <a:rPr lang="en-US" altLang="zh-CN" dirty="0" smtClean="0"/>
              <a:t>main(){</a:t>
            </a:r>
          </a:p>
          <a:p>
            <a:r>
              <a:rPr lang="en-US" altLang="zh-CN" dirty="0" smtClean="0"/>
              <a:t>	</a:t>
            </a:r>
            <a:r>
              <a:rPr lang="en-US" altLang="zh-CN" dirty="0" err="1" smtClean="0"/>
              <a:t>printf</a:t>
            </a:r>
            <a:r>
              <a:rPr lang="en-US" altLang="zh-CN" dirty="0" smtClean="0"/>
              <a:t>(“Hello</a:t>
            </a:r>
            <a:r>
              <a:rPr lang="en-US" altLang="zh-CN" baseline="0" dirty="0" smtClean="0"/>
              <a:t> World !!!\n</a:t>
            </a:r>
            <a:r>
              <a:rPr lang="en-US" altLang="zh-CN" dirty="0" smtClean="0"/>
              <a:t>”);</a:t>
            </a:r>
          </a:p>
          <a:p>
            <a:r>
              <a:rPr lang="en-US" altLang="zh-CN" dirty="0" smtClean="0"/>
              <a:t>}</a:t>
            </a:r>
          </a:p>
          <a:p>
            <a:endParaRPr lang="en-US" altLang="zh-CN" dirty="0" smtClean="0"/>
          </a:p>
          <a:p>
            <a:r>
              <a:rPr lang="zh-CN" altLang="en-US" dirty="0" smtClean="0"/>
              <a:t>使用</a:t>
            </a:r>
            <a:r>
              <a:rPr lang="en-US" altLang="zh-CN" dirty="0" err="1" smtClean="0"/>
              <a:t>gcc</a:t>
            </a:r>
            <a:r>
              <a:rPr lang="en-US" altLang="zh-CN" baseline="0" dirty="0" smtClean="0"/>
              <a:t> </a:t>
            </a:r>
            <a:r>
              <a:rPr lang="zh-CN" altLang="en-US" baseline="0" dirty="0" smtClean="0"/>
              <a:t>加文件名 进行编译 默认生成</a:t>
            </a:r>
            <a:r>
              <a:rPr lang="en-US" altLang="zh-CN" baseline="0" dirty="0" err="1" smtClean="0"/>
              <a:t>a.out</a:t>
            </a:r>
            <a:r>
              <a:rPr lang="zh-CN" altLang="en-US" baseline="0" dirty="0" smtClean="0"/>
              <a:t>的可执行文件</a:t>
            </a:r>
            <a:endParaRPr lang="en-US" altLang="zh-CN" baseline="0" dirty="0" smtClean="0"/>
          </a:p>
          <a:p>
            <a:endParaRPr lang="en-US" altLang="zh-CN" baseline="0" dirty="0" smtClean="0"/>
          </a:p>
          <a:p>
            <a:r>
              <a:rPr lang="zh-CN" altLang="en-US" baseline="0" dirty="0" smtClean="0"/>
              <a:t>也可以使用 </a:t>
            </a:r>
            <a:r>
              <a:rPr lang="en-US" altLang="zh-CN" baseline="0" dirty="0" smtClean="0"/>
              <a:t>-o </a:t>
            </a:r>
            <a:r>
              <a:rPr lang="zh-CN" altLang="en-US" baseline="0" dirty="0" smtClean="0"/>
              <a:t>参数指定输出的可执行二进制文件的名称</a:t>
            </a:r>
            <a:endParaRPr lang="en-US" altLang="zh-CN" baseline="0" dirty="0" smtClean="0"/>
          </a:p>
          <a:p>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源码包安装 </a:t>
            </a:r>
            <a:r>
              <a:rPr lang="en-US" altLang="zh-CN" dirty="0" smtClean="0"/>
              <a:t>./configure</a:t>
            </a:r>
            <a:r>
              <a:rPr lang="en-US" altLang="zh-CN" baseline="0" dirty="0" smtClean="0"/>
              <a:t> make </a:t>
            </a:r>
            <a:r>
              <a:rPr lang="en-US" altLang="zh-CN" baseline="0" dirty="0" err="1" smtClean="0"/>
              <a:t>make</a:t>
            </a:r>
            <a:r>
              <a:rPr lang="en-US" altLang="zh-CN" baseline="0" dirty="0" smtClean="0"/>
              <a:t> install</a:t>
            </a:r>
          </a:p>
          <a:p>
            <a:endParaRPr lang="en-US" altLang="zh-CN" dirty="0" smtClean="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35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通过</a:t>
            </a:r>
            <a:r>
              <a:rPr lang="en-US" altLang="zh-CN" dirty="0" err="1" smtClean="0"/>
              <a:t>phpinfo</a:t>
            </a:r>
            <a:r>
              <a:rPr lang="zh-CN" altLang="en-US" dirty="0" smtClean="0"/>
              <a:t>查看 </a:t>
            </a:r>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36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数据库体系结构</a:t>
            </a:r>
            <a:endParaRPr lang="en-US" altLang="zh-CN" dirty="0" smtClean="0"/>
          </a:p>
          <a:p>
            <a:endParaRPr lang="en-US" altLang="zh-CN" dirty="0" smtClean="0"/>
          </a:p>
          <a:p>
            <a:r>
              <a:rPr lang="en-US" altLang="zh-CN" dirty="0" smtClean="0"/>
              <a:t>$con</a:t>
            </a:r>
            <a:r>
              <a:rPr lang="en-US" altLang="zh-CN" baseline="0" dirty="0" smtClean="0"/>
              <a:t> </a:t>
            </a:r>
            <a:r>
              <a:rPr lang="zh-CN" altLang="en-US" baseline="0" dirty="0" smtClean="0"/>
              <a:t>与</a:t>
            </a:r>
            <a:r>
              <a:rPr lang="en-US" altLang="zh-CN" baseline="0" dirty="0" smtClean="0"/>
              <a:t>socket</a:t>
            </a:r>
            <a:r>
              <a:rPr lang="zh-CN" altLang="en-US" baseline="0" dirty="0" smtClean="0"/>
              <a:t>的意思差不多 都是隐藏了复杂的链接</a:t>
            </a:r>
            <a:endParaRPr lang="en-US" altLang="zh-CN" dirty="0" smtClean="0"/>
          </a:p>
          <a:p>
            <a:r>
              <a:rPr lang="en-US" dirty="0" smtClean="0"/>
              <a:t>&lt;?</a:t>
            </a:r>
            <a:r>
              <a:rPr lang="en-US" dirty="0" err="1" smtClean="0"/>
              <a:t>php</a:t>
            </a:r>
            <a:r>
              <a:rPr lang="en-US" dirty="0" smtClean="0"/>
              <a:t> </a:t>
            </a:r>
          </a:p>
          <a:p>
            <a:r>
              <a:rPr lang="en-US" dirty="0" smtClean="0"/>
              <a:t>$con = </a:t>
            </a:r>
            <a:r>
              <a:rPr lang="en-US" dirty="0" err="1" smtClean="0"/>
              <a:t>mysql_connect</a:t>
            </a:r>
            <a:r>
              <a:rPr lang="en-US" dirty="0" smtClean="0"/>
              <a:t>("localhost","peter","abc123"); </a:t>
            </a:r>
          </a:p>
          <a:p>
            <a:r>
              <a:rPr lang="en-US" dirty="0" err="1" smtClean="0"/>
              <a:t>mysql_select_db</a:t>
            </a:r>
            <a:r>
              <a:rPr lang="en-US" dirty="0" smtClean="0"/>
              <a:t>("</a:t>
            </a:r>
            <a:r>
              <a:rPr lang="en-US" dirty="0" err="1" smtClean="0"/>
              <a:t>my_db</a:t>
            </a:r>
            <a:r>
              <a:rPr lang="en-US" dirty="0" smtClean="0"/>
              <a:t>", $con); </a:t>
            </a:r>
          </a:p>
          <a:p>
            <a:r>
              <a:rPr lang="en-US" dirty="0" smtClean="0"/>
              <a:t>$result = </a:t>
            </a:r>
            <a:r>
              <a:rPr lang="en-US" dirty="0" err="1" smtClean="0"/>
              <a:t>mysql_query</a:t>
            </a:r>
            <a:r>
              <a:rPr lang="en-US" dirty="0" smtClean="0"/>
              <a:t>("SELECT * FROM person"); </a:t>
            </a:r>
          </a:p>
          <a:p>
            <a:r>
              <a:rPr lang="en-US" dirty="0" smtClean="0"/>
              <a:t>while($row = </a:t>
            </a:r>
            <a:r>
              <a:rPr lang="en-US" dirty="0" err="1" smtClean="0"/>
              <a:t>mysql_fetch_array</a:t>
            </a:r>
            <a:r>
              <a:rPr lang="en-US" dirty="0" smtClean="0"/>
              <a:t>($result)) { </a:t>
            </a:r>
          </a:p>
          <a:p>
            <a:r>
              <a:rPr lang="en-US" dirty="0" smtClean="0"/>
              <a:t>echo $row['</a:t>
            </a:r>
            <a:r>
              <a:rPr lang="en-US" dirty="0" err="1" smtClean="0"/>
              <a:t>FirstName</a:t>
            </a:r>
            <a:r>
              <a:rPr lang="en-US" dirty="0" smtClean="0"/>
              <a:t>'] . " " . $row['</a:t>
            </a:r>
            <a:r>
              <a:rPr lang="en-US" dirty="0" err="1" smtClean="0"/>
              <a:t>LastName</a:t>
            </a:r>
            <a:r>
              <a:rPr lang="en-US" dirty="0" smtClean="0"/>
              <a:t>']; echo "&lt;</a:t>
            </a:r>
            <a:r>
              <a:rPr lang="en-US" dirty="0" err="1" smtClean="0"/>
              <a:t>br</a:t>
            </a:r>
            <a:r>
              <a:rPr lang="en-US" dirty="0" smtClean="0"/>
              <a:t> /&gt;"; </a:t>
            </a:r>
          </a:p>
          <a:p>
            <a:r>
              <a:rPr lang="en-US" dirty="0" smtClean="0"/>
              <a:t>} </a:t>
            </a:r>
          </a:p>
          <a:p>
            <a:r>
              <a:rPr lang="en-US" dirty="0" err="1" smtClean="0"/>
              <a:t>mysql_close</a:t>
            </a:r>
            <a:r>
              <a:rPr lang="en-US" dirty="0" smtClean="0"/>
              <a:t>($con); </a:t>
            </a:r>
          </a:p>
          <a:p>
            <a:r>
              <a:rPr lang="en-US" dirty="0" smtClean="0"/>
              <a:t>?&gt;</a:t>
            </a:r>
          </a:p>
          <a:p>
            <a:endParaRPr lang="en-US" altLang="zh-CN" dirty="0" smtClean="0"/>
          </a:p>
          <a:p>
            <a:r>
              <a:rPr lang="en-US" dirty="0" smtClean="0"/>
              <a:t>&lt;?</a:t>
            </a:r>
            <a:r>
              <a:rPr lang="en-US" dirty="0" err="1" smtClean="0"/>
              <a:t>php</a:t>
            </a:r>
            <a:r>
              <a:rPr lang="en-US" dirty="0" smtClean="0"/>
              <a:t> </a:t>
            </a:r>
          </a:p>
          <a:p>
            <a:r>
              <a:rPr lang="en-US" dirty="0" smtClean="0"/>
              <a:t>$con = </a:t>
            </a:r>
            <a:r>
              <a:rPr lang="en-US" dirty="0" err="1" smtClean="0"/>
              <a:t>mysql_connect</a:t>
            </a:r>
            <a:r>
              <a:rPr lang="en-US" dirty="0" smtClean="0"/>
              <a:t>("localhost","peter","abc123"); </a:t>
            </a:r>
          </a:p>
          <a:p>
            <a:r>
              <a:rPr lang="en-US" dirty="0" err="1" smtClean="0"/>
              <a:t>mysql_select_db</a:t>
            </a:r>
            <a:r>
              <a:rPr lang="en-US" dirty="0" smtClean="0"/>
              <a:t>("</a:t>
            </a:r>
            <a:r>
              <a:rPr lang="en-US" dirty="0" err="1" smtClean="0"/>
              <a:t>my_db</a:t>
            </a:r>
            <a:r>
              <a:rPr lang="en-US" dirty="0" smtClean="0"/>
              <a:t>", $con);</a:t>
            </a:r>
          </a:p>
          <a:p>
            <a:r>
              <a:rPr lang="en-US" dirty="0" err="1" smtClean="0"/>
              <a:t>mysql_query</a:t>
            </a:r>
            <a:r>
              <a:rPr lang="en-US" dirty="0" smtClean="0"/>
              <a:t>("INSERT INTO person (</a:t>
            </a:r>
            <a:r>
              <a:rPr lang="en-US" dirty="0" err="1" smtClean="0"/>
              <a:t>FirstName</a:t>
            </a:r>
            <a:r>
              <a:rPr lang="en-US" dirty="0" smtClean="0"/>
              <a:t>, </a:t>
            </a:r>
            <a:r>
              <a:rPr lang="en-US" dirty="0" err="1" smtClean="0"/>
              <a:t>LastName</a:t>
            </a:r>
            <a:r>
              <a:rPr lang="en-US" dirty="0" smtClean="0"/>
              <a:t>, Age) VALUES ('Peter', 'Griffin', '35')"); </a:t>
            </a:r>
          </a:p>
          <a:p>
            <a:r>
              <a:rPr lang="en-US" dirty="0" err="1" smtClean="0"/>
              <a:t>mysql_close</a:t>
            </a:r>
            <a:r>
              <a:rPr lang="en-US" dirty="0" smtClean="0"/>
              <a:t>($con); </a:t>
            </a:r>
          </a:p>
          <a:p>
            <a:r>
              <a:rPr lang="en-US" dirty="0" smtClean="0"/>
              <a:t>?&gt;</a:t>
            </a:r>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37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理论为主 </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www</a:t>
            </a:r>
            <a:r>
              <a:rPr lang="zh-CN" altLang="en-US" dirty="0" smtClean="0"/>
              <a:t>，也叫做</a:t>
            </a:r>
            <a:r>
              <a:rPr lang="en-US" altLang="zh-CN" dirty="0" smtClean="0"/>
              <a:t>web</a:t>
            </a:r>
            <a:r>
              <a:rPr lang="zh-CN" altLang="en-US" dirty="0" smtClean="0"/>
              <a:t>，是我们最常利用到的</a:t>
            </a:r>
            <a:r>
              <a:rPr lang="en-US" altLang="zh-CN" dirty="0" smtClean="0"/>
              <a:t>Internet</a:t>
            </a:r>
            <a:r>
              <a:rPr lang="zh-CN" altLang="en-US" dirty="0" smtClean="0"/>
              <a:t>的功能。有一半以上的时间都是在与各种各样的</a:t>
            </a:r>
            <a:r>
              <a:rPr lang="en-US" altLang="zh-CN" dirty="0" smtClean="0"/>
              <a:t>web</a:t>
            </a:r>
            <a:r>
              <a:rPr lang="zh-CN" altLang="en-US" dirty="0" smtClean="0"/>
              <a:t>页面打交道。在基于</a:t>
            </a:r>
            <a:r>
              <a:rPr lang="en-US" altLang="zh-CN" dirty="0" smtClean="0"/>
              <a:t>web</a:t>
            </a:r>
            <a:r>
              <a:rPr lang="zh-CN" altLang="en-US" dirty="0" smtClean="0"/>
              <a:t>方式下，我们可以浏览、搜索、查询各种信息，可以发布自己的信息，可以与他人进行实时或者非实时的交流，可以游戏、娱乐、购物等等等等。 </a:t>
            </a:r>
            <a:endParaRPr lang="en-US" altLang="zh-CN" dirty="0" smtClean="0"/>
          </a:p>
          <a:p>
            <a:endParaRPr lang="en-US" altLang="zh-CN" dirty="0" smtClean="0"/>
          </a:p>
          <a:p>
            <a:r>
              <a:rPr lang="zh-CN" altLang="en-US" dirty="0" smtClean="0"/>
              <a:t>在</a:t>
            </a:r>
            <a:r>
              <a:rPr lang="en-US" altLang="zh-CN" dirty="0" smtClean="0"/>
              <a:t>Internet</a:t>
            </a:r>
            <a:r>
              <a:rPr lang="zh-CN" altLang="en-US" dirty="0" smtClean="0"/>
              <a:t>上，电子邮件或称为</a:t>
            </a:r>
            <a:r>
              <a:rPr lang="en-US" altLang="zh-CN" dirty="0" smtClean="0"/>
              <a:t>E-mail</a:t>
            </a:r>
            <a:r>
              <a:rPr lang="zh-CN" altLang="en-US" dirty="0" smtClean="0"/>
              <a:t>系统是使用最多的网络通信工具，</a:t>
            </a:r>
            <a:r>
              <a:rPr lang="en-US" altLang="zh-CN" dirty="0" smtClean="0"/>
              <a:t>E-mail</a:t>
            </a:r>
            <a:r>
              <a:rPr lang="zh-CN" altLang="en-US" dirty="0" smtClean="0"/>
              <a:t>已成为倍受欢迎的通信方式。你可以通过</a:t>
            </a:r>
            <a:r>
              <a:rPr lang="en-US" altLang="zh-CN" dirty="0" smtClean="0"/>
              <a:t>E-mail</a:t>
            </a:r>
            <a:r>
              <a:rPr lang="zh-CN" altLang="en-US" dirty="0" smtClean="0"/>
              <a:t>系统同世界上任何地方的朋友交换电子邮件。不论对方在哪个地方，只要他也可以连入</a:t>
            </a:r>
            <a:r>
              <a:rPr lang="en-US" altLang="zh-CN" dirty="0" smtClean="0"/>
              <a:t>Internet</a:t>
            </a:r>
            <a:r>
              <a:rPr lang="zh-CN" altLang="en-US" dirty="0" smtClean="0"/>
              <a:t>，那么你发送的信只需要几分钟的时间就可以到达对方的手中了。 </a:t>
            </a:r>
            <a:r>
              <a:rPr lang="en-US" altLang="zh-CN" dirty="0" smtClean="0"/>
              <a:t>EMS</a:t>
            </a:r>
            <a:r>
              <a:rPr lang="zh-CN" altLang="en-US" dirty="0" smtClean="0"/>
              <a:t>直投更是目前最有效的网络营销的方式之一。</a:t>
            </a:r>
            <a:endParaRPr lang="en-US" altLang="zh-CN" dirty="0" smtClean="0"/>
          </a:p>
          <a:p>
            <a:endParaRPr lang="en-US" altLang="zh-CN" dirty="0" smtClean="0"/>
          </a:p>
          <a:p>
            <a:r>
              <a:rPr lang="zh-CN" altLang="en-US" dirty="0" smtClean="0"/>
              <a:t>远程登录就是通过</a:t>
            </a:r>
            <a:r>
              <a:rPr lang="en-US" altLang="zh-CN" dirty="0" smtClean="0"/>
              <a:t>Internet</a:t>
            </a:r>
            <a:r>
              <a:rPr lang="zh-CN" altLang="en-US" dirty="0" smtClean="0"/>
              <a:t>进入和使用远距离的计算机系统，就像使用本地计算机一样。远端的计算机可以在同一间屋子里，也可以远在数千公里之外。它使用的工具是</a:t>
            </a:r>
            <a:r>
              <a:rPr lang="en-US" altLang="zh-CN" dirty="0" err="1" smtClean="0"/>
              <a:t>ssh</a:t>
            </a:r>
            <a:r>
              <a:rPr lang="zh-CN" altLang="en-US" dirty="0" smtClean="0"/>
              <a:t>。它在接到远程登录的请求后，就试图把你所在的计算机同远端计算机连接起来。一旦连通，你的计算机就成为远端计算机的终端。你可以正式注册（</a:t>
            </a:r>
            <a:r>
              <a:rPr lang="en-US" altLang="zh-CN" dirty="0" smtClean="0"/>
              <a:t>login</a:t>
            </a:r>
            <a:r>
              <a:rPr lang="zh-CN" altLang="en-US" dirty="0" smtClean="0"/>
              <a:t>）进入系统成为合法用户，执行操作命令，提交作业，使用系统资源。在完成操作任务后，通过注销（</a:t>
            </a:r>
            <a:r>
              <a:rPr lang="en-US" altLang="zh-CN" dirty="0" smtClean="0"/>
              <a:t>logout</a:t>
            </a:r>
            <a:r>
              <a:rPr lang="zh-CN" altLang="en-US" dirty="0" smtClean="0"/>
              <a:t>）退出远端计算机系统，同时也退出</a:t>
            </a:r>
            <a:r>
              <a:rPr lang="en-US" altLang="zh-CN" dirty="0" err="1" smtClean="0"/>
              <a:t>ssh</a:t>
            </a:r>
            <a:r>
              <a:rPr lang="zh-CN" altLang="en-US" dirty="0" smtClean="0"/>
              <a:t>。 </a:t>
            </a:r>
            <a:endParaRPr lang="en-US" altLang="zh-CN" dirty="0" smtClean="0"/>
          </a:p>
          <a:p>
            <a:endParaRPr lang="en-US" altLang="zh-CN" dirty="0" smtClean="0"/>
          </a:p>
          <a:p>
            <a:r>
              <a:rPr lang="en-US" altLang="zh-CN" dirty="0" smtClean="0"/>
              <a:t>FTP</a:t>
            </a:r>
            <a:r>
              <a:rPr lang="zh-CN" altLang="en-US" dirty="0" smtClean="0"/>
              <a:t>（文件传输协议）是</a:t>
            </a:r>
            <a:r>
              <a:rPr lang="en-US" altLang="zh-CN" dirty="0" smtClean="0"/>
              <a:t>Internet</a:t>
            </a:r>
            <a:r>
              <a:rPr lang="zh-CN" altLang="en-US" dirty="0" smtClean="0"/>
              <a:t>上最早使用的文件传输程序。它同</a:t>
            </a:r>
            <a:r>
              <a:rPr lang="en-US" altLang="zh-CN" dirty="0" err="1" smtClean="0"/>
              <a:t>ssh</a:t>
            </a:r>
            <a:r>
              <a:rPr lang="zh-CN" altLang="en-US" dirty="0" smtClean="0"/>
              <a:t>一样，使用户能登录到</a:t>
            </a:r>
            <a:r>
              <a:rPr lang="en-US" altLang="zh-CN" dirty="0" smtClean="0"/>
              <a:t>Internet</a:t>
            </a:r>
            <a:r>
              <a:rPr lang="zh-CN" altLang="en-US" dirty="0" smtClean="0"/>
              <a:t>的一台远程计算机，所不同的是，更多的我们通过</a:t>
            </a:r>
            <a:r>
              <a:rPr lang="en-US" altLang="zh-CN" dirty="0" err="1" smtClean="0"/>
              <a:t>ssh</a:t>
            </a:r>
            <a:r>
              <a:rPr lang="zh-CN" altLang="en-US" dirty="0" smtClean="0"/>
              <a:t>管理、操作远程的操作系统。而</a:t>
            </a:r>
            <a:r>
              <a:rPr lang="en-US" altLang="zh-CN" dirty="0" smtClean="0"/>
              <a:t>ftp</a:t>
            </a:r>
            <a:r>
              <a:rPr lang="zh-CN" altLang="en-US" dirty="0" smtClean="0"/>
              <a:t>更关注于本地与远程之间的文件传输。</a:t>
            </a:r>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en-US" b="1" dirty="0" smtClean="0"/>
              <a:t>红色部分网络层</a:t>
            </a:r>
          </a:p>
          <a:p>
            <a:r>
              <a:rPr lang="zh-CN" altLang="en-US" dirty="0" smtClean="0"/>
              <a:t>　　负责相邻计算机之间的通信。其功能包括三方面。 </a:t>
            </a:r>
          </a:p>
          <a:p>
            <a:r>
              <a:rPr lang="zh-CN" altLang="en-US" dirty="0" smtClean="0"/>
              <a:t>　　一、处理来自传输层的分组发送请求，收到请求后，将分组装入</a:t>
            </a:r>
            <a:r>
              <a:rPr lang="en-US" altLang="zh-CN" dirty="0" smtClean="0"/>
              <a:t>IP</a:t>
            </a:r>
            <a:r>
              <a:rPr lang="zh-CN" altLang="en-US" dirty="0" smtClean="0"/>
              <a:t>数据报，填充报头，选择去往信宿机的路径，然后将数据报发往适当的网络接口。 </a:t>
            </a:r>
          </a:p>
          <a:p>
            <a:r>
              <a:rPr lang="zh-CN" altLang="en-US" dirty="0" smtClean="0"/>
              <a:t>　　二、处理输入数据报：首先检查其合法性，然后进行寻径</a:t>
            </a:r>
            <a:r>
              <a:rPr lang="en-US" altLang="zh-CN" dirty="0" smtClean="0"/>
              <a:t>--</a:t>
            </a:r>
            <a:r>
              <a:rPr lang="zh-CN" altLang="en-US" dirty="0" smtClean="0"/>
              <a:t>假如该数据报已到达信宿机，则去掉报头，将剩下部分交给适当的传输协议；假如该数据报尚未到达信宿，则转发该数据报。 </a:t>
            </a:r>
          </a:p>
          <a:p>
            <a:r>
              <a:rPr lang="zh-CN" altLang="en-US" dirty="0" smtClean="0"/>
              <a:t>　　三、处理路径、流控、拥塞等问题。 </a:t>
            </a:r>
          </a:p>
          <a:p>
            <a:r>
              <a:rPr lang="zh-CN" altLang="en-US" dirty="0" smtClean="0"/>
              <a:t>　　网络层包括：</a:t>
            </a:r>
            <a:r>
              <a:rPr lang="en-US" altLang="zh-CN" dirty="0" smtClean="0"/>
              <a:t>IP(Internet Protocol)</a:t>
            </a:r>
            <a:r>
              <a:rPr lang="zh-CN" altLang="en-US" dirty="0" smtClean="0"/>
              <a:t>协议、</a:t>
            </a:r>
            <a:r>
              <a:rPr lang="en-US" altLang="zh-CN" dirty="0" smtClean="0"/>
              <a:t>ICMP(Internet Control Message Protocol) </a:t>
            </a:r>
          </a:p>
          <a:p>
            <a:r>
              <a:rPr lang="zh-CN" altLang="en-US" dirty="0" smtClean="0"/>
              <a:t>　　控制报文协议、</a:t>
            </a:r>
            <a:r>
              <a:rPr lang="en-US" altLang="zh-CN" dirty="0" smtClean="0"/>
              <a:t>ARP(Address Resolution Protocol)</a:t>
            </a:r>
            <a:r>
              <a:rPr lang="zh-CN" altLang="en-US" dirty="0" smtClean="0"/>
              <a:t>地址转换协议、</a:t>
            </a:r>
            <a:r>
              <a:rPr lang="en-US" altLang="zh-CN" dirty="0" smtClean="0"/>
              <a:t>RARP(Reverse ARP)</a:t>
            </a:r>
            <a:r>
              <a:rPr lang="zh-CN" altLang="en-US" dirty="0" smtClean="0"/>
              <a:t>反向地址转换协议。 </a:t>
            </a:r>
          </a:p>
          <a:p>
            <a:r>
              <a:rPr lang="zh-CN" altLang="en-US" dirty="0" smtClean="0"/>
              <a:t>　　</a:t>
            </a:r>
            <a:r>
              <a:rPr lang="en-US" altLang="zh-CN" dirty="0" smtClean="0"/>
              <a:t>IP</a:t>
            </a:r>
            <a:r>
              <a:rPr lang="zh-CN" altLang="en-US" dirty="0" smtClean="0"/>
              <a:t>是网络层的核心，通过路由选择将下一跳</a:t>
            </a:r>
            <a:r>
              <a:rPr lang="en-US" altLang="zh-CN" dirty="0" smtClean="0"/>
              <a:t>IP</a:t>
            </a:r>
            <a:r>
              <a:rPr lang="zh-CN" altLang="en-US" dirty="0" smtClean="0"/>
              <a:t>封装后交给接口层。</a:t>
            </a:r>
            <a:r>
              <a:rPr lang="en-US" altLang="zh-CN" dirty="0" smtClean="0"/>
              <a:t>IP</a:t>
            </a:r>
            <a:r>
              <a:rPr lang="zh-CN" altLang="en-US" dirty="0" smtClean="0"/>
              <a:t>数据报是无连接服务。 </a:t>
            </a:r>
          </a:p>
          <a:p>
            <a:r>
              <a:rPr lang="zh-CN" altLang="en-US" dirty="0" smtClean="0"/>
              <a:t>　　</a:t>
            </a:r>
            <a:r>
              <a:rPr lang="en-US" altLang="zh-CN" dirty="0" smtClean="0"/>
              <a:t>ICMP</a:t>
            </a:r>
            <a:r>
              <a:rPr lang="zh-CN" altLang="en-US" dirty="0" smtClean="0"/>
              <a:t>是网络层的补充，可以回送报文。用来检测网络是否通畅。 </a:t>
            </a:r>
          </a:p>
          <a:p>
            <a:r>
              <a:rPr lang="zh-CN" altLang="en-US" dirty="0" smtClean="0"/>
              <a:t>　　</a:t>
            </a:r>
            <a:r>
              <a:rPr lang="en-US" altLang="zh-CN" dirty="0" smtClean="0"/>
              <a:t>Ping</a:t>
            </a:r>
            <a:r>
              <a:rPr lang="zh-CN" altLang="en-US" dirty="0" smtClean="0"/>
              <a:t>命令就是发送</a:t>
            </a:r>
            <a:r>
              <a:rPr lang="en-US" altLang="zh-CN" dirty="0" smtClean="0"/>
              <a:t>ICMP</a:t>
            </a:r>
            <a:r>
              <a:rPr lang="zh-CN" altLang="en-US" dirty="0" smtClean="0"/>
              <a:t>的</a:t>
            </a:r>
            <a:r>
              <a:rPr lang="en-US" altLang="zh-CN" dirty="0" smtClean="0"/>
              <a:t>echo</a:t>
            </a:r>
            <a:r>
              <a:rPr lang="zh-CN" altLang="en-US" dirty="0" smtClean="0"/>
              <a:t>包，通过回送的</a:t>
            </a:r>
            <a:r>
              <a:rPr lang="en-US" altLang="zh-CN" dirty="0" smtClean="0"/>
              <a:t>echo relay</a:t>
            </a:r>
            <a:r>
              <a:rPr lang="zh-CN" altLang="en-US" dirty="0" smtClean="0"/>
              <a:t>进行网络测试。 </a:t>
            </a:r>
          </a:p>
          <a:p>
            <a:r>
              <a:rPr lang="zh-CN" altLang="en-US" dirty="0" smtClean="0"/>
              <a:t>　　</a:t>
            </a:r>
            <a:r>
              <a:rPr lang="en-US" altLang="zh-CN" dirty="0" smtClean="0"/>
              <a:t>ARP</a:t>
            </a:r>
            <a:r>
              <a:rPr lang="zh-CN" altLang="en-US" dirty="0" smtClean="0"/>
              <a:t>是正向</a:t>
            </a:r>
            <a:r>
              <a:rPr lang="zh-CN" altLang="en-US" dirty="0" smtClean="0">
                <a:hlinkClick r:id="rId3" action="ppaction://hlinkfile"/>
              </a:rPr>
              <a:t>地址解析协议</a:t>
            </a:r>
            <a:r>
              <a:rPr lang="zh-CN" altLang="en-US" dirty="0" smtClean="0"/>
              <a:t>，通过已知的</a:t>
            </a:r>
            <a:r>
              <a:rPr lang="en-US" altLang="zh-CN" dirty="0" smtClean="0"/>
              <a:t>IP</a:t>
            </a:r>
            <a:r>
              <a:rPr lang="zh-CN" altLang="en-US" dirty="0" smtClean="0"/>
              <a:t>，寻找对应主机的</a:t>
            </a:r>
            <a:r>
              <a:rPr lang="en-US" altLang="zh-CN" dirty="0" smtClean="0">
                <a:hlinkClick r:id="rId4" action="ppaction://hlinkfile"/>
              </a:rPr>
              <a:t>MAC</a:t>
            </a:r>
            <a:r>
              <a:rPr lang="zh-CN" altLang="en-US" dirty="0" smtClean="0">
                <a:hlinkClick r:id="rId4" action="ppaction://hlinkfile"/>
              </a:rPr>
              <a:t>地址</a:t>
            </a:r>
            <a:r>
              <a:rPr lang="zh-CN" altLang="en-US" dirty="0" smtClean="0"/>
              <a:t>。 </a:t>
            </a:r>
          </a:p>
          <a:p>
            <a:r>
              <a:rPr lang="zh-CN" altLang="en-US" dirty="0" smtClean="0"/>
              <a:t>　　</a:t>
            </a:r>
            <a:r>
              <a:rPr lang="en-US" altLang="zh-CN" dirty="0" smtClean="0"/>
              <a:t>RARP</a:t>
            </a:r>
            <a:r>
              <a:rPr lang="zh-CN" altLang="en-US" dirty="0" smtClean="0"/>
              <a:t>是反向地址解析协议，通过</a:t>
            </a:r>
            <a:r>
              <a:rPr lang="en-US" altLang="zh-CN" dirty="0" smtClean="0"/>
              <a:t>MAC</a:t>
            </a:r>
            <a:r>
              <a:rPr lang="zh-CN" altLang="en-US" dirty="0" smtClean="0"/>
              <a:t>地址确定</a:t>
            </a:r>
            <a:r>
              <a:rPr lang="en-US" altLang="zh-CN" dirty="0" smtClean="0"/>
              <a:t>IP</a:t>
            </a:r>
            <a:r>
              <a:rPr lang="zh-CN" altLang="en-US" dirty="0" smtClean="0"/>
              <a:t>地址。比如无盘工作站和</a:t>
            </a:r>
            <a:r>
              <a:rPr lang="en-US" altLang="zh-CN" dirty="0" smtClean="0"/>
              <a:t>DHCP</a:t>
            </a:r>
            <a:r>
              <a:rPr lang="zh-CN" altLang="en-US" dirty="0" smtClean="0"/>
              <a:t>服务。 </a:t>
            </a:r>
            <a:endParaRPr lang="en-US" altLang="zh-CN" dirty="0" smtClean="0"/>
          </a:p>
          <a:p>
            <a:r>
              <a:rPr lang="zh-CN" altLang="en-US" b="1" dirty="0" smtClean="0"/>
              <a:t>灰色部分传输层</a:t>
            </a:r>
          </a:p>
          <a:p>
            <a:r>
              <a:rPr lang="zh-CN" altLang="en-US" dirty="0" smtClean="0"/>
              <a:t>　　提供应用程序间的通信。其功能包括：一、格式化信息流；二、提供可靠传输。为实现后者，传输层协议规定接收端必须发回确认，并且假如分组丢失，必须重新发送。 </a:t>
            </a:r>
          </a:p>
          <a:p>
            <a:r>
              <a:rPr lang="zh-CN" altLang="en-US" dirty="0" smtClean="0"/>
              <a:t>　　传输层协议主要是：传输控制协议</a:t>
            </a:r>
            <a:r>
              <a:rPr lang="en-US" altLang="zh-CN" dirty="0" smtClean="0"/>
              <a:t>TCP(Transmission Control Protocol)</a:t>
            </a:r>
            <a:r>
              <a:rPr lang="zh-CN" altLang="en-US" dirty="0" smtClean="0"/>
              <a:t>和用户数据报协议</a:t>
            </a:r>
            <a:r>
              <a:rPr lang="en-US" altLang="zh-CN" dirty="0" smtClean="0"/>
              <a:t>UDP(User Datagram protocol)</a:t>
            </a:r>
            <a:r>
              <a:rPr lang="zh-CN" altLang="en-US" dirty="0" smtClean="0"/>
              <a:t>。</a:t>
            </a:r>
            <a:endParaRPr lang="en-US" altLang="zh-CN" dirty="0" smtClean="0"/>
          </a:p>
          <a:p>
            <a:r>
              <a:rPr lang="zh-CN" altLang="en-US" dirty="0" smtClean="0"/>
              <a:t>蓝色部分 </a:t>
            </a:r>
            <a:r>
              <a:rPr lang="zh-CN" altLang="en-US" b="1" dirty="0" smtClean="0"/>
              <a:t>应用层</a:t>
            </a:r>
          </a:p>
          <a:p>
            <a:r>
              <a:rPr lang="zh-CN" altLang="en-US" dirty="0" smtClean="0"/>
              <a:t>　　向用户提供一组常用的应用程序，比如电子邮件、文件传输访问、</a:t>
            </a:r>
            <a:r>
              <a:rPr lang="zh-CN" altLang="en-US" dirty="0" smtClean="0">
                <a:hlinkClick r:id="rId5" action="ppaction://hlinkfile"/>
              </a:rPr>
              <a:t>远程登录</a:t>
            </a:r>
            <a:r>
              <a:rPr lang="zh-CN" altLang="en-US" dirty="0" smtClean="0"/>
              <a:t>等。远程登录</a:t>
            </a:r>
            <a:r>
              <a:rPr lang="en-US" altLang="zh-CN" dirty="0" smtClean="0"/>
              <a:t>TELNET</a:t>
            </a:r>
            <a:r>
              <a:rPr lang="zh-CN" altLang="en-US" dirty="0" smtClean="0"/>
              <a:t>使用</a:t>
            </a:r>
            <a:r>
              <a:rPr lang="en-US" altLang="zh-CN" dirty="0" smtClean="0"/>
              <a:t>TELNET</a:t>
            </a:r>
            <a:r>
              <a:rPr lang="zh-CN" altLang="en-US" dirty="0" smtClean="0"/>
              <a:t>协议提供在网络其它主机上注册的接口。</a:t>
            </a:r>
            <a:r>
              <a:rPr lang="en-US" altLang="zh-CN" dirty="0" smtClean="0"/>
              <a:t>TELNET</a:t>
            </a:r>
            <a:r>
              <a:rPr lang="zh-CN" altLang="en-US" dirty="0" smtClean="0"/>
              <a:t>会话提供了基于字符的虚拟终端。文件传输访问</a:t>
            </a:r>
            <a:r>
              <a:rPr lang="en-US" altLang="zh-CN" dirty="0" smtClean="0"/>
              <a:t>FTP</a:t>
            </a:r>
            <a:r>
              <a:rPr lang="zh-CN" altLang="en-US" dirty="0" smtClean="0"/>
              <a:t>使用</a:t>
            </a:r>
            <a:r>
              <a:rPr lang="en-US" altLang="zh-CN" dirty="0" smtClean="0">
                <a:hlinkClick r:id="rId6" action="ppaction://hlinkfile"/>
              </a:rPr>
              <a:t>FTP</a:t>
            </a:r>
            <a:r>
              <a:rPr lang="zh-CN" altLang="en-US" dirty="0" smtClean="0">
                <a:hlinkClick r:id="rId6" action="ppaction://hlinkfile"/>
              </a:rPr>
              <a:t>协议</a:t>
            </a:r>
            <a:r>
              <a:rPr lang="zh-CN" altLang="en-US" dirty="0" smtClean="0"/>
              <a:t>来提供网络内机器间的文件拷贝功能。 </a:t>
            </a:r>
          </a:p>
          <a:p>
            <a:r>
              <a:rPr lang="zh-CN" altLang="en-US" dirty="0" smtClean="0"/>
              <a:t>　　应用层一般是面向用户的服务。如</a:t>
            </a:r>
            <a:r>
              <a:rPr lang="en-US" altLang="zh-CN" dirty="0" smtClean="0"/>
              <a:t>FTP</a:t>
            </a:r>
            <a:r>
              <a:rPr lang="zh-CN" altLang="en-US" dirty="0" smtClean="0"/>
              <a:t>、</a:t>
            </a:r>
            <a:r>
              <a:rPr lang="en-US" altLang="zh-CN" dirty="0" smtClean="0"/>
              <a:t>TELNET</a:t>
            </a:r>
            <a:r>
              <a:rPr lang="zh-CN" altLang="en-US" dirty="0" smtClean="0"/>
              <a:t>、</a:t>
            </a:r>
            <a:r>
              <a:rPr lang="en-US" altLang="zh-CN" dirty="0" smtClean="0"/>
              <a:t>DNS</a:t>
            </a:r>
            <a:r>
              <a:rPr lang="zh-CN" altLang="en-US" dirty="0" smtClean="0"/>
              <a:t>、</a:t>
            </a:r>
            <a:r>
              <a:rPr lang="en-US" altLang="zh-CN" dirty="0" smtClean="0"/>
              <a:t>SMTP</a:t>
            </a:r>
            <a:r>
              <a:rPr lang="zh-CN" altLang="en-US" dirty="0" smtClean="0"/>
              <a:t>、</a:t>
            </a:r>
            <a:r>
              <a:rPr lang="en-US" altLang="zh-CN" dirty="0" smtClean="0"/>
              <a:t>POP3</a:t>
            </a:r>
            <a:r>
              <a:rPr lang="zh-CN" altLang="en-US" dirty="0" smtClean="0"/>
              <a:t>。 </a:t>
            </a:r>
          </a:p>
          <a:p>
            <a:r>
              <a:rPr lang="zh-CN" altLang="en-US" dirty="0" smtClean="0"/>
              <a:t>　　</a:t>
            </a:r>
            <a:r>
              <a:rPr lang="en-US" altLang="zh-CN" dirty="0" smtClean="0"/>
              <a:t>FTP(File </a:t>
            </a:r>
            <a:r>
              <a:rPr lang="en-US" altLang="zh-CN" dirty="0" err="1" smtClean="0"/>
              <a:t>Transmision</a:t>
            </a:r>
            <a:r>
              <a:rPr lang="en-US" altLang="zh-CN" dirty="0" smtClean="0"/>
              <a:t> Protocol)</a:t>
            </a:r>
            <a:r>
              <a:rPr lang="zh-CN" altLang="en-US" dirty="0" smtClean="0"/>
              <a:t>是文件传输协议，一般上传下载用</a:t>
            </a:r>
            <a:r>
              <a:rPr lang="en-US" altLang="zh-CN" dirty="0" smtClean="0"/>
              <a:t>FTP</a:t>
            </a:r>
            <a:r>
              <a:rPr lang="zh-CN" altLang="en-US" dirty="0" smtClean="0"/>
              <a:t>服务，数据端口是</a:t>
            </a:r>
            <a:r>
              <a:rPr lang="en-US" altLang="zh-CN" dirty="0" smtClean="0"/>
              <a:t>20H</a:t>
            </a:r>
            <a:r>
              <a:rPr lang="zh-CN" altLang="en-US" dirty="0" smtClean="0"/>
              <a:t>，控制端口是</a:t>
            </a:r>
            <a:r>
              <a:rPr lang="en-US" altLang="zh-CN" dirty="0" smtClean="0"/>
              <a:t>21H</a:t>
            </a:r>
            <a:r>
              <a:rPr lang="zh-CN" altLang="en-US" dirty="0" smtClean="0"/>
              <a:t>。 </a:t>
            </a:r>
          </a:p>
          <a:p>
            <a:r>
              <a:rPr lang="zh-CN" altLang="en-US" dirty="0" smtClean="0"/>
              <a:t>　　</a:t>
            </a:r>
            <a:r>
              <a:rPr lang="en-US" altLang="zh-CN" dirty="0" smtClean="0"/>
              <a:t>Telnet</a:t>
            </a:r>
            <a:r>
              <a:rPr lang="zh-CN" altLang="en-US" dirty="0" smtClean="0"/>
              <a:t>服务是用户远程登录服务，使用</a:t>
            </a:r>
            <a:r>
              <a:rPr lang="en-US" altLang="zh-CN" dirty="0" smtClean="0"/>
              <a:t>23H</a:t>
            </a:r>
            <a:r>
              <a:rPr lang="zh-CN" altLang="en-US" dirty="0" smtClean="0"/>
              <a:t>端口，使用明码传送，保密性差、简单方便。 </a:t>
            </a:r>
          </a:p>
          <a:p>
            <a:r>
              <a:rPr lang="zh-CN" altLang="en-US" dirty="0" smtClean="0"/>
              <a:t>　　</a:t>
            </a:r>
            <a:r>
              <a:rPr lang="en-US" altLang="zh-CN" dirty="0" smtClean="0"/>
              <a:t>DNS(Domain Name Service)</a:t>
            </a:r>
            <a:r>
              <a:rPr lang="zh-CN" altLang="en-US" dirty="0" smtClean="0"/>
              <a:t>是域名解析服务，提供域名到</a:t>
            </a:r>
            <a:r>
              <a:rPr lang="en-US" altLang="zh-CN" dirty="0" smtClean="0"/>
              <a:t>IP</a:t>
            </a:r>
            <a:r>
              <a:rPr lang="zh-CN" altLang="en-US" dirty="0" smtClean="0"/>
              <a:t>地址之间的转换。 </a:t>
            </a:r>
          </a:p>
          <a:p>
            <a:r>
              <a:rPr lang="zh-CN" altLang="en-US" dirty="0" smtClean="0"/>
              <a:t>　　</a:t>
            </a:r>
            <a:r>
              <a:rPr lang="en-US" altLang="zh-CN" dirty="0" smtClean="0"/>
              <a:t>SMTP(Simple Mail Transfer Protocol)</a:t>
            </a:r>
            <a:r>
              <a:rPr lang="zh-CN" altLang="en-US" dirty="0" smtClean="0"/>
              <a:t>是简单邮件传输协议，用来控制信件的发送、中转。　 </a:t>
            </a:r>
          </a:p>
          <a:p>
            <a:r>
              <a:rPr lang="zh-CN" altLang="en-US" dirty="0" smtClean="0"/>
              <a:t>　　</a:t>
            </a:r>
            <a:r>
              <a:rPr lang="en-US" altLang="zh-CN" dirty="0" smtClean="0"/>
              <a:t>POP3(Post Office Protocol 3)</a:t>
            </a:r>
            <a:r>
              <a:rPr lang="zh-CN" altLang="en-US" dirty="0" smtClean="0"/>
              <a:t>是邮局协议第</a:t>
            </a:r>
            <a:r>
              <a:rPr lang="en-US" altLang="zh-CN" dirty="0" smtClean="0"/>
              <a:t>3</a:t>
            </a:r>
            <a:r>
              <a:rPr lang="zh-CN" altLang="en-US" dirty="0" smtClean="0"/>
              <a:t>版本，用于接收邮件。</a:t>
            </a:r>
          </a:p>
          <a:p>
            <a:endParaRPr lang="zh-CN" altLang="en-US" dirty="0"/>
          </a:p>
        </p:txBody>
      </p:sp>
      <p:sp>
        <p:nvSpPr>
          <p:cNvPr id="4" name="灯片编号占位符 3"/>
          <p:cNvSpPr>
            <a:spLocks noGrp="1"/>
          </p:cNvSpPr>
          <p:nvPr>
            <p:ph type="sldNum" sz="quarter" idx="10"/>
          </p:nvPr>
        </p:nvSpPr>
        <p:spPr/>
        <p:txBody>
          <a:bodyPr/>
          <a:lstStyle/>
          <a:p>
            <a:fld id="{01601431-124F-416C-A714-21083CCFF5E4}"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5" name="圆角矩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圆角矩形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标题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zh-CN" altLang="en-US" smtClean="0"/>
              <a:t>单击此处编辑母版标题样式</a:t>
            </a:r>
            <a:endParaRPr kumimoji="0" lang="en-US"/>
          </a:p>
        </p:txBody>
      </p:sp>
      <p:sp>
        <p:nvSpPr>
          <p:cNvPr id="20" name="副标题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19" name="日期占位符 18"/>
          <p:cNvSpPr>
            <a:spLocks noGrp="1"/>
          </p:cNvSpPr>
          <p:nvPr>
            <p:ph type="dt" sz="half" idx="10"/>
          </p:nvPr>
        </p:nvSpPr>
        <p:spPr/>
        <p:txBody>
          <a:bodyPr/>
          <a:lstStyle>
            <a:extLst/>
          </a:lstStyle>
          <a:p>
            <a:fld id="{8811DB09-017C-4432-9866-8681FFE7D5DA}" type="datetimeFigureOut">
              <a:rPr lang="zh-CN" altLang="en-US" smtClean="0"/>
              <a:pPr/>
              <a:t>2011/9/28</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11" name="灯片编号占位符 10"/>
          <p:cNvSpPr>
            <a:spLocks noGrp="1"/>
          </p:cNvSpPr>
          <p:nvPr>
            <p:ph type="sldNum" sz="quarter" idx="12"/>
          </p:nvPr>
        </p:nvSpPr>
        <p:spPr/>
        <p:txBody>
          <a:bodyPr/>
          <a:lstStyle>
            <a:extLst/>
          </a:lstStyle>
          <a:p>
            <a:fld id="{EE7E84FA-3211-41AE-9A1E-EBC10D89AC24}"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2920" y="4983480"/>
            <a:ext cx="8183880" cy="1051560"/>
          </a:xfrm>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502920" y="530352"/>
            <a:ext cx="8183880" cy="4187952"/>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8811DB09-017C-4432-9866-8681FFE7D5DA}" type="datetimeFigureOut">
              <a:rPr lang="zh-CN" altLang="en-US" smtClean="0"/>
              <a:pPr/>
              <a:t>2011/9/28</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EE7E84FA-3211-41AE-9A1E-EBC10D89AC2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533404"/>
            <a:ext cx="1981200" cy="5257799"/>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533400" y="533402"/>
            <a:ext cx="5943600" cy="525780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8811DB09-017C-4432-9866-8681FFE7D5DA}" type="datetimeFigureOut">
              <a:rPr lang="zh-CN" altLang="en-US" smtClean="0"/>
              <a:pPr/>
              <a:t>2011/9/28</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EE7E84FA-3211-41AE-9A1E-EBC10D89AC2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2920" y="4983480"/>
            <a:ext cx="8183880" cy="105156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a:xfrm>
            <a:off x="502920" y="530352"/>
            <a:ext cx="8183880" cy="4187952"/>
          </a:xfrm>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8811DB09-017C-4432-9866-8681FFE7D5DA}" type="datetimeFigureOut">
              <a:rPr lang="zh-CN" altLang="en-US" smtClean="0"/>
              <a:pPr/>
              <a:t>2011/9/28</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EE7E84FA-3211-41AE-9A1E-EBC10D89AC2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圆角矩形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圆角矩形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8811DB09-017C-4432-9866-8681FFE7D5DA}" type="datetimeFigureOut">
              <a:rPr lang="zh-CN" altLang="en-US" smtClean="0"/>
              <a:pPr/>
              <a:t>2011/9/28</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EE7E84FA-3211-41AE-9A1E-EBC10D89AC2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8811DB09-017C-4432-9866-8681FFE7D5DA}" type="datetimeFigureOut">
              <a:rPr lang="zh-CN" altLang="en-US" smtClean="0"/>
              <a:pPr/>
              <a:t>2011/9/28</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EE7E84FA-3211-41AE-9A1E-EBC10D89AC2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2920" y="4983480"/>
            <a:ext cx="8183880" cy="1051560"/>
          </a:xfrm>
        </p:spPr>
        <p:txBody>
          <a:bodyPr anchor="b"/>
          <a:lstStyle>
            <a:lvl1pPr>
              <a:defRPr b="1"/>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8811DB09-017C-4432-9866-8681FFE7D5DA}" type="datetimeFigureOut">
              <a:rPr lang="zh-CN" altLang="en-US" smtClean="0"/>
              <a:pPr/>
              <a:t>2011/9/28</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EE7E84FA-3211-41AE-9A1E-EBC10D89AC2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8811DB09-017C-4432-9866-8681FFE7D5DA}" type="datetimeFigureOut">
              <a:rPr lang="zh-CN" altLang="en-US" smtClean="0"/>
              <a:pPr/>
              <a:t>2011/9/28</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EE7E84FA-3211-41AE-9A1E-EBC10D89AC2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圆角矩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占位符 1"/>
          <p:cNvSpPr>
            <a:spLocks noGrp="1"/>
          </p:cNvSpPr>
          <p:nvPr>
            <p:ph type="dt" sz="half" idx="10"/>
          </p:nvPr>
        </p:nvSpPr>
        <p:spPr/>
        <p:txBody>
          <a:bodyPr/>
          <a:lstStyle>
            <a:extLst/>
          </a:lstStyle>
          <a:p>
            <a:fld id="{8811DB09-017C-4432-9866-8681FFE7D5DA}" type="datetimeFigureOut">
              <a:rPr lang="zh-CN" altLang="en-US" smtClean="0"/>
              <a:pPr/>
              <a:t>2011/9/28</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EE7E84FA-3211-41AE-9A1E-EBC10D89AC2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8811DB09-017C-4432-9866-8681FFE7D5DA}" type="datetimeFigureOut">
              <a:rPr lang="zh-CN" altLang="en-US" smtClean="0"/>
              <a:pPr/>
              <a:t>2011/9/28</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EE7E84FA-3211-41AE-9A1E-EBC10D89AC24}"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圆角矩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单圆角矩形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8811DB09-017C-4432-9866-8681FFE7D5DA}" type="datetimeFigureOut">
              <a:rPr lang="zh-CN" altLang="en-US" smtClean="0"/>
              <a:pPr/>
              <a:t>2011/9/28</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EE7E84FA-3211-41AE-9A1E-EBC10D89AC24}" type="slidenum">
              <a:rPr lang="zh-CN" altLang="en-US" smtClean="0"/>
              <a:pPr/>
              <a:t>‹#›</a:t>
            </a:fld>
            <a:endParaRPr lang="zh-CN" altLang="en-US"/>
          </a:p>
        </p:txBody>
      </p:sp>
      <p:sp>
        <p:nvSpPr>
          <p:cNvPr id="3" name="图片占位符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zh-CN" altLang="en-US" smtClean="0"/>
              <a:t>单击图标添加图片</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圆角矩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圆角矩形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标题占位符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zh-CN" altLang="en-US" smtClean="0"/>
              <a:t>单击此处编辑母版标题样式</a:t>
            </a:r>
            <a:endParaRPr kumimoji="0" lang="en-US"/>
          </a:p>
        </p:txBody>
      </p:sp>
      <p:sp>
        <p:nvSpPr>
          <p:cNvPr id="4" name="文本占位符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5" name="日期占位符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811DB09-017C-4432-9866-8681FFE7D5DA}" type="datetimeFigureOut">
              <a:rPr lang="zh-CN" altLang="en-US" smtClean="0"/>
              <a:pPr/>
              <a:t>2011/9/28</a:t>
            </a:fld>
            <a:endParaRPr lang="zh-CN" altLang="en-US"/>
          </a:p>
        </p:txBody>
      </p:sp>
      <p:sp>
        <p:nvSpPr>
          <p:cNvPr id="18" name="页脚占位符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zh-CN" altLang="en-US"/>
          </a:p>
        </p:txBody>
      </p:sp>
      <p:sp>
        <p:nvSpPr>
          <p:cNvPr id="5" name="灯片编号占位符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E7E84FA-3211-41AE-9A1E-EBC10D89AC2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en-US" altLang="zh-CN" dirty="0" smtClean="0"/>
              <a:t>China-VO</a:t>
            </a:r>
            <a:r>
              <a:rPr lang="zh-CN" altLang="en-US" dirty="0" smtClean="0"/>
              <a:t>信息技术培训</a:t>
            </a:r>
            <a:endParaRPr lang="zh-CN" alt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pPr eaLnBrk="1" hangingPunct="1"/>
            <a:r>
              <a:rPr lang="en-US" altLang="zh-CN" smtClean="0"/>
              <a:t>OSI</a:t>
            </a:r>
            <a:r>
              <a:rPr lang="zh-CN" altLang="en-US" smtClean="0"/>
              <a:t>参考模型</a:t>
            </a:r>
          </a:p>
        </p:txBody>
      </p:sp>
      <p:pic>
        <p:nvPicPr>
          <p:cNvPr id="17411" name="Picture 2" descr="C:\Documents and Settings\Administrator\My Documents\My Pictures\9c0f77f2e3631d85a40f52cd.bmp"/>
          <p:cNvPicPr>
            <a:picLocks noChangeAspect="1" noChangeArrowheads="1"/>
          </p:cNvPicPr>
          <p:nvPr/>
        </p:nvPicPr>
        <p:blipFill>
          <a:blip r:embed="rId3"/>
          <a:srcRect/>
          <a:stretch>
            <a:fillRect/>
          </a:stretch>
        </p:blipFill>
        <p:spPr bwMode="auto">
          <a:xfrm>
            <a:off x="285720" y="428604"/>
            <a:ext cx="8559800" cy="4500563"/>
          </a:xfrm>
          <a:prstGeom prst="rect">
            <a:avLst/>
          </a:prstGeom>
          <a:noFill/>
          <a:ln w="9525">
            <a:noFill/>
            <a:miter lim="800000"/>
            <a:headEnd/>
            <a:tailEnd/>
          </a:ln>
        </p:spPr>
      </p:pic>
      <p:pic>
        <p:nvPicPr>
          <p:cNvPr id="2050" name="Picture 2" descr="C:\Users\lincoln\Desktop\20291731.jpg"/>
          <p:cNvPicPr>
            <a:picLocks noChangeAspect="1" noChangeArrowheads="1"/>
          </p:cNvPicPr>
          <p:nvPr/>
        </p:nvPicPr>
        <p:blipFill>
          <a:blip r:embed="rId4"/>
          <a:srcRect/>
          <a:stretch>
            <a:fillRect/>
          </a:stretch>
        </p:blipFill>
        <p:spPr bwMode="auto">
          <a:xfrm>
            <a:off x="9501222" y="0"/>
            <a:ext cx="7620000" cy="666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8.33333E-7 8.67052E-7 L -0.95573 -0.00717 " pathEditMode="relative" rAng="0" ptsTypes="AA">
                                      <p:cBhvr>
                                        <p:cTn id="6" dur="2000" fill="hold"/>
                                        <p:tgtEl>
                                          <p:spTgt spid="2050"/>
                                        </p:tgtEl>
                                        <p:attrNameLst>
                                          <p:attrName>ppt_x</p:attrName>
                                          <p:attrName>ppt_y</p:attrName>
                                        </p:attrNameLst>
                                      </p:cBhvr>
                                      <p:rCtr x="-478" y="-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en-US" dirty="0" smtClean="0"/>
              <a:t>一些重要的知识点</a:t>
            </a:r>
          </a:p>
        </p:txBody>
      </p:sp>
      <p:sp>
        <p:nvSpPr>
          <p:cNvPr id="7171" name="内容占位符 2"/>
          <p:cNvSpPr>
            <a:spLocks noGrp="1"/>
          </p:cNvSpPr>
          <p:nvPr>
            <p:ph idx="1"/>
          </p:nvPr>
        </p:nvSpPr>
        <p:spPr/>
        <p:txBody>
          <a:bodyPr>
            <a:normAutofit/>
          </a:bodyPr>
          <a:lstStyle/>
          <a:p>
            <a:pPr eaLnBrk="1" hangingPunct="1"/>
            <a:r>
              <a:rPr lang="zh-CN" altLang="en-US" dirty="0" smtClean="0"/>
              <a:t>访问网站时所经历的步骤</a:t>
            </a:r>
            <a:endParaRPr lang="en-US" altLang="zh-CN" dirty="0" smtClean="0"/>
          </a:p>
          <a:p>
            <a:pPr eaLnBrk="1" hangingPunct="1">
              <a:buNone/>
            </a:pPr>
            <a:endParaRPr lang="en-US" altLang="zh-CN" dirty="0" smtClean="0"/>
          </a:p>
          <a:p>
            <a:pPr eaLnBrk="1" hangingPunct="1"/>
            <a:r>
              <a:rPr lang="en-US" altLang="zh-CN" dirty="0" err="1" smtClean="0"/>
              <a:t>Tcp</a:t>
            </a:r>
            <a:r>
              <a:rPr lang="en-US" altLang="zh-CN" dirty="0" smtClean="0"/>
              <a:t>/</a:t>
            </a:r>
            <a:r>
              <a:rPr lang="en-US" altLang="zh-CN" dirty="0" err="1" smtClean="0"/>
              <a:t>Ip</a:t>
            </a:r>
            <a:r>
              <a:rPr lang="zh-CN" altLang="en-US" dirty="0" smtClean="0"/>
              <a:t>协议（三次握手）</a:t>
            </a:r>
            <a:endParaRPr lang="en-US" altLang="zh-CN" dirty="0" smtClean="0"/>
          </a:p>
          <a:p>
            <a:pPr eaLnBrk="1" hangingPunct="1"/>
            <a:endParaRPr lang="en-US" altLang="zh-CN" dirty="0" smtClean="0"/>
          </a:p>
          <a:p>
            <a:pPr eaLnBrk="1" hangingPunct="1"/>
            <a:r>
              <a:rPr lang="zh-CN" altLang="en-US" dirty="0" smtClean="0"/>
              <a:t>网络操作系统</a:t>
            </a:r>
            <a:endParaRPr lang="en-US" altLang="zh-CN" dirty="0" smtClean="0"/>
          </a:p>
          <a:p>
            <a:pPr eaLnBrk="1" hangingPunct="1"/>
            <a:endParaRPr lang="en-US" altLang="zh-CN" dirty="0" smtClean="0"/>
          </a:p>
          <a:p>
            <a:pPr eaLnBrk="1" hangingPunct="1"/>
            <a:r>
              <a:rPr lang="zh-CN" altLang="en-US" dirty="0" smtClean="0"/>
              <a:t>八秒钟原则</a:t>
            </a:r>
            <a:endParaRPr lang="en-US" altLang="zh-CN" dirty="0" smtClean="0"/>
          </a:p>
          <a:p>
            <a:pPr eaLnBrk="1" hangingPunct="1"/>
            <a:endParaRPr lang="en-US" altLang="zh-CN" dirty="0" smtClean="0"/>
          </a:p>
          <a:p>
            <a:pPr eaLnBrk="1" hangingPunct="1"/>
            <a:endParaRPr lang="zh-CN" altLang="en-US" dirty="0" smtClean="0"/>
          </a:p>
        </p:txBody>
      </p:sp>
      <p:pic>
        <p:nvPicPr>
          <p:cNvPr id="1026" name="Picture 2" descr="C:\Users\lincoln\Desktop\d0adad2c1aaf04d21b55f335d1e460b2.gif"/>
          <p:cNvPicPr>
            <a:picLocks noChangeAspect="1" noChangeArrowheads="1"/>
          </p:cNvPicPr>
          <p:nvPr/>
        </p:nvPicPr>
        <p:blipFill>
          <a:blip r:embed="rId3"/>
          <a:srcRect/>
          <a:stretch>
            <a:fillRect/>
          </a:stretch>
        </p:blipFill>
        <p:spPr bwMode="auto">
          <a:xfrm>
            <a:off x="4214810" y="2714620"/>
            <a:ext cx="4133850" cy="2095500"/>
          </a:xfrm>
          <a:prstGeom prst="rect">
            <a:avLst/>
          </a:prstGeom>
          <a:noFill/>
        </p:spPr>
      </p:pic>
      <p:pic>
        <p:nvPicPr>
          <p:cNvPr id="1027" name="Picture 3" descr="C:\Users\lincoln\Desktop\u=4146296381,591494793&amp;fm=0&amp;gp=0.jpg"/>
          <p:cNvPicPr>
            <a:picLocks noChangeAspect="1" noChangeArrowheads="1"/>
          </p:cNvPicPr>
          <p:nvPr/>
        </p:nvPicPr>
        <p:blipFill>
          <a:blip r:embed="rId4"/>
          <a:srcRect/>
          <a:stretch>
            <a:fillRect/>
          </a:stretch>
        </p:blipFill>
        <p:spPr bwMode="auto">
          <a:xfrm>
            <a:off x="5429256" y="2714620"/>
            <a:ext cx="1536700" cy="1778000"/>
          </a:xfrm>
          <a:prstGeom prst="rect">
            <a:avLst/>
          </a:prstGeom>
          <a:noFill/>
        </p:spPr>
      </p:pic>
      <p:pic>
        <p:nvPicPr>
          <p:cNvPr id="1028" name="Picture 4" descr="C:\Users\lincoln\Desktop\u=2202881395,140506172&amp;fm=0&amp;gp=0.jpg"/>
          <p:cNvPicPr>
            <a:picLocks noChangeAspect="1" noChangeArrowheads="1"/>
          </p:cNvPicPr>
          <p:nvPr/>
        </p:nvPicPr>
        <p:blipFill>
          <a:blip r:embed="rId5"/>
          <a:srcRect/>
          <a:stretch>
            <a:fillRect/>
          </a:stretch>
        </p:blipFill>
        <p:spPr bwMode="auto">
          <a:xfrm>
            <a:off x="1071538" y="1142984"/>
            <a:ext cx="1333500" cy="1000125"/>
          </a:xfrm>
          <a:prstGeom prst="rect">
            <a:avLst/>
          </a:prstGeom>
          <a:noFill/>
        </p:spPr>
      </p:pic>
      <p:pic>
        <p:nvPicPr>
          <p:cNvPr id="1029" name="Picture 5" descr="C:\Users\lincoln\Desktop\u=1439627636,4061723749&amp;fm=0&amp;gp=0.jpg"/>
          <p:cNvPicPr>
            <a:picLocks noChangeAspect="1" noChangeArrowheads="1"/>
          </p:cNvPicPr>
          <p:nvPr/>
        </p:nvPicPr>
        <p:blipFill>
          <a:blip r:embed="rId6"/>
          <a:srcRect/>
          <a:stretch>
            <a:fillRect/>
          </a:stretch>
        </p:blipFill>
        <p:spPr bwMode="auto">
          <a:xfrm>
            <a:off x="3929058" y="1071546"/>
            <a:ext cx="1009650" cy="13335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ppt_x"/>
                                          </p:val>
                                        </p:tav>
                                      </p:tavLst>
                                    </p:anim>
                                    <p:anim calcmode="lin" valueType="num">
                                      <p:cBhvr additive="base">
                                        <p:cTn id="13" dur="500"/>
                                        <p:tgtEl>
                                          <p:spTgt spid="1026"/>
                                        </p:tgtEl>
                                        <p:attrNameLst>
                                          <p:attrName>ppt_y</p:attrName>
                                        </p:attrNameLst>
                                      </p:cBhvr>
                                      <p:tavLst>
                                        <p:tav tm="0">
                                          <p:val>
                                            <p:strVal val="ppt_y"/>
                                          </p:val>
                                        </p:tav>
                                        <p:tav tm="100000">
                                          <p:val>
                                            <p:strVal val="1+ppt_h/2"/>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ppt_x"/>
                                          </p:val>
                                        </p:tav>
                                        <p:tav tm="100000">
                                          <p:val>
                                            <p:strVal val="#ppt_x"/>
                                          </p:val>
                                        </p:tav>
                                      </p:tavLst>
                                    </p:anim>
                                    <p:anim calcmode="lin" valueType="num">
                                      <p:cBhvr additive="base">
                                        <p:cTn id="26"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fill="hold"/>
                                        <p:tgtEl>
                                          <p:spTgt spid="1027"/>
                                        </p:tgtEl>
                                        <p:attrNameLst>
                                          <p:attrName>ppt_x</p:attrName>
                                        </p:attrNameLst>
                                      </p:cBhvr>
                                      <p:tavLst>
                                        <p:tav tm="0">
                                          <p:val>
                                            <p:strVal val="#ppt_x"/>
                                          </p:val>
                                        </p:tav>
                                        <p:tav tm="100000">
                                          <p:val>
                                            <p:strVal val="#ppt_x"/>
                                          </p:val>
                                        </p:tav>
                                      </p:tavLst>
                                    </p:anim>
                                    <p:anim calcmode="lin" valueType="num">
                                      <p:cBhvr additive="base">
                                        <p:cTn id="3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027"/>
                                        </p:tgtEl>
                                        <p:attrNameLst>
                                          <p:attrName>ppt_x</p:attrName>
                                        </p:attrNameLst>
                                      </p:cBhvr>
                                      <p:tavLst>
                                        <p:tav tm="0">
                                          <p:val>
                                            <p:strVal val="ppt_x"/>
                                          </p:val>
                                        </p:tav>
                                        <p:tav tm="100000">
                                          <p:val>
                                            <p:strVal val="ppt_x"/>
                                          </p:val>
                                        </p:tav>
                                      </p:tavLst>
                                    </p:anim>
                                    <p:anim calcmode="lin" valueType="num">
                                      <p:cBhvr additive="base">
                                        <p:cTn id="37" dur="500"/>
                                        <p:tgtEl>
                                          <p:spTgt spid="1027"/>
                                        </p:tgtEl>
                                        <p:attrNameLst>
                                          <p:attrName>ppt_y</p:attrName>
                                        </p:attrNameLst>
                                      </p:cBhvr>
                                      <p:tavLst>
                                        <p:tav tm="0">
                                          <p:val>
                                            <p:strVal val="ppt_y"/>
                                          </p:val>
                                        </p:tav>
                                        <p:tav tm="100000">
                                          <p:val>
                                            <p:strVal val="1+ppt_h/2"/>
                                          </p:val>
                                        </p:tav>
                                      </p:tavLst>
                                    </p:anim>
                                    <p:set>
                                      <p:cBhvr>
                                        <p:cTn id="38" dur="1" fill="hold">
                                          <p:stCondLst>
                                            <p:cond delay="499"/>
                                          </p:stCondLst>
                                        </p:cTn>
                                        <p:tgtEl>
                                          <p:spTgt spid="1027"/>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1029"/>
                                        </p:tgtEl>
                                        <p:attrNameLst>
                                          <p:attrName>ppt_x</p:attrName>
                                        </p:attrNameLst>
                                      </p:cBhvr>
                                      <p:tavLst>
                                        <p:tav tm="0">
                                          <p:val>
                                            <p:strVal val="ppt_x"/>
                                          </p:val>
                                        </p:tav>
                                        <p:tav tm="100000">
                                          <p:val>
                                            <p:strVal val="ppt_x"/>
                                          </p:val>
                                        </p:tav>
                                      </p:tavLst>
                                    </p:anim>
                                    <p:anim calcmode="lin" valueType="num">
                                      <p:cBhvr additive="base">
                                        <p:cTn id="41" dur="500"/>
                                        <p:tgtEl>
                                          <p:spTgt spid="1029"/>
                                        </p:tgtEl>
                                        <p:attrNameLst>
                                          <p:attrName>ppt_y</p:attrName>
                                        </p:attrNameLst>
                                      </p:cBhvr>
                                      <p:tavLst>
                                        <p:tav tm="0">
                                          <p:val>
                                            <p:strVal val="ppt_y"/>
                                          </p:val>
                                        </p:tav>
                                        <p:tav tm="100000">
                                          <p:val>
                                            <p:strVal val="1+ppt_h/2"/>
                                          </p:val>
                                        </p:tav>
                                      </p:tavLst>
                                    </p:anim>
                                    <p:set>
                                      <p:cBhvr>
                                        <p:cTn id="42" dur="1" fill="hold">
                                          <p:stCondLst>
                                            <p:cond delay="499"/>
                                          </p:stCondLst>
                                        </p:cTn>
                                        <p:tgtEl>
                                          <p:spTgt spid="1029"/>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1028"/>
                                        </p:tgtEl>
                                        <p:attrNameLst>
                                          <p:attrName>ppt_x</p:attrName>
                                        </p:attrNameLst>
                                      </p:cBhvr>
                                      <p:tavLst>
                                        <p:tav tm="0">
                                          <p:val>
                                            <p:strVal val="ppt_x"/>
                                          </p:val>
                                        </p:tav>
                                        <p:tav tm="100000">
                                          <p:val>
                                            <p:strVal val="ppt_x"/>
                                          </p:val>
                                        </p:tav>
                                      </p:tavLst>
                                    </p:anim>
                                    <p:anim calcmode="lin" valueType="num">
                                      <p:cBhvr additive="base">
                                        <p:cTn id="45" dur="500"/>
                                        <p:tgtEl>
                                          <p:spTgt spid="1028"/>
                                        </p:tgtEl>
                                        <p:attrNameLst>
                                          <p:attrName>ppt_y</p:attrName>
                                        </p:attrNameLst>
                                      </p:cBhvr>
                                      <p:tavLst>
                                        <p:tav tm="0">
                                          <p:val>
                                            <p:strVal val="ppt_y"/>
                                          </p:val>
                                        </p:tav>
                                        <p:tav tm="100000">
                                          <p:val>
                                            <p:strVal val="1+ppt_h/2"/>
                                          </p:val>
                                        </p:tav>
                                      </p:tavLst>
                                    </p:anim>
                                    <p:set>
                                      <p:cBhvr>
                                        <p:cTn id="46"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访问网站时所经历的步骤</a:t>
            </a:r>
            <a:endParaRPr lang="zh-CN" altLang="en-US" dirty="0"/>
          </a:p>
        </p:txBody>
      </p:sp>
      <p:sp>
        <p:nvSpPr>
          <p:cNvPr id="3" name="内容占位符 2"/>
          <p:cNvSpPr>
            <a:spLocks noGrp="1"/>
          </p:cNvSpPr>
          <p:nvPr>
            <p:ph idx="1"/>
          </p:nvPr>
        </p:nvSpPr>
        <p:spPr/>
        <p:txBody>
          <a:bodyPr/>
          <a:lstStyle/>
          <a:p>
            <a:r>
              <a:rPr lang="zh-CN" altLang="en-US" dirty="0" smtClean="0"/>
              <a:t>打开电源</a:t>
            </a:r>
            <a:endParaRPr lang="en-US" altLang="zh-CN" dirty="0" smtClean="0"/>
          </a:p>
          <a:p>
            <a:r>
              <a:rPr lang="zh-CN" altLang="en-US" dirty="0" smtClean="0"/>
              <a:t>按开机键</a:t>
            </a:r>
            <a:endParaRPr lang="en-US" altLang="zh-CN" dirty="0" smtClean="0"/>
          </a:p>
          <a:p>
            <a:r>
              <a:rPr lang="zh-CN" altLang="en-US" dirty="0" smtClean="0"/>
              <a:t>输入用户名，当然还有密码</a:t>
            </a:r>
            <a:endParaRPr lang="en-US" altLang="zh-CN" dirty="0" smtClean="0"/>
          </a:p>
          <a:p>
            <a:r>
              <a:rPr lang="zh-CN" altLang="en-US" dirty="0" smtClean="0"/>
              <a:t>拨号连接</a:t>
            </a:r>
            <a:endParaRPr lang="en-US" altLang="zh-CN" dirty="0" smtClean="0"/>
          </a:p>
          <a:p>
            <a:r>
              <a:rPr lang="zh-CN" altLang="en-US" dirty="0" smtClean="0"/>
              <a:t>打开浏览器</a:t>
            </a:r>
            <a:endParaRPr lang="en-US" altLang="zh-CN" dirty="0" smtClean="0"/>
          </a:p>
          <a:p>
            <a:r>
              <a:rPr lang="zh-CN" altLang="en-US" dirty="0" smtClean="0"/>
              <a:t>输入网址</a:t>
            </a:r>
            <a:endParaRPr lang="en-US" altLang="zh-CN" dirty="0" smtClean="0"/>
          </a:p>
          <a:p>
            <a:r>
              <a:rPr lang="zh-CN" altLang="en-US" dirty="0" smtClean="0"/>
              <a:t>按下回车</a:t>
            </a:r>
            <a:endParaRPr lang="en-US" altLang="zh-CN" dirty="0" smtClean="0"/>
          </a:p>
          <a:p>
            <a:r>
              <a:rPr lang="zh-CN" altLang="en-US" dirty="0" smtClean="0"/>
              <a:t>等待。。。。。。。</a:t>
            </a:r>
            <a:endParaRPr lang="zh-CN" altLang="en-US" dirty="0"/>
          </a:p>
        </p:txBody>
      </p:sp>
      <p:pic>
        <p:nvPicPr>
          <p:cNvPr id="4" name="Picture 2" descr="C:\Documents and Settings\Administrator\My Documents\internet_process.png"/>
          <p:cNvPicPr>
            <a:picLocks noChangeAspect="1" noChangeArrowheads="1"/>
          </p:cNvPicPr>
          <p:nvPr/>
        </p:nvPicPr>
        <p:blipFill>
          <a:blip r:embed="rId2"/>
          <a:srcRect/>
          <a:stretch>
            <a:fillRect/>
          </a:stretch>
        </p:blipFill>
        <p:spPr bwMode="auto">
          <a:xfrm>
            <a:off x="357158" y="428604"/>
            <a:ext cx="8429625" cy="4678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Administrator\My Documents\f79a33825f8618b20cf4d295.jpg"/>
          <p:cNvPicPr>
            <a:picLocks noChangeAspect="1" noChangeArrowheads="1"/>
          </p:cNvPicPr>
          <p:nvPr/>
        </p:nvPicPr>
        <p:blipFill>
          <a:blip r:embed="rId3"/>
          <a:srcRect/>
          <a:stretch>
            <a:fillRect/>
          </a:stretch>
        </p:blipFill>
        <p:spPr bwMode="auto">
          <a:xfrm>
            <a:off x="357188" y="357188"/>
            <a:ext cx="8429625" cy="6286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PPT图片\b440fdd180f57505e2ec70fd9f428a83.jpg"/>
          <p:cNvPicPr>
            <a:picLocks noChangeAspect="1" noChangeArrowheads="1"/>
          </p:cNvPicPr>
          <p:nvPr/>
        </p:nvPicPr>
        <p:blipFill>
          <a:blip r:embed="rId2"/>
          <a:stretch>
            <a:fillRect/>
          </a:stretch>
        </p:blipFill>
        <p:spPr bwMode="auto">
          <a:xfrm>
            <a:off x="5436257" y="2071678"/>
            <a:ext cx="2700642" cy="3286148"/>
          </a:xfrm>
          <a:prstGeom prst="rect">
            <a:avLst/>
          </a:prstGeom>
          <a:noFill/>
        </p:spPr>
      </p:pic>
      <p:sp>
        <p:nvSpPr>
          <p:cNvPr id="10242" name="标题 1"/>
          <p:cNvSpPr>
            <a:spLocks noGrp="1"/>
          </p:cNvSpPr>
          <p:nvPr>
            <p:ph type="title"/>
          </p:nvPr>
        </p:nvSpPr>
        <p:spPr/>
        <p:txBody>
          <a:bodyPr/>
          <a:lstStyle/>
          <a:p>
            <a:pPr eaLnBrk="1" hangingPunct="1"/>
            <a:r>
              <a:rPr lang="en-US" altLang="zh-CN" smtClean="0"/>
              <a:t>IP</a:t>
            </a:r>
            <a:r>
              <a:rPr lang="zh-CN" altLang="en-US" smtClean="0"/>
              <a:t>地址</a:t>
            </a:r>
            <a:r>
              <a:rPr lang="en-US" altLang="zh-CN" smtClean="0"/>
              <a:t>MAC</a:t>
            </a:r>
            <a:r>
              <a:rPr lang="zh-CN" altLang="en-US" smtClean="0"/>
              <a:t>地址端口</a:t>
            </a:r>
          </a:p>
        </p:txBody>
      </p:sp>
      <p:sp>
        <p:nvSpPr>
          <p:cNvPr id="10243" name="内容占位符 2"/>
          <p:cNvSpPr>
            <a:spLocks noGrp="1"/>
          </p:cNvSpPr>
          <p:nvPr>
            <p:ph idx="1"/>
          </p:nvPr>
        </p:nvSpPr>
        <p:spPr/>
        <p:txBody>
          <a:bodyPr>
            <a:normAutofit lnSpcReduction="10000"/>
          </a:bodyPr>
          <a:lstStyle/>
          <a:p>
            <a:pPr eaLnBrk="1" hangingPunct="1"/>
            <a:r>
              <a:rPr lang="en-US" altLang="zh-CN" dirty="0" smtClean="0"/>
              <a:t>IP</a:t>
            </a:r>
            <a:r>
              <a:rPr lang="zh-CN" altLang="en-US" dirty="0" smtClean="0"/>
              <a:t>地址是全球唯一地址</a:t>
            </a:r>
            <a:endParaRPr lang="en-US" altLang="zh-CN" dirty="0" smtClean="0"/>
          </a:p>
          <a:p>
            <a:pPr eaLnBrk="1" hangingPunct="1"/>
            <a:r>
              <a:rPr lang="en-US" altLang="zh-CN" dirty="0" smtClean="0"/>
              <a:t>MAC</a:t>
            </a:r>
            <a:r>
              <a:rPr lang="zh-CN" altLang="en-US" dirty="0" smtClean="0"/>
              <a:t>地址是全球唯一地址</a:t>
            </a:r>
            <a:endParaRPr lang="en-US" altLang="zh-CN" dirty="0" smtClean="0"/>
          </a:p>
          <a:p>
            <a:pPr eaLnBrk="1" hangingPunct="1"/>
            <a:r>
              <a:rPr lang="zh-CN" altLang="en-US" dirty="0" smtClean="0"/>
              <a:t>端口是服务器提供服务的标识</a:t>
            </a:r>
            <a:endParaRPr lang="en-US" altLang="zh-CN" dirty="0" smtClean="0"/>
          </a:p>
          <a:p>
            <a:pPr eaLnBrk="1" hangingPunct="1"/>
            <a:r>
              <a:rPr lang="zh-CN" altLang="en-US" dirty="0" smtClean="0"/>
              <a:t>常用端口</a:t>
            </a:r>
            <a:endParaRPr lang="en-US" altLang="zh-CN" dirty="0" smtClean="0"/>
          </a:p>
          <a:p>
            <a:pPr lvl="1" eaLnBrk="1" hangingPunct="1"/>
            <a:r>
              <a:rPr lang="en-US" altLang="zh-CN" dirty="0" smtClean="0"/>
              <a:t>HTTP </a:t>
            </a:r>
          </a:p>
          <a:p>
            <a:pPr lvl="1" eaLnBrk="1" hangingPunct="1"/>
            <a:r>
              <a:rPr lang="en-US" altLang="zh-CN" dirty="0" smtClean="0"/>
              <a:t>HTTPS	</a:t>
            </a:r>
          </a:p>
          <a:p>
            <a:pPr lvl="1" eaLnBrk="1" hangingPunct="1"/>
            <a:r>
              <a:rPr lang="en-US" altLang="zh-CN" dirty="0" smtClean="0"/>
              <a:t>FTP</a:t>
            </a:r>
          </a:p>
          <a:p>
            <a:pPr lvl="1" eaLnBrk="1" hangingPunct="1"/>
            <a:r>
              <a:rPr lang="en-US" altLang="zh-CN" dirty="0" smtClean="0"/>
              <a:t>SSH</a:t>
            </a:r>
          </a:p>
          <a:p>
            <a:pPr lvl="1" eaLnBrk="1" hangingPunct="1"/>
            <a:r>
              <a:rPr lang="en-US" altLang="zh-CN" dirty="0" smtClean="0"/>
              <a:t>SMTP</a:t>
            </a:r>
          </a:p>
          <a:p>
            <a:pPr lvl="1" eaLnBrk="1" hangingPunct="1"/>
            <a:r>
              <a:rPr lang="en-US" altLang="zh-CN" dirty="0" smtClean="0"/>
              <a:t>POP3</a:t>
            </a:r>
          </a:p>
          <a:p>
            <a:pPr lvl="1" eaLnBrk="1" hangingPunct="1"/>
            <a:endParaRPr lang="zh-CN" altLang="en-US"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网站在哪里运行？</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dirty="0" smtClean="0"/>
              <a:t>端口是什么？</a:t>
            </a:r>
            <a:endParaRPr lang="en-US" altLang="zh-CN" dirty="0" smtClean="0"/>
          </a:p>
          <a:p>
            <a:endParaRPr lang="en-US" altLang="zh-CN" dirty="0" smtClean="0"/>
          </a:p>
          <a:p>
            <a:r>
              <a:rPr lang="en-US" altLang="zh-CN" dirty="0" smtClean="0"/>
              <a:t>HTTP</a:t>
            </a:r>
            <a:r>
              <a:rPr lang="zh-CN" altLang="en-US" dirty="0" smtClean="0"/>
              <a:t>是什么</a:t>
            </a:r>
            <a:r>
              <a:rPr lang="en-US" altLang="zh-CN" dirty="0" smtClean="0"/>
              <a:t>?</a:t>
            </a:r>
          </a:p>
          <a:p>
            <a:endParaRPr lang="en-US" altLang="zh-CN" dirty="0" smtClean="0"/>
          </a:p>
          <a:p>
            <a:r>
              <a:rPr lang="en-US" altLang="zh-CN" dirty="0" smtClean="0"/>
              <a:t>WWW</a:t>
            </a:r>
            <a:r>
              <a:rPr lang="zh-CN" altLang="en-US" dirty="0" smtClean="0"/>
              <a:t>服务就是</a:t>
            </a:r>
            <a:r>
              <a:rPr lang="en-US" altLang="zh-CN" dirty="0" smtClean="0"/>
              <a:t>HTTP?</a:t>
            </a:r>
          </a:p>
          <a:p>
            <a:endParaRPr lang="en-US" altLang="zh-CN" dirty="0" smtClean="0"/>
          </a:p>
          <a:p>
            <a:r>
              <a:rPr lang="en-US" altLang="zh-CN" dirty="0" smtClean="0"/>
              <a:t>Socket</a:t>
            </a:r>
            <a:r>
              <a:rPr lang="zh-CN" altLang="en-US" dirty="0" smtClean="0"/>
              <a:t>是什么？</a:t>
            </a:r>
            <a:endParaRPr lang="en-US" altLang="zh-CN" dirty="0" smtClean="0"/>
          </a:p>
          <a:p>
            <a:pPr>
              <a:buFont typeface="Wingdings 2" pitchFamily="18" charset="2"/>
              <a:buNone/>
            </a:pPr>
            <a:endParaRPr lang="en-US" altLang="zh-CN" dirty="0" smtClean="0"/>
          </a:p>
          <a:p>
            <a:r>
              <a:rPr lang="en-US" altLang="zh-CN" dirty="0" smtClean="0"/>
              <a:t>Apache</a:t>
            </a:r>
          </a:p>
          <a:p>
            <a:endParaRPr lang="en-US" altLang="zh-CN" dirty="0" smtClean="0"/>
          </a:p>
          <a:p>
            <a:r>
              <a:rPr lang="en-US" altLang="zh-CN" dirty="0" smtClean="0"/>
              <a:t>IIS</a:t>
            </a:r>
          </a:p>
          <a:p>
            <a:endParaRPr lang="en-US" altLang="zh-CN" dirty="0" smtClean="0"/>
          </a:p>
          <a:p>
            <a:endParaRPr lang="zh-CN" altLang="en-US" dirty="0" smtClean="0"/>
          </a:p>
          <a:p>
            <a:endParaRPr lang="zh-CN" altLang="en-US" dirty="0"/>
          </a:p>
        </p:txBody>
      </p:sp>
      <p:pic>
        <p:nvPicPr>
          <p:cNvPr id="4" name="Picture 2" descr="F:\PPT图片\b440fdd180f57505e2ec70fd9f428a83.jpg"/>
          <p:cNvPicPr>
            <a:picLocks noChangeAspect="1" noChangeArrowheads="1"/>
          </p:cNvPicPr>
          <p:nvPr/>
        </p:nvPicPr>
        <p:blipFill>
          <a:blip r:embed="rId2"/>
          <a:stretch>
            <a:fillRect/>
          </a:stretch>
        </p:blipFill>
        <p:spPr bwMode="auto">
          <a:xfrm>
            <a:off x="5364819" y="1285860"/>
            <a:ext cx="2700642" cy="328614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r>
              <a:rPr lang="zh-CN" altLang="en-US" smtClean="0"/>
              <a:t>如何理解网站相关的概念</a:t>
            </a:r>
          </a:p>
        </p:txBody>
      </p:sp>
      <p:sp>
        <p:nvSpPr>
          <p:cNvPr id="3" name="内容占位符 2"/>
          <p:cNvSpPr>
            <a:spLocks noGrp="1"/>
          </p:cNvSpPr>
          <p:nvPr>
            <p:ph idx="1"/>
          </p:nvPr>
        </p:nvSpPr>
        <p:spPr/>
        <p:txBody>
          <a:bodyPr>
            <a:normAutofit fontScale="92500" lnSpcReduction="10000"/>
          </a:bodyPr>
          <a:lstStyle/>
          <a:p>
            <a:r>
              <a:rPr lang="zh-CN" altLang="en-US" dirty="0" smtClean="0"/>
              <a:t>结合我们的现实社会或者身边的事物帮助我们理解</a:t>
            </a:r>
            <a:endParaRPr lang="en-US" altLang="zh-CN" dirty="0" smtClean="0"/>
          </a:p>
          <a:p>
            <a:r>
              <a:rPr lang="zh-CN" altLang="en-US" dirty="0" smtClean="0"/>
              <a:t>网络就是我们的房间甚至代表我们所处的社会</a:t>
            </a:r>
            <a:endParaRPr lang="en-US" altLang="zh-CN" dirty="0" smtClean="0"/>
          </a:p>
          <a:p>
            <a:r>
              <a:rPr lang="en-US" altLang="zh-CN" dirty="0" smtClean="0"/>
              <a:t>TCP/IP</a:t>
            </a:r>
            <a:r>
              <a:rPr lang="zh-CN" altLang="en-US" dirty="0" smtClean="0"/>
              <a:t>即我们的普通话（区别于各地区的方言）</a:t>
            </a:r>
            <a:endParaRPr lang="en-US" altLang="zh-CN" dirty="0" smtClean="0"/>
          </a:p>
          <a:p>
            <a:r>
              <a:rPr lang="zh-CN" altLang="en-US" dirty="0" smtClean="0"/>
              <a:t>我们每一个人就是一台服务器</a:t>
            </a:r>
            <a:endParaRPr lang="en-US" altLang="zh-CN" dirty="0" smtClean="0"/>
          </a:p>
          <a:p>
            <a:r>
              <a:rPr lang="zh-CN" altLang="en-US" dirty="0" smtClean="0"/>
              <a:t>我们的唯一标示身份证号即网络中的</a:t>
            </a:r>
            <a:r>
              <a:rPr lang="en-US" altLang="zh-CN" dirty="0" smtClean="0"/>
              <a:t>IP</a:t>
            </a:r>
            <a:r>
              <a:rPr lang="zh-CN" altLang="en-US" dirty="0" smtClean="0"/>
              <a:t>地址</a:t>
            </a:r>
            <a:endParaRPr lang="en-US" altLang="zh-CN" dirty="0" smtClean="0"/>
          </a:p>
          <a:p>
            <a:r>
              <a:rPr lang="zh-CN" altLang="en-US" dirty="0" smtClean="0"/>
              <a:t>我们的名字就是网站的域名</a:t>
            </a:r>
            <a:endParaRPr lang="en-US" altLang="zh-CN" dirty="0" smtClean="0"/>
          </a:p>
          <a:p>
            <a:r>
              <a:rPr lang="en-US" altLang="zh-CN" dirty="0" smtClean="0"/>
              <a:t>DNS</a:t>
            </a:r>
            <a:r>
              <a:rPr lang="zh-CN" altLang="en-US" dirty="0" smtClean="0"/>
              <a:t>就是我们的学籍档案</a:t>
            </a:r>
            <a:endParaRPr lang="en-US" altLang="zh-CN" dirty="0" smtClean="0"/>
          </a:p>
          <a:p>
            <a:r>
              <a:rPr lang="zh-CN" altLang="en-US" dirty="0" smtClean="0"/>
              <a:t>服务就是我们所具备的技能</a:t>
            </a:r>
            <a:endParaRPr lang="en-US" altLang="zh-CN" dirty="0" smtClean="0"/>
          </a:p>
          <a:p>
            <a:r>
              <a:rPr lang="zh-CN" altLang="en-US" dirty="0" smtClean="0"/>
              <a:t>端口就是我们技能的再次标示</a:t>
            </a:r>
            <a:endParaRPr lang="en-US" altLang="zh-CN" dirty="0" smtClean="0"/>
          </a:p>
          <a:p>
            <a:r>
              <a:rPr lang="zh-CN" altLang="en-US" dirty="0" smtClean="0"/>
              <a:t>三次握手就是正式服务前的开场白</a:t>
            </a:r>
            <a:endParaRPr lang="en-US" altLang="zh-CN" dirty="0" smtClean="0"/>
          </a:p>
          <a:p>
            <a:endParaRPr lang="en-US" altLang="zh-CN" dirty="0" smtClean="0"/>
          </a:p>
          <a:p>
            <a:endParaRPr lang="zh-CN"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ncoln\Desktop\图片\1165441_49051523-1024x76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标题 1"/>
          <p:cNvSpPr>
            <a:spLocks noGrp="1"/>
          </p:cNvSpPr>
          <p:nvPr>
            <p:ph type="ctrTitle"/>
          </p:nvPr>
        </p:nvSpPr>
        <p:spPr>
          <a:xfrm>
            <a:off x="-1571668" y="0"/>
            <a:ext cx="7772400" cy="1828800"/>
          </a:xfrm>
        </p:spPr>
        <p:txBody>
          <a:bodyPr/>
          <a:lstStyle/>
          <a:p>
            <a:pPr algn="ctr"/>
            <a:r>
              <a:rPr lang="zh-CN" altLang="en-US" dirty="0" smtClean="0"/>
              <a:t>服务篇</a:t>
            </a:r>
            <a:endParaRPr lang="zh-CN" alt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远程管理</a:t>
            </a:r>
            <a:r>
              <a:rPr lang="en-US" altLang="zh-CN" dirty="0" smtClean="0"/>
              <a:t>-</a:t>
            </a:r>
            <a:r>
              <a:rPr lang="en-US" altLang="zh-CN" dirty="0" err="1" smtClean="0"/>
              <a:t>ssh</a:t>
            </a:r>
            <a:endParaRPr lang="zh-CN" altLang="en-US" dirty="0"/>
          </a:p>
        </p:txBody>
      </p:sp>
      <p:sp>
        <p:nvSpPr>
          <p:cNvPr id="3" name="内容占位符 2"/>
          <p:cNvSpPr>
            <a:spLocks noGrp="1"/>
          </p:cNvSpPr>
          <p:nvPr>
            <p:ph idx="1"/>
          </p:nvPr>
        </p:nvSpPr>
        <p:spPr>
          <a:xfrm>
            <a:off x="502920" y="530352"/>
            <a:ext cx="8183880" cy="4970350"/>
          </a:xfrm>
        </p:spPr>
        <p:txBody>
          <a:bodyPr>
            <a:normAutofit fontScale="77500" lnSpcReduction="20000"/>
          </a:bodyPr>
          <a:lstStyle/>
          <a:p>
            <a:r>
              <a:rPr lang="zh-CN" altLang="en-US" dirty="0" smtClean="0"/>
              <a:t>传统的网络服务程序，如：</a:t>
            </a:r>
            <a:r>
              <a:rPr lang="en-US" altLang="zh-CN" dirty="0" smtClean="0"/>
              <a:t>ftp</a:t>
            </a:r>
            <a:r>
              <a:rPr lang="zh-CN" altLang="en-US" dirty="0" smtClean="0"/>
              <a:t>、</a:t>
            </a:r>
            <a:r>
              <a:rPr lang="en-US" altLang="zh-CN" dirty="0" smtClean="0"/>
              <a:t>pop</a:t>
            </a:r>
            <a:r>
              <a:rPr lang="zh-CN" altLang="en-US" dirty="0" smtClean="0"/>
              <a:t>和</a:t>
            </a:r>
            <a:r>
              <a:rPr lang="en-US" altLang="zh-CN" dirty="0" smtClean="0"/>
              <a:t>telnet</a:t>
            </a:r>
            <a:r>
              <a:rPr lang="zh-CN" altLang="en-US" dirty="0" smtClean="0"/>
              <a:t>在本质上都是不安全的，因为它们在网络上用明文传送口令和数据，别有用心的人非常容易就可以截获这些口令和数据。而且，这些服务程序的安全验证方式也是有其弱点的， 就是很容易受到“中间人”（</a:t>
            </a:r>
            <a:r>
              <a:rPr lang="en-US" altLang="zh-CN" dirty="0" smtClean="0"/>
              <a:t>man-in-the-middle</a:t>
            </a:r>
            <a:r>
              <a:rPr lang="zh-CN" altLang="en-US" dirty="0" smtClean="0"/>
              <a:t>）这种方式的攻击。所谓“中间人”的攻击方式， 就是“中间人”冒充真正的服务器接收你的传给服务器的数据，然后再冒充你把数据传给真正的服务器。 服务器和你之间的数据传送被“中间人”一转手做了手脚之后，就会出现很严重的问题。 通过使用</a:t>
            </a:r>
            <a:r>
              <a:rPr lang="en-US" altLang="zh-CN" dirty="0" smtClean="0"/>
              <a:t>SSH</a:t>
            </a:r>
            <a:r>
              <a:rPr lang="zh-CN" altLang="en-US" dirty="0" smtClean="0"/>
              <a:t>，你可以把所有传输的数据进行加密，这样</a:t>
            </a:r>
            <a:r>
              <a:rPr lang="en-US" altLang="zh-CN" dirty="0" smtClean="0"/>
              <a:t>"</a:t>
            </a:r>
            <a:r>
              <a:rPr lang="zh-CN" altLang="en-US" dirty="0" smtClean="0"/>
              <a:t>中间人</a:t>
            </a:r>
            <a:r>
              <a:rPr lang="en-US" altLang="zh-CN" dirty="0" smtClean="0"/>
              <a:t>"</a:t>
            </a:r>
            <a:r>
              <a:rPr lang="zh-CN" altLang="en-US" dirty="0" smtClean="0"/>
              <a:t>这种攻击方式就不可能实现了，而且也能够防止</a:t>
            </a:r>
            <a:r>
              <a:rPr lang="en-US" altLang="zh-CN" dirty="0" smtClean="0">
                <a:solidFill>
                  <a:srgbClr val="FF0000"/>
                </a:solidFill>
              </a:rPr>
              <a:t>DNS</a:t>
            </a:r>
            <a:r>
              <a:rPr lang="zh-CN" altLang="en-US" dirty="0" smtClean="0">
                <a:solidFill>
                  <a:srgbClr val="FF0000"/>
                </a:solidFill>
              </a:rPr>
              <a:t>欺骗</a:t>
            </a:r>
            <a:r>
              <a:rPr lang="zh-CN" altLang="en-US" dirty="0" smtClean="0"/>
              <a:t>和</a:t>
            </a:r>
            <a:r>
              <a:rPr lang="en-US" altLang="zh-CN" dirty="0" smtClean="0">
                <a:solidFill>
                  <a:srgbClr val="FF0000"/>
                </a:solidFill>
              </a:rPr>
              <a:t>IP</a:t>
            </a:r>
            <a:r>
              <a:rPr lang="zh-CN" altLang="en-US" dirty="0" smtClean="0">
                <a:solidFill>
                  <a:srgbClr val="FF0000"/>
                </a:solidFill>
              </a:rPr>
              <a:t>欺骗</a:t>
            </a:r>
            <a:r>
              <a:rPr lang="zh-CN" altLang="en-US" dirty="0" smtClean="0"/>
              <a:t>。使用</a:t>
            </a:r>
            <a:r>
              <a:rPr lang="en-US" altLang="zh-CN" dirty="0" smtClean="0"/>
              <a:t>SSH</a:t>
            </a:r>
            <a:r>
              <a:rPr lang="zh-CN" altLang="en-US" dirty="0" smtClean="0"/>
              <a:t>，还有一个额外的好处就是传输的数据是经过压缩的，所以可以加快传输的速度。</a:t>
            </a:r>
            <a:r>
              <a:rPr lang="en-US" altLang="zh-CN" dirty="0" smtClean="0"/>
              <a:t>SSH</a:t>
            </a:r>
            <a:r>
              <a:rPr lang="zh-CN" altLang="en-US" dirty="0" smtClean="0"/>
              <a:t>有很多功能，它既可以代替</a:t>
            </a:r>
            <a:r>
              <a:rPr lang="en-US" altLang="zh-CN" dirty="0" smtClean="0"/>
              <a:t>Telnet</a:t>
            </a:r>
            <a:r>
              <a:rPr lang="zh-CN" altLang="en-US" dirty="0" smtClean="0"/>
              <a:t>，又可以为</a:t>
            </a:r>
            <a:r>
              <a:rPr lang="en-US" altLang="zh-CN" dirty="0" smtClean="0"/>
              <a:t>FTP</a:t>
            </a:r>
            <a:r>
              <a:rPr lang="zh-CN" altLang="en-US" dirty="0" smtClean="0"/>
              <a:t>、</a:t>
            </a:r>
            <a:r>
              <a:rPr lang="en-US" altLang="zh-CN" dirty="0" err="1" smtClean="0"/>
              <a:t>PoP</a:t>
            </a:r>
            <a:r>
              <a:rPr lang="zh-CN" altLang="en-US" dirty="0" smtClean="0"/>
              <a:t>、甚至为</a:t>
            </a:r>
            <a:r>
              <a:rPr lang="en-US" altLang="zh-CN" dirty="0" smtClean="0"/>
              <a:t>PPP</a:t>
            </a:r>
            <a:r>
              <a:rPr lang="zh-CN" altLang="en-US" dirty="0" smtClean="0"/>
              <a:t>提供一个安全的</a:t>
            </a:r>
            <a:r>
              <a:rPr lang="en-US" altLang="zh-CN" dirty="0" smtClean="0"/>
              <a:t>"</a:t>
            </a:r>
            <a:r>
              <a:rPr lang="zh-CN" altLang="en-US" dirty="0" smtClean="0"/>
              <a:t>通道</a:t>
            </a:r>
            <a:r>
              <a:rPr lang="en-US" altLang="zh-CN" dirty="0" smtClean="0"/>
              <a:t>"</a:t>
            </a:r>
            <a:r>
              <a:rPr lang="zh-CN" altLang="en-US" dirty="0" smtClean="0"/>
              <a:t>。</a:t>
            </a:r>
            <a:endParaRPr lang="en-US" altLang="zh-CN" dirty="0" smtClean="0"/>
          </a:p>
          <a:p>
            <a:endParaRPr lang="en-US" altLang="zh-CN" dirty="0" smtClean="0"/>
          </a:p>
          <a:p>
            <a:r>
              <a:rPr lang="en-US" altLang="zh-CN" dirty="0" err="1" smtClean="0"/>
              <a:t>ssh</a:t>
            </a:r>
            <a:r>
              <a:rPr lang="zh-CN" altLang="en-US" dirty="0" smtClean="0"/>
              <a:t>演示</a:t>
            </a:r>
            <a:endParaRPr lang="zh-CN" altLang="en-US" dirty="0"/>
          </a:p>
        </p:txBody>
      </p:sp>
      <p:pic>
        <p:nvPicPr>
          <p:cNvPr id="3074" name="Picture 2" descr="C:\Users\lincoln\Desktop\images.jpg"/>
          <p:cNvPicPr>
            <a:picLocks noChangeAspect="1" noChangeArrowheads="1"/>
          </p:cNvPicPr>
          <p:nvPr/>
        </p:nvPicPr>
        <p:blipFill>
          <a:blip r:embed="rId3"/>
          <a:srcRect/>
          <a:stretch>
            <a:fillRect/>
          </a:stretch>
        </p:blipFill>
        <p:spPr bwMode="auto">
          <a:xfrm>
            <a:off x="9501222" y="785794"/>
            <a:ext cx="8464654" cy="342902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7 -1.84971E-6 L -0.9941 -0.00115 " pathEditMode="relative" rAng="0" ptsTypes="AA">
                                      <p:cBhvr>
                                        <p:cTn id="6" dur="2000" fill="hold"/>
                                        <p:tgtEl>
                                          <p:spTgt spid="3074"/>
                                        </p:tgtEl>
                                        <p:attrNameLst>
                                          <p:attrName>ppt_x</p:attrName>
                                          <p:attrName>ppt_y</p:attrName>
                                        </p:attrNameLst>
                                      </p:cBhvr>
                                      <p:rCtr x="-497"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IP</a:t>
            </a:r>
            <a:r>
              <a:rPr lang="zh-CN" altLang="en-US" dirty="0" smtClean="0"/>
              <a:t>地址欺骗</a:t>
            </a:r>
            <a:endParaRPr lang="zh-CN" altLang="en-US" dirty="0"/>
          </a:p>
        </p:txBody>
      </p:sp>
      <p:sp>
        <p:nvSpPr>
          <p:cNvPr id="3" name="内容占位符 2"/>
          <p:cNvSpPr>
            <a:spLocks noGrp="1"/>
          </p:cNvSpPr>
          <p:nvPr>
            <p:ph idx="1"/>
          </p:nvPr>
        </p:nvSpPr>
        <p:spPr>
          <a:xfrm>
            <a:off x="502920" y="530352"/>
            <a:ext cx="8183880" cy="4827474"/>
          </a:xfrm>
        </p:spPr>
        <p:txBody>
          <a:bodyPr>
            <a:normAutofit fontScale="70000" lnSpcReduction="20000"/>
          </a:bodyPr>
          <a:lstStyle/>
          <a:p>
            <a:r>
              <a:rPr lang="zh-CN" altLang="en-US" dirty="0" smtClean="0"/>
              <a:t>这是一种黑客的攻击形式，黑客使用一台计算机上网</a:t>
            </a:r>
            <a:r>
              <a:rPr lang="en-US" altLang="zh-CN" dirty="0" smtClean="0"/>
              <a:t>,</a:t>
            </a:r>
            <a:r>
              <a:rPr lang="zh-CN" altLang="en-US" dirty="0" smtClean="0"/>
              <a:t>而借用另外一台机器的</a:t>
            </a:r>
            <a:r>
              <a:rPr lang="en-US" altLang="zh-CN" dirty="0" smtClean="0"/>
              <a:t>IP</a:t>
            </a:r>
            <a:r>
              <a:rPr lang="zh-CN" altLang="en-US" dirty="0" smtClean="0"/>
              <a:t>地址</a:t>
            </a:r>
            <a:r>
              <a:rPr lang="en-US" altLang="zh-CN" dirty="0" smtClean="0"/>
              <a:t>,</a:t>
            </a:r>
            <a:r>
              <a:rPr lang="zh-CN" altLang="en-US" dirty="0" smtClean="0"/>
              <a:t>从而冒充另外一台机器与服务器打交道。防火墙可以识别这种</a:t>
            </a:r>
            <a:r>
              <a:rPr lang="en-US" altLang="zh-CN" dirty="0" err="1" smtClean="0"/>
              <a:t>ip</a:t>
            </a:r>
            <a:r>
              <a:rPr lang="zh-CN" altLang="en-US" dirty="0" smtClean="0"/>
              <a:t>欺骗。 </a:t>
            </a:r>
          </a:p>
          <a:p>
            <a:r>
              <a:rPr lang="zh-CN" altLang="en-US" dirty="0" smtClean="0"/>
              <a:t>　　</a:t>
            </a:r>
            <a:r>
              <a:rPr lang="en-US" altLang="zh-CN" b="1" dirty="0" smtClean="0"/>
              <a:t>IP</a:t>
            </a:r>
            <a:r>
              <a:rPr lang="zh-CN" altLang="en-US" b="1" dirty="0" smtClean="0"/>
              <a:t>地址欺骗是指行动产生的</a:t>
            </a:r>
            <a:r>
              <a:rPr lang="en-US" altLang="zh-CN" b="1" dirty="0" smtClean="0"/>
              <a:t>IP</a:t>
            </a:r>
            <a:r>
              <a:rPr lang="zh-CN" altLang="en-US" b="1" dirty="0" smtClean="0"/>
              <a:t>数据包伪造的源</a:t>
            </a:r>
            <a:r>
              <a:rPr lang="en-US" altLang="zh-CN" b="1" dirty="0" smtClean="0"/>
              <a:t>IP</a:t>
            </a:r>
            <a:r>
              <a:rPr lang="zh-CN" altLang="en-US" b="1" dirty="0" smtClean="0"/>
              <a:t>地址，以便冒充其他系统或保护发件人的身分。 欺骗也可以是指伪造或使用伪造的标题就以电子邮件或网络新闻</a:t>
            </a:r>
            <a:r>
              <a:rPr lang="en-US" altLang="zh-CN" b="1" dirty="0" smtClean="0"/>
              <a:t>-</a:t>
            </a:r>
            <a:r>
              <a:rPr lang="zh-CN" altLang="en-US" b="1" dirty="0" smtClean="0"/>
              <a:t>再次</a:t>
            </a:r>
            <a:r>
              <a:rPr lang="en-US" altLang="zh-CN" b="1" dirty="0" smtClean="0"/>
              <a:t>-</a:t>
            </a:r>
            <a:r>
              <a:rPr lang="zh-CN" altLang="en-US" b="1" dirty="0" smtClean="0"/>
              <a:t>保护发件人的身分和误导接收器或网络，以原产地和有效性发送数据。 </a:t>
            </a:r>
            <a:endParaRPr lang="en-US" altLang="zh-CN" b="1" dirty="0" smtClean="0"/>
          </a:p>
          <a:p>
            <a:endParaRPr lang="zh-CN" altLang="en-US" dirty="0" smtClean="0"/>
          </a:p>
          <a:p>
            <a:r>
              <a:rPr lang="zh-CN" altLang="en-US" b="1" dirty="0" smtClean="0"/>
              <a:t> 基本的</a:t>
            </a:r>
            <a:r>
              <a:rPr lang="en-US" altLang="zh-CN" b="1" dirty="0" smtClean="0"/>
              <a:t>IP</a:t>
            </a:r>
            <a:r>
              <a:rPr lang="zh-CN" altLang="en-US" b="1" dirty="0" smtClean="0"/>
              <a:t>地址欺骗</a:t>
            </a:r>
            <a:r>
              <a:rPr lang="zh-CN" altLang="en-US" dirty="0" smtClean="0"/>
              <a:t> </a:t>
            </a:r>
          </a:p>
          <a:p>
            <a:r>
              <a:rPr lang="zh-CN" altLang="en-US" dirty="0" smtClean="0"/>
              <a:t>　　</a:t>
            </a:r>
            <a:r>
              <a:rPr lang="en-US" altLang="zh-CN" dirty="0" smtClean="0"/>
              <a:t>Internet</a:t>
            </a:r>
            <a:r>
              <a:rPr lang="zh-CN" altLang="en-US" dirty="0" smtClean="0"/>
              <a:t>协议或</a:t>
            </a:r>
            <a:r>
              <a:rPr lang="en-US" altLang="zh-CN" dirty="0" smtClean="0"/>
              <a:t>IP</a:t>
            </a:r>
            <a:r>
              <a:rPr lang="zh-CN" altLang="en-US" dirty="0" smtClean="0"/>
              <a:t>是根本议定书发送</a:t>
            </a:r>
            <a:r>
              <a:rPr lang="en-US" altLang="zh-CN" dirty="0" smtClean="0"/>
              <a:t>/</a:t>
            </a:r>
            <a:r>
              <a:rPr lang="zh-CN" altLang="en-US" dirty="0" smtClean="0"/>
              <a:t>接收数据通过计算机网络和互联网。 与网际网路通讯协定，每包发送或接收包含有关的资料的运作，例如来源地和目的地的数据包。 与</a:t>
            </a:r>
            <a:r>
              <a:rPr lang="en-US" altLang="zh-CN" dirty="0" smtClean="0"/>
              <a:t>IP</a:t>
            </a:r>
            <a:r>
              <a:rPr lang="zh-CN" altLang="en-US" dirty="0" smtClean="0"/>
              <a:t>地址欺骗，信息放置在源字段是不实际的来源，该数据包。 通过使用不同的地址在源领域的数据包，实际发件人可以使像包，被送往由另一台计算机上，从而反应目标计算机将被发送到假地址中指定的数据包</a:t>
            </a:r>
            <a:r>
              <a:rPr lang="en-US" altLang="zh-CN" dirty="0" smtClean="0"/>
              <a:t>-</a:t>
            </a:r>
            <a:r>
              <a:rPr lang="zh-CN" altLang="en-US" dirty="0" smtClean="0"/>
              <a:t>除非攻击者要重定向的反应，他自己的电脑。</a:t>
            </a:r>
            <a:endParaRPr lang="en-US" altLang="zh-CN" dirty="0" smtClean="0"/>
          </a:p>
          <a:p>
            <a:endParaRPr lang="en-US" altLang="zh-CN" dirty="0" smtClean="0"/>
          </a:p>
          <a:p>
            <a:r>
              <a:rPr lang="zh-CN" altLang="en-US" dirty="0" smtClean="0"/>
              <a:t>如：</a:t>
            </a:r>
            <a:r>
              <a:rPr lang="en-US" altLang="zh-CN" dirty="0" smtClean="0"/>
              <a:t>DDOS</a:t>
            </a:r>
            <a:endParaRPr lang="zh-CN" altLang="en-US" dirty="0"/>
          </a:p>
        </p:txBody>
      </p:sp>
      <p:pic>
        <p:nvPicPr>
          <p:cNvPr id="5122" name="Picture 2" descr="C:\Users\lincoln\Desktop\200912284471616451.jpg"/>
          <p:cNvPicPr>
            <a:picLocks noChangeAspect="1" noChangeArrowheads="1"/>
          </p:cNvPicPr>
          <p:nvPr/>
        </p:nvPicPr>
        <p:blipFill>
          <a:blip r:embed="rId3"/>
          <a:srcRect/>
          <a:stretch>
            <a:fillRect/>
          </a:stretch>
        </p:blipFill>
        <p:spPr bwMode="auto">
          <a:xfrm>
            <a:off x="9429784" y="428604"/>
            <a:ext cx="6883400" cy="6057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11111E-6 -3.81503E-6 L -0.89184 -0.00416 " pathEditMode="relative" rAng="0" ptsTypes="AA">
                                      <p:cBhvr>
                                        <p:cTn id="6" dur="2000" fill="hold"/>
                                        <p:tgtEl>
                                          <p:spTgt spid="5122"/>
                                        </p:tgtEl>
                                        <p:attrNameLst>
                                          <p:attrName>ppt_x</p:attrName>
                                          <p:attrName>ppt_y</p:attrName>
                                        </p:attrNameLst>
                                      </p:cBhvr>
                                      <p:rCtr x="-446" y="-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5500702"/>
            <a:ext cx="8183880" cy="1051560"/>
          </a:xfrm>
        </p:spPr>
        <p:txBody>
          <a:bodyPr/>
          <a:lstStyle/>
          <a:p>
            <a:r>
              <a:rPr lang="zh-CN" altLang="en-US" dirty="0" smtClean="0"/>
              <a:t>内容目录</a:t>
            </a:r>
            <a:endParaRPr lang="zh-CN" altLang="en-US" dirty="0"/>
          </a:p>
        </p:txBody>
      </p:sp>
      <p:sp>
        <p:nvSpPr>
          <p:cNvPr id="3" name="内容占位符 2"/>
          <p:cNvSpPr>
            <a:spLocks noGrp="1"/>
          </p:cNvSpPr>
          <p:nvPr>
            <p:ph idx="1"/>
          </p:nvPr>
        </p:nvSpPr>
        <p:spPr>
          <a:xfrm>
            <a:off x="502920" y="530352"/>
            <a:ext cx="8183880" cy="5541854"/>
          </a:xfrm>
        </p:spPr>
        <p:txBody>
          <a:bodyPr>
            <a:normAutofit fontScale="77500" lnSpcReduction="20000"/>
          </a:bodyPr>
          <a:lstStyle/>
          <a:p>
            <a:r>
              <a:rPr lang="zh-CN" altLang="en-US" dirty="0" smtClean="0"/>
              <a:t>基础篇</a:t>
            </a:r>
            <a:endParaRPr lang="en-US" altLang="zh-CN" dirty="0" smtClean="0"/>
          </a:p>
          <a:p>
            <a:pPr lvl="1"/>
            <a:r>
              <a:rPr lang="en-US" altLang="zh-CN" dirty="0" smtClean="0"/>
              <a:t>Internet</a:t>
            </a:r>
            <a:r>
              <a:rPr lang="zh-CN" altLang="en-US" dirty="0" smtClean="0"/>
              <a:t>基础</a:t>
            </a:r>
            <a:endParaRPr lang="en-US" altLang="zh-CN" dirty="0" smtClean="0"/>
          </a:p>
          <a:p>
            <a:pPr lvl="1"/>
            <a:r>
              <a:rPr lang="en-US" altLang="zh-CN" dirty="0" smtClean="0"/>
              <a:t>TCP/IP</a:t>
            </a:r>
            <a:r>
              <a:rPr lang="zh-CN" altLang="en-US" dirty="0" smtClean="0"/>
              <a:t>协议</a:t>
            </a:r>
            <a:endParaRPr lang="en-US" altLang="zh-CN" dirty="0" smtClean="0"/>
          </a:p>
          <a:p>
            <a:pPr lvl="1"/>
            <a:endParaRPr lang="en-US" altLang="zh-CN" dirty="0" smtClean="0"/>
          </a:p>
          <a:p>
            <a:r>
              <a:rPr lang="zh-CN" altLang="en-US" dirty="0" smtClean="0"/>
              <a:t>服务篇</a:t>
            </a:r>
            <a:endParaRPr lang="en-US" altLang="zh-CN" dirty="0" smtClean="0"/>
          </a:p>
          <a:p>
            <a:pPr lvl="1"/>
            <a:r>
              <a:rPr lang="zh-CN" altLang="en-US" dirty="0" smtClean="0"/>
              <a:t>远程管理</a:t>
            </a:r>
            <a:r>
              <a:rPr lang="en-US" altLang="zh-CN" dirty="0" smtClean="0"/>
              <a:t>-SSH</a:t>
            </a:r>
          </a:p>
          <a:p>
            <a:pPr lvl="1"/>
            <a:r>
              <a:rPr lang="zh-CN" altLang="en-US" dirty="0" smtClean="0"/>
              <a:t>域名服务</a:t>
            </a:r>
            <a:r>
              <a:rPr lang="en-US" altLang="zh-CN" dirty="0" smtClean="0"/>
              <a:t>-DNS</a:t>
            </a:r>
          </a:p>
          <a:p>
            <a:pPr lvl="1"/>
            <a:r>
              <a:rPr lang="zh-CN" altLang="en-US" dirty="0" smtClean="0"/>
              <a:t>文件传输</a:t>
            </a:r>
            <a:r>
              <a:rPr lang="en-US" altLang="zh-CN" dirty="0" smtClean="0"/>
              <a:t>-FTP</a:t>
            </a:r>
          </a:p>
          <a:p>
            <a:pPr lvl="1"/>
            <a:r>
              <a:rPr lang="zh-CN" altLang="en-US" dirty="0" smtClean="0"/>
              <a:t>文件共享</a:t>
            </a:r>
            <a:r>
              <a:rPr lang="en-US" altLang="zh-CN" dirty="0" smtClean="0"/>
              <a:t>-NFS</a:t>
            </a:r>
          </a:p>
          <a:p>
            <a:pPr lvl="1"/>
            <a:endParaRPr lang="en-US" altLang="zh-CN" dirty="0" smtClean="0"/>
          </a:p>
          <a:p>
            <a:r>
              <a:rPr lang="zh-CN" altLang="en-US" dirty="0" smtClean="0"/>
              <a:t>应用篇</a:t>
            </a:r>
            <a:endParaRPr lang="en-US" altLang="zh-CN" dirty="0" smtClean="0"/>
          </a:p>
          <a:p>
            <a:pPr lvl="1"/>
            <a:r>
              <a:rPr lang="en-US" altLang="zh-CN" dirty="0" smtClean="0"/>
              <a:t>HTTP</a:t>
            </a:r>
            <a:r>
              <a:rPr lang="zh-CN" altLang="en-US" dirty="0" smtClean="0"/>
              <a:t>基本知识</a:t>
            </a:r>
            <a:endParaRPr lang="en-US" altLang="zh-CN" dirty="0" smtClean="0"/>
          </a:p>
          <a:p>
            <a:pPr lvl="1"/>
            <a:r>
              <a:rPr lang="en-US" altLang="zh-CN" dirty="0" smtClean="0"/>
              <a:t>Apache</a:t>
            </a:r>
            <a:r>
              <a:rPr lang="zh-CN" altLang="en-US" dirty="0" smtClean="0"/>
              <a:t>安装与配置</a:t>
            </a:r>
            <a:endParaRPr lang="en-US" altLang="zh-CN" dirty="0" smtClean="0"/>
          </a:p>
          <a:p>
            <a:pPr lvl="1"/>
            <a:r>
              <a:rPr lang="en-US" altLang="zh-CN" dirty="0" smtClean="0"/>
              <a:t>PHP</a:t>
            </a:r>
            <a:r>
              <a:rPr lang="zh-CN" altLang="en-US" dirty="0" smtClean="0"/>
              <a:t>安装与配置</a:t>
            </a:r>
            <a:endParaRPr lang="en-US" altLang="zh-CN" dirty="0" smtClean="0"/>
          </a:p>
          <a:p>
            <a:pPr lvl="1"/>
            <a:r>
              <a:rPr lang="en-US" altLang="zh-CN" dirty="0" smtClean="0"/>
              <a:t>MYSQL</a:t>
            </a:r>
            <a:r>
              <a:rPr lang="zh-CN" altLang="en-US" dirty="0" smtClean="0"/>
              <a:t>安装与配置</a:t>
            </a:r>
            <a:endParaRPr lang="en-US" altLang="zh-CN" dirty="0" smtClean="0"/>
          </a:p>
          <a:p>
            <a:pPr lvl="1"/>
            <a:r>
              <a:rPr lang="en-US" altLang="zh-CN" dirty="0" smtClean="0"/>
              <a:t>LAMP</a:t>
            </a:r>
            <a:r>
              <a:rPr lang="zh-CN" altLang="en-US" dirty="0" smtClean="0"/>
              <a:t>架构实现</a:t>
            </a:r>
            <a:endParaRPr lang="en-US" altLang="zh-CN" dirty="0" smtClean="0"/>
          </a:p>
          <a:p>
            <a:pPr lvl="1"/>
            <a:endParaRPr lang="en-US" altLang="zh-CN" dirty="0" smtClean="0"/>
          </a:p>
          <a:p>
            <a:r>
              <a:rPr lang="zh-CN" altLang="en-US" dirty="0" smtClean="0"/>
              <a:t>开发篇</a:t>
            </a:r>
            <a:endParaRPr lang="en-US" altLang="zh-CN" dirty="0" smtClean="0"/>
          </a:p>
          <a:p>
            <a:pPr lvl="1"/>
            <a:r>
              <a:rPr lang="en-US" altLang="zh-CN" dirty="0" smtClean="0"/>
              <a:t>C</a:t>
            </a:r>
            <a:r>
              <a:rPr lang="zh-CN" altLang="en-US" dirty="0" smtClean="0"/>
              <a:t>语言 </a:t>
            </a:r>
            <a:r>
              <a:rPr lang="en-US" altLang="zh-CN" dirty="0" smtClean="0"/>
              <a:t>PHP</a:t>
            </a:r>
            <a:r>
              <a:rPr lang="zh-CN" altLang="en-US" dirty="0" smtClean="0"/>
              <a:t>语言</a:t>
            </a:r>
            <a:endParaRPr lang="en-US" altLang="zh-CN" dirty="0" smtClean="0"/>
          </a:p>
        </p:txBody>
      </p:sp>
      <p:pic>
        <p:nvPicPr>
          <p:cNvPr id="4098" name="Picture 2" descr="C:\Users\lincoln\Desktop\图片\图片1.png"/>
          <p:cNvPicPr>
            <a:picLocks noChangeAspect="1" noChangeArrowheads="1"/>
          </p:cNvPicPr>
          <p:nvPr/>
        </p:nvPicPr>
        <p:blipFill>
          <a:blip r:embed="rId3"/>
          <a:srcRect/>
          <a:stretch>
            <a:fillRect/>
          </a:stretch>
        </p:blipFill>
        <p:spPr bwMode="auto">
          <a:xfrm>
            <a:off x="3786182" y="357166"/>
            <a:ext cx="5000660" cy="5572164"/>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域名服务</a:t>
            </a:r>
            <a:r>
              <a:rPr lang="en-US" altLang="zh-CN" dirty="0" smtClean="0"/>
              <a:t>-DNS</a:t>
            </a:r>
            <a:endParaRPr lang="zh-CN" altLang="en-US" dirty="0"/>
          </a:p>
        </p:txBody>
      </p:sp>
      <p:sp>
        <p:nvSpPr>
          <p:cNvPr id="3" name="内容占位符 2"/>
          <p:cNvSpPr>
            <a:spLocks noGrp="1"/>
          </p:cNvSpPr>
          <p:nvPr>
            <p:ph idx="1"/>
          </p:nvPr>
        </p:nvSpPr>
        <p:spPr>
          <a:xfrm>
            <a:off x="502920" y="530352"/>
            <a:ext cx="8183880" cy="4756036"/>
          </a:xfrm>
        </p:spPr>
        <p:txBody>
          <a:bodyPr>
            <a:normAutofit fontScale="70000" lnSpcReduction="20000"/>
          </a:bodyPr>
          <a:lstStyle/>
          <a:p>
            <a:r>
              <a:rPr lang="zh-CN" altLang="en-US" dirty="0" smtClean="0"/>
              <a:t>　</a:t>
            </a:r>
            <a:r>
              <a:rPr lang="en-US" altLang="zh-CN" dirty="0" smtClean="0"/>
              <a:t>DNS </a:t>
            </a:r>
            <a:r>
              <a:rPr lang="zh-CN" altLang="en-US" dirty="0" smtClean="0"/>
              <a:t>是计算机域名 </a:t>
            </a:r>
            <a:r>
              <a:rPr lang="en-US" altLang="zh-CN" dirty="0" smtClean="0"/>
              <a:t>(Domain Name System) </a:t>
            </a:r>
            <a:r>
              <a:rPr lang="zh-CN" altLang="en-US" dirty="0" smtClean="0"/>
              <a:t>的缩写，它是由解析器和域名服务器组成的。域名服务器是指保存有该网络中所有主机的域名和对应</a:t>
            </a:r>
            <a:r>
              <a:rPr lang="en-US" altLang="zh-CN" dirty="0" smtClean="0"/>
              <a:t>IP</a:t>
            </a:r>
            <a:r>
              <a:rPr lang="zh-CN" altLang="en-US" dirty="0" smtClean="0"/>
              <a:t>地址，并具有将域名转换为</a:t>
            </a:r>
            <a:r>
              <a:rPr lang="en-US" altLang="zh-CN" dirty="0" smtClean="0"/>
              <a:t>IP</a:t>
            </a:r>
            <a:r>
              <a:rPr lang="zh-CN" altLang="en-US" dirty="0" smtClean="0"/>
              <a:t>地址功能的服务器。其中域名必须对应一个</a:t>
            </a:r>
            <a:r>
              <a:rPr lang="en-US" altLang="zh-CN" dirty="0" smtClean="0"/>
              <a:t>IP</a:t>
            </a:r>
            <a:r>
              <a:rPr lang="zh-CN" altLang="en-US" dirty="0" smtClean="0"/>
              <a:t>地址，而</a:t>
            </a:r>
            <a:r>
              <a:rPr lang="en-US" altLang="zh-CN" dirty="0" smtClean="0"/>
              <a:t>IP</a:t>
            </a:r>
            <a:r>
              <a:rPr lang="zh-CN" altLang="en-US" dirty="0" smtClean="0"/>
              <a:t>地址不一定有域名。域名系统采用类似目录树的等级结构。域名服务器为客户机</a:t>
            </a:r>
            <a:r>
              <a:rPr lang="en-US" altLang="zh-CN" dirty="0" smtClean="0"/>
              <a:t>/</a:t>
            </a:r>
            <a:r>
              <a:rPr lang="zh-CN" altLang="en-US" dirty="0" smtClean="0"/>
              <a:t>服务器模式中的服务器方，它主要有两种形式：主服务器和转发服务器。将域名映射为</a:t>
            </a:r>
            <a:r>
              <a:rPr lang="en-US" altLang="zh-CN" dirty="0" smtClean="0"/>
              <a:t>IP</a:t>
            </a:r>
            <a:r>
              <a:rPr lang="zh-CN" altLang="en-US" dirty="0" smtClean="0"/>
              <a:t>地址的过程就称为“域名解析”。在</a:t>
            </a:r>
            <a:r>
              <a:rPr lang="en-US" altLang="zh-CN" dirty="0" smtClean="0"/>
              <a:t>Internet</a:t>
            </a:r>
            <a:r>
              <a:rPr lang="zh-CN" altLang="en-US" dirty="0" smtClean="0"/>
              <a:t>上域名与</a:t>
            </a:r>
            <a:r>
              <a:rPr lang="en-US" altLang="zh-CN" dirty="0" smtClean="0"/>
              <a:t>IP</a:t>
            </a:r>
            <a:r>
              <a:rPr lang="zh-CN" altLang="en-US" dirty="0" smtClean="0"/>
              <a:t>地址之间是一对一（或者多对一）的，域名虽然便于人们记忆，但机器之间只能互相认识</a:t>
            </a:r>
            <a:r>
              <a:rPr lang="en-US" altLang="zh-CN" dirty="0" smtClean="0"/>
              <a:t>IP</a:t>
            </a:r>
            <a:r>
              <a:rPr lang="zh-CN" altLang="en-US" dirty="0" smtClean="0"/>
              <a:t>地址，它们之间的转换工作称为域名解析，域名解析需要由专门的域名解析服务器来完成，</a:t>
            </a:r>
            <a:r>
              <a:rPr lang="en-US" altLang="zh-CN" dirty="0" smtClean="0"/>
              <a:t>DNS</a:t>
            </a:r>
            <a:r>
              <a:rPr lang="zh-CN" altLang="en-US" dirty="0" smtClean="0"/>
              <a:t>就是进行域名解析的服务器。</a:t>
            </a:r>
            <a:r>
              <a:rPr lang="en-US" altLang="zh-CN" dirty="0" smtClean="0"/>
              <a:t>DNS </a:t>
            </a:r>
            <a:r>
              <a:rPr lang="zh-CN" altLang="en-US" dirty="0" smtClean="0"/>
              <a:t>命名用于 </a:t>
            </a:r>
            <a:r>
              <a:rPr lang="en-US" altLang="zh-CN" dirty="0" smtClean="0"/>
              <a:t>Internet</a:t>
            </a:r>
            <a:r>
              <a:rPr lang="zh-CN" altLang="en-US" dirty="0" smtClean="0"/>
              <a:t>等 </a:t>
            </a:r>
            <a:r>
              <a:rPr lang="en-US" altLang="zh-CN" dirty="0" smtClean="0"/>
              <a:t>TCP/IP</a:t>
            </a:r>
            <a:r>
              <a:rPr lang="zh-CN" altLang="en-US" dirty="0" smtClean="0"/>
              <a:t> 网络中，通过用户友好的名称查找计算机和服务。当用户在应用程序中输入 </a:t>
            </a:r>
            <a:r>
              <a:rPr lang="en-US" altLang="zh-CN" dirty="0" smtClean="0"/>
              <a:t>DNS </a:t>
            </a:r>
            <a:r>
              <a:rPr lang="zh-CN" altLang="en-US" dirty="0" smtClean="0"/>
              <a:t>名称时，</a:t>
            </a:r>
            <a:r>
              <a:rPr lang="en-US" altLang="zh-CN" dirty="0" smtClean="0"/>
              <a:t>DNS </a:t>
            </a:r>
            <a:r>
              <a:rPr lang="zh-CN" altLang="en-US" dirty="0" smtClean="0"/>
              <a:t>服务可以将此名称解析为与之相关的其他信息，如 </a:t>
            </a:r>
            <a:r>
              <a:rPr lang="en-US" altLang="zh-CN" dirty="0" smtClean="0"/>
              <a:t>IP </a:t>
            </a:r>
            <a:r>
              <a:rPr lang="zh-CN" altLang="en-US" dirty="0" smtClean="0"/>
              <a:t>地址。因为，你在上网时输入的网址，是通过域名解析系统解析找到了相对应的</a:t>
            </a:r>
            <a:r>
              <a:rPr lang="en-US" altLang="zh-CN" dirty="0" smtClean="0"/>
              <a:t>IP</a:t>
            </a:r>
            <a:r>
              <a:rPr lang="zh-CN" altLang="en-US" dirty="0" smtClean="0"/>
              <a:t>地址，这样才能上网。其实，域名的最终指向是</a:t>
            </a:r>
            <a:r>
              <a:rPr lang="en-US" altLang="zh-CN" dirty="0" smtClean="0"/>
              <a:t>IP</a:t>
            </a:r>
            <a:r>
              <a:rPr lang="zh-CN" altLang="en-US" dirty="0" smtClean="0"/>
              <a:t>。 </a:t>
            </a:r>
            <a:endParaRPr lang="en-US" altLang="zh-CN" dirty="0" smtClean="0"/>
          </a:p>
          <a:p>
            <a:endParaRPr lang="en-US" altLang="zh-CN" dirty="0" smtClean="0"/>
          </a:p>
          <a:p>
            <a:r>
              <a:rPr lang="en-US" altLang="zh-CN" dirty="0" smtClean="0"/>
              <a:t>DNS</a:t>
            </a:r>
            <a:r>
              <a:rPr lang="zh-CN" altLang="en-US" dirty="0" smtClean="0"/>
              <a:t>服务器在域名解析过程中的查询顺序为：本地缓存记录、区域记录、转发域名服务器、根域名服务器。</a:t>
            </a:r>
            <a:endParaRPr lang="en-US" altLang="zh-CN"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DNS</a:t>
            </a:r>
            <a:r>
              <a:rPr lang="zh-CN" altLang="en-US" dirty="0" smtClean="0"/>
              <a:t>欺骗</a:t>
            </a:r>
            <a:endParaRPr lang="zh-CN" altLang="en-US" dirty="0"/>
          </a:p>
        </p:txBody>
      </p:sp>
      <p:sp>
        <p:nvSpPr>
          <p:cNvPr id="3" name="内容占位符 2"/>
          <p:cNvSpPr>
            <a:spLocks noGrp="1"/>
          </p:cNvSpPr>
          <p:nvPr>
            <p:ph idx="1"/>
          </p:nvPr>
        </p:nvSpPr>
        <p:spPr/>
        <p:txBody>
          <a:bodyPr/>
          <a:lstStyle/>
          <a:p>
            <a:r>
              <a:rPr lang="en-US" altLang="zh-CN" b="1" dirty="0" smtClean="0"/>
              <a:t>DNS</a:t>
            </a:r>
            <a:r>
              <a:rPr lang="zh-CN" altLang="en-US" b="1" dirty="0" smtClean="0"/>
              <a:t>欺骗</a:t>
            </a:r>
            <a:endParaRPr lang="zh-CN" altLang="en-US" dirty="0" smtClean="0"/>
          </a:p>
          <a:p>
            <a:r>
              <a:rPr lang="en-US" altLang="zh-CN" dirty="0" smtClean="0"/>
              <a:t>DNS</a:t>
            </a:r>
            <a:r>
              <a:rPr lang="zh-CN" altLang="en-US" dirty="0" smtClean="0"/>
              <a:t>的查询请求是基于</a:t>
            </a:r>
            <a:r>
              <a:rPr lang="en-US" altLang="zh-CN" dirty="0" smtClean="0"/>
              <a:t>UDP</a:t>
            </a:r>
            <a:r>
              <a:rPr lang="zh-CN" altLang="en-US" dirty="0" smtClean="0"/>
              <a:t>的，</a:t>
            </a:r>
            <a:r>
              <a:rPr lang="en-US" altLang="zh-CN" dirty="0" smtClean="0"/>
              <a:t>DNS</a:t>
            </a:r>
            <a:r>
              <a:rPr lang="zh-CN" altLang="en-US" dirty="0" smtClean="0"/>
              <a:t>客户端会接受首先到达的</a:t>
            </a:r>
            <a:r>
              <a:rPr lang="en-US" altLang="zh-CN" dirty="0" smtClean="0"/>
              <a:t>DNS</a:t>
            </a:r>
            <a:r>
              <a:rPr lang="zh-CN" altLang="en-US" dirty="0" smtClean="0"/>
              <a:t>应答包，而将后到达的</a:t>
            </a:r>
            <a:r>
              <a:rPr lang="en-US" altLang="zh-CN" dirty="0" smtClean="0"/>
              <a:t>DNS</a:t>
            </a:r>
            <a:r>
              <a:rPr lang="zh-CN" altLang="en-US" dirty="0" smtClean="0"/>
              <a:t>应答包当作是冗余包简单丢弃掉。客户端对</a:t>
            </a:r>
            <a:r>
              <a:rPr lang="en-US" altLang="zh-CN" dirty="0" smtClean="0"/>
              <a:t>DNS</a:t>
            </a:r>
            <a:r>
              <a:rPr lang="zh-CN" altLang="en-US" dirty="0" smtClean="0"/>
              <a:t>应答包的验证仅通过随机发送的查询</a:t>
            </a:r>
            <a:r>
              <a:rPr lang="en-US" altLang="zh-CN" dirty="0" smtClean="0"/>
              <a:t>ID</a:t>
            </a:r>
            <a:r>
              <a:rPr lang="zh-CN" altLang="en-US" dirty="0" smtClean="0"/>
              <a:t>和</a:t>
            </a:r>
            <a:r>
              <a:rPr lang="en-US" altLang="zh-CN" dirty="0" smtClean="0"/>
              <a:t>UDP</a:t>
            </a:r>
            <a:r>
              <a:rPr lang="zh-CN" altLang="en-US" dirty="0" smtClean="0"/>
              <a:t>端口号，除此之外没有任何的验证。这就给</a:t>
            </a:r>
            <a:r>
              <a:rPr lang="en-US" altLang="zh-CN" dirty="0" smtClean="0"/>
              <a:t>DNS</a:t>
            </a:r>
            <a:r>
              <a:rPr lang="zh-CN" altLang="en-US" dirty="0" smtClean="0"/>
              <a:t>欺骗提供了机会。</a:t>
            </a:r>
          </a:p>
          <a:p>
            <a:endParaRPr lang="zh-CN" altLang="en-US" dirty="0"/>
          </a:p>
        </p:txBody>
      </p:sp>
      <p:pic>
        <p:nvPicPr>
          <p:cNvPr id="4098" name="Picture 2" descr="C:\Users\lincoln\Desktop\201106072221031065.jpg"/>
          <p:cNvPicPr>
            <a:picLocks noChangeAspect="1" noChangeArrowheads="1"/>
          </p:cNvPicPr>
          <p:nvPr/>
        </p:nvPicPr>
        <p:blipFill>
          <a:blip r:embed="rId3"/>
          <a:srcRect/>
          <a:stretch>
            <a:fillRect/>
          </a:stretch>
        </p:blipFill>
        <p:spPr bwMode="auto">
          <a:xfrm>
            <a:off x="9358346" y="428604"/>
            <a:ext cx="8143932" cy="45079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1.44509E-6 L -0.96875 -0.01711 " pathEditMode="relative" rAng="0" ptsTypes="AA">
                                      <p:cBhvr>
                                        <p:cTn id="6" dur="2000" fill="hold"/>
                                        <p:tgtEl>
                                          <p:spTgt spid="4098"/>
                                        </p:tgtEl>
                                        <p:attrNameLst>
                                          <p:attrName>ppt_x</p:attrName>
                                          <p:attrName>ppt_y</p:attrName>
                                        </p:attrNameLst>
                                      </p:cBhvr>
                                      <p:rCtr x="-484" y="-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文件传输</a:t>
            </a:r>
            <a:r>
              <a:rPr lang="en-US" altLang="zh-CN" dirty="0" smtClean="0"/>
              <a:t>-FTP</a:t>
            </a:r>
            <a:endParaRPr lang="zh-CN" altLang="en-US" dirty="0"/>
          </a:p>
        </p:txBody>
      </p:sp>
      <p:sp>
        <p:nvSpPr>
          <p:cNvPr id="3" name="内容占位符 2"/>
          <p:cNvSpPr>
            <a:spLocks noGrp="1"/>
          </p:cNvSpPr>
          <p:nvPr>
            <p:ph idx="1"/>
          </p:nvPr>
        </p:nvSpPr>
        <p:spPr>
          <a:xfrm>
            <a:off x="502920" y="530352"/>
            <a:ext cx="8183880" cy="4898912"/>
          </a:xfrm>
        </p:spPr>
        <p:txBody>
          <a:bodyPr>
            <a:normAutofit fontScale="70000" lnSpcReduction="20000"/>
          </a:bodyPr>
          <a:lstStyle/>
          <a:p>
            <a:r>
              <a:rPr lang="zh-CN" altLang="en-US" dirty="0" smtClean="0"/>
              <a:t>文件传输协议（</a:t>
            </a:r>
            <a:r>
              <a:rPr lang="en-US" altLang="zh-CN" dirty="0" smtClean="0"/>
              <a:t>FTP</a:t>
            </a:r>
            <a:r>
              <a:rPr lang="zh-CN" altLang="en-US" dirty="0" smtClean="0"/>
              <a:t>）是一个用于在两台装有不同操作系统的机器中传输计算机文件的软件标准。它属于网络协议组的应用层。</a:t>
            </a:r>
            <a:endParaRPr lang="en-US" altLang="zh-CN" dirty="0" smtClean="0"/>
          </a:p>
          <a:p>
            <a:r>
              <a:rPr lang="zh-CN" altLang="en-US" b="1" dirty="0" smtClean="0"/>
              <a:t>优点：</a:t>
            </a:r>
          </a:p>
          <a:p>
            <a:r>
              <a:rPr lang="zh-CN" altLang="en-US" dirty="0" smtClean="0"/>
              <a:t>　   </a:t>
            </a:r>
            <a:r>
              <a:rPr lang="en-US" altLang="zh-CN" dirty="0" smtClean="0"/>
              <a:t>1.</a:t>
            </a:r>
            <a:r>
              <a:rPr lang="zh-CN" altLang="en-US" dirty="0" smtClean="0"/>
              <a:t>促进文件的共享（计算机程序或数据） </a:t>
            </a:r>
          </a:p>
          <a:p>
            <a:r>
              <a:rPr lang="zh-CN" altLang="en-US" dirty="0" smtClean="0"/>
              <a:t>　　</a:t>
            </a:r>
            <a:r>
              <a:rPr lang="en-US" altLang="zh-CN" dirty="0" smtClean="0"/>
              <a:t>2.</a:t>
            </a:r>
            <a:r>
              <a:rPr lang="zh-CN" altLang="en-US" dirty="0" smtClean="0"/>
              <a:t>鼓励间接或者隐式的使用远程计算机 </a:t>
            </a:r>
          </a:p>
          <a:p>
            <a:r>
              <a:rPr lang="zh-CN" altLang="en-US" dirty="0" smtClean="0"/>
              <a:t>　　</a:t>
            </a:r>
            <a:r>
              <a:rPr lang="en-US" altLang="zh-CN" dirty="0" smtClean="0"/>
              <a:t>3.</a:t>
            </a:r>
            <a:r>
              <a:rPr lang="zh-CN" altLang="en-US" dirty="0" smtClean="0"/>
              <a:t>向用户屏蔽不同主机中各种文件存储系统的细节 </a:t>
            </a:r>
          </a:p>
          <a:p>
            <a:r>
              <a:rPr lang="zh-CN" altLang="en-US" dirty="0" smtClean="0"/>
              <a:t>　　</a:t>
            </a:r>
            <a:r>
              <a:rPr lang="en-US" altLang="zh-CN" dirty="0" smtClean="0"/>
              <a:t>4.</a:t>
            </a:r>
            <a:r>
              <a:rPr lang="zh-CN" altLang="en-US" dirty="0" smtClean="0"/>
              <a:t>可靠和高效的传输数据 </a:t>
            </a:r>
          </a:p>
          <a:p>
            <a:r>
              <a:rPr lang="zh-CN" altLang="en-US" b="1" dirty="0" smtClean="0"/>
              <a:t>缺点：</a:t>
            </a:r>
            <a:r>
              <a:rPr lang="zh-CN" altLang="en-US" dirty="0" smtClean="0"/>
              <a:t> </a:t>
            </a:r>
          </a:p>
          <a:p>
            <a:r>
              <a:rPr lang="zh-CN" altLang="en-US" dirty="0" smtClean="0"/>
              <a:t>　　</a:t>
            </a:r>
            <a:r>
              <a:rPr lang="en-US" altLang="zh-CN" dirty="0" smtClean="0"/>
              <a:t>1.</a:t>
            </a:r>
            <a:r>
              <a:rPr lang="zh-CN" altLang="en-US" dirty="0" smtClean="0"/>
              <a:t>密码和文件内容都使用明文传输，可能产生不希望发生的窃听。 </a:t>
            </a:r>
          </a:p>
          <a:p>
            <a:r>
              <a:rPr lang="zh-CN" altLang="en-US" dirty="0" smtClean="0"/>
              <a:t>　　</a:t>
            </a:r>
            <a:r>
              <a:rPr lang="en-US" altLang="zh-CN" dirty="0" smtClean="0"/>
              <a:t>2.</a:t>
            </a:r>
            <a:r>
              <a:rPr lang="zh-CN" altLang="en-US" dirty="0" smtClean="0"/>
              <a:t>因为必需开放一个随机的端口以建立连接，当防火墙存在时，客户端很难过滤处于主动模式下的</a:t>
            </a:r>
            <a:r>
              <a:rPr lang="en-US" altLang="zh-CN" dirty="0" smtClean="0"/>
              <a:t>FTP</a:t>
            </a:r>
            <a:r>
              <a:rPr lang="zh-CN" altLang="en-US" dirty="0" smtClean="0"/>
              <a:t>流量。这个问题通过使用被动模式的</a:t>
            </a:r>
            <a:r>
              <a:rPr lang="en-US" altLang="zh-CN" dirty="0" smtClean="0"/>
              <a:t>FTP</a:t>
            </a:r>
            <a:r>
              <a:rPr lang="zh-CN" altLang="en-US" dirty="0" smtClean="0"/>
              <a:t>得到了很大解决。 </a:t>
            </a:r>
          </a:p>
          <a:p>
            <a:r>
              <a:rPr lang="zh-CN" altLang="en-US" dirty="0" smtClean="0"/>
              <a:t>　　运行</a:t>
            </a:r>
            <a:r>
              <a:rPr lang="en-US" altLang="zh-CN" dirty="0" smtClean="0"/>
              <a:t>FTP</a:t>
            </a:r>
            <a:r>
              <a:rPr lang="zh-CN" altLang="en-US" dirty="0" smtClean="0"/>
              <a:t>服务的许多站点都开放匿名服务，在这种设置下，用户不需要帐号就可以登录服务器，默认情况下，匿名用户的用户名是：“</a:t>
            </a:r>
            <a:r>
              <a:rPr lang="en-US" altLang="zh-CN" dirty="0" smtClean="0"/>
              <a:t>anonymous”</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PPT图片\b440fdd180f57505e2ec70fd9f428a83.jpg"/>
          <p:cNvPicPr>
            <a:picLocks noChangeAspect="1" noChangeArrowheads="1"/>
          </p:cNvPicPr>
          <p:nvPr/>
        </p:nvPicPr>
        <p:blipFill>
          <a:blip r:embed="rId3"/>
          <a:stretch>
            <a:fillRect/>
          </a:stretch>
        </p:blipFill>
        <p:spPr bwMode="auto">
          <a:xfrm>
            <a:off x="5436257" y="2071678"/>
            <a:ext cx="2700642" cy="3286148"/>
          </a:xfrm>
          <a:prstGeom prst="rect">
            <a:avLst/>
          </a:prstGeom>
          <a:noFill/>
        </p:spPr>
      </p:pic>
      <p:sp>
        <p:nvSpPr>
          <p:cNvPr id="2" name="标题 1"/>
          <p:cNvSpPr>
            <a:spLocks noGrp="1"/>
          </p:cNvSpPr>
          <p:nvPr>
            <p:ph type="title"/>
          </p:nvPr>
        </p:nvSpPr>
        <p:spPr/>
        <p:txBody>
          <a:bodyPr/>
          <a:lstStyle/>
          <a:p>
            <a:r>
              <a:rPr lang="zh-CN" altLang="en-US" dirty="0" smtClean="0"/>
              <a:t>邮件服务</a:t>
            </a:r>
            <a:r>
              <a:rPr lang="en-US" altLang="zh-CN" dirty="0" smtClean="0"/>
              <a:t>-Email</a:t>
            </a:r>
            <a:endParaRPr lang="zh-CN" altLang="en-US" dirty="0"/>
          </a:p>
        </p:txBody>
      </p:sp>
      <p:sp>
        <p:nvSpPr>
          <p:cNvPr id="3" name="内容占位符 2"/>
          <p:cNvSpPr>
            <a:spLocks noGrp="1"/>
          </p:cNvSpPr>
          <p:nvPr>
            <p:ph idx="1"/>
          </p:nvPr>
        </p:nvSpPr>
        <p:spPr/>
        <p:txBody>
          <a:bodyPr/>
          <a:lstStyle/>
          <a:p>
            <a:r>
              <a:rPr lang="en-US" altLang="zh-CN" dirty="0" smtClean="0"/>
              <a:t>Email</a:t>
            </a:r>
            <a:r>
              <a:rPr lang="zh-CN" altLang="en-US" dirty="0" smtClean="0"/>
              <a:t>是常见服务，应该也是使用最频繁的服务。</a:t>
            </a:r>
            <a:endParaRPr lang="en-US" altLang="zh-CN" dirty="0" smtClean="0"/>
          </a:p>
          <a:p>
            <a:endParaRPr lang="en-US" altLang="zh-CN" dirty="0" smtClean="0"/>
          </a:p>
          <a:p>
            <a:r>
              <a:rPr lang="en-US" altLang="zh-CN" dirty="0" smtClean="0"/>
              <a:t>Linux</a:t>
            </a:r>
            <a:r>
              <a:rPr lang="zh-CN" altLang="en-US" dirty="0" smtClean="0"/>
              <a:t>下的常见邮件服务器</a:t>
            </a:r>
            <a:endParaRPr lang="en-US" altLang="zh-CN" dirty="0" smtClean="0"/>
          </a:p>
          <a:p>
            <a:r>
              <a:rPr lang="en-US" altLang="zh-CN" dirty="0" smtClean="0"/>
              <a:t>Postfix </a:t>
            </a:r>
            <a:r>
              <a:rPr lang="en-US" altLang="zh-CN" dirty="0" err="1" smtClean="0"/>
              <a:t>Qmail</a:t>
            </a:r>
            <a:r>
              <a:rPr lang="en-US" altLang="zh-CN" dirty="0" smtClean="0"/>
              <a:t> </a:t>
            </a:r>
            <a:r>
              <a:rPr lang="zh-CN" altLang="en-US" dirty="0" smtClean="0"/>
              <a:t>等</a:t>
            </a:r>
            <a:endParaRPr lang="en-US" altLang="zh-CN" dirty="0" smtClean="0"/>
          </a:p>
          <a:p>
            <a:endParaRPr lang="en-US" altLang="zh-CN" dirty="0" smtClean="0"/>
          </a:p>
          <a:p>
            <a:r>
              <a:rPr lang="en-US" altLang="zh-CN" dirty="0" smtClean="0"/>
              <a:t>Windows</a:t>
            </a:r>
            <a:r>
              <a:rPr lang="zh-CN" altLang="en-US" dirty="0" smtClean="0"/>
              <a:t>下的常见邮件服务器</a:t>
            </a:r>
            <a:endParaRPr lang="en-US" altLang="zh-CN" dirty="0" smtClean="0"/>
          </a:p>
          <a:p>
            <a:r>
              <a:rPr lang="en-US" altLang="zh-CN" dirty="0" err="1" smtClean="0"/>
              <a:t>Winmail</a:t>
            </a:r>
            <a:r>
              <a:rPr lang="en-US" altLang="zh-CN" dirty="0" smtClean="0"/>
              <a:t> Exchange </a:t>
            </a:r>
            <a:r>
              <a:rPr lang="zh-CN" altLang="en-US" dirty="0" smtClean="0"/>
              <a:t>等</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文件共享</a:t>
            </a:r>
            <a:r>
              <a:rPr lang="en-US" altLang="zh-CN" dirty="0" smtClean="0"/>
              <a:t>-NFS</a:t>
            </a:r>
            <a:endParaRPr lang="zh-CN" altLang="en-US" dirty="0"/>
          </a:p>
        </p:txBody>
      </p:sp>
      <p:sp>
        <p:nvSpPr>
          <p:cNvPr id="3" name="内容占位符 2"/>
          <p:cNvSpPr>
            <a:spLocks noGrp="1"/>
          </p:cNvSpPr>
          <p:nvPr>
            <p:ph idx="1"/>
          </p:nvPr>
        </p:nvSpPr>
        <p:spPr>
          <a:xfrm>
            <a:off x="502920" y="530352"/>
            <a:ext cx="8183880" cy="4613160"/>
          </a:xfrm>
        </p:spPr>
        <p:txBody>
          <a:bodyPr>
            <a:normAutofit fontScale="70000" lnSpcReduction="20000"/>
          </a:bodyPr>
          <a:lstStyle/>
          <a:p>
            <a:r>
              <a:rPr lang="en-US" altLang="zh-CN" b="1" dirty="0" smtClean="0"/>
              <a:t>NFS</a:t>
            </a:r>
            <a:r>
              <a:rPr lang="zh-CN" altLang="en-US" b="1" dirty="0" smtClean="0"/>
              <a:t>简介</a:t>
            </a:r>
          </a:p>
          <a:p>
            <a:r>
              <a:rPr lang="zh-CN" altLang="en-US" dirty="0" smtClean="0"/>
              <a:t>　　</a:t>
            </a:r>
            <a:r>
              <a:rPr lang="en-US" altLang="zh-CN" dirty="0" smtClean="0"/>
              <a:t>NFS</a:t>
            </a:r>
            <a:r>
              <a:rPr lang="zh-CN" altLang="en-US" dirty="0" smtClean="0"/>
              <a:t>是</a:t>
            </a:r>
            <a:r>
              <a:rPr lang="en-US" altLang="zh-CN" dirty="0" smtClean="0"/>
              <a:t>Network File System</a:t>
            </a:r>
            <a:r>
              <a:rPr lang="zh-CN" altLang="en-US" dirty="0" smtClean="0"/>
              <a:t>的简写</a:t>
            </a:r>
            <a:r>
              <a:rPr lang="en-US" altLang="zh-CN" dirty="0" smtClean="0"/>
              <a:t>,</a:t>
            </a:r>
            <a:r>
              <a:rPr lang="zh-CN" altLang="en-US" dirty="0" smtClean="0"/>
              <a:t>即网络文件系统</a:t>
            </a:r>
            <a:r>
              <a:rPr lang="en-US" altLang="zh-CN" dirty="0" smtClean="0"/>
              <a:t>. </a:t>
            </a:r>
          </a:p>
          <a:p>
            <a:r>
              <a:rPr lang="zh-CN" altLang="en-US" dirty="0" smtClean="0"/>
              <a:t>　　网络文件系统是</a:t>
            </a:r>
            <a:r>
              <a:rPr lang="en-US" altLang="zh-CN" dirty="0" smtClean="0"/>
              <a:t>FreeBSD</a:t>
            </a:r>
            <a:r>
              <a:rPr lang="zh-CN" altLang="en-US" dirty="0" smtClean="0"/>
              <a:t>支持的文件系统中的一种，也被称为</a:t>
            </a:r>
            <a:r>
              <a:rPr lang="en-US" altLang="zh-CN" dirty="0" smtClean="0"/>
              <a:t>NFS. NFS</a:t>
            </a:r>
            <a:r>
              <a:rPr lang="zh-CN" altLang="en-US" dirty="0" smtClean="0"/>
              <a:t>允许一个系统在网络上与他人共享目录和文件。通过使用</a:t>
            </a:r>
            <a:r>
              <a:rPr lang="en-US" altLang="zh-CN" dirty="0" smtClean="0"/>
              <a:t>NFS</a:t>
            </a:r>
            <a:r>
              <a:rPr lang="zh-CN" altLang="en-US" dirty="0" smtClean="0"/>
              <a:t>，用户和程序可以像访问本地文件一样访问远端系统上的文件。</a:t>
            </a:r>
            <a:endParaRPr lang="en-US" altLang="zh-CN" dirty="0" smtClean="0"/>
          </a:p>
          <a:p>
            <a:endParaRPr lang="en-US" altLang="zh-CN" dirty="0" smtClean="0"/>
          </a:p>
          <a:p>
            <a:r>
              <a:rPr lang="zh-CN" altLang="en-US" b="1" dirty="0" smtClean="0"/>
              <a:t>实际应用</a:t>
            </a:r>
          </a:p>
          <a:p>
            <a:r>
              <a:rPr lang="zh-CN" altLang="en-US" dirty="0" smtClean="0"/>
              <a:t>　　</a:t>
            </a:r>
            <a:r>
              <a:rPr lang="en-US" altLang="zh-CN" dirty="0" smtClean="0"/>
              <a:t>NFS </a:t>
            </a:r>
            <a:r>
              <a:rPr lang="zh-CN" altLang="en-US" dirty="0" smtClean="0"/>
              <a:t>有很多实际应用。下面是比较常见的一些： </a:t>
            </a:r>
          </a:p>
          <a:p>
            <a:r>
              <a:rPr lang="zh-CN" altLang="en-US" dirty="0" smtClean="0"/>
              <a:t>　　</a:t>
            </a:r>
            <a:r>
              <a:rPr lang="en-US" altLang="zh-CN" dirty="0" smtClean="0"/>
              <a:t>1.</a:t>
            </a:r>
            <a:r>
              <a:rPr lang="zh-CN" altLang="en-US" dirty="0" smtClean="0"/>
              <a:t>多个机器共享一台</a:t>
            </a:r>
            <a:r>
              <a:rPr lang="en-US" altLang="zh-CN" dirty="0" smtClean="0"/>
              <a:t>CDROM</a:t>
            </a:r>
            <a:r>
              <a:rPr lang="zh-CN" altLang="en-US" dirty="0" smtClean="0"/>
              <a:t>或者其他设备。这对于在多台机器中安装软件来说更加便宜跟方便。 </a:t>
            </a:r>
          </a:p>
          <a:p>
            <a:r>
              <a:rPr lang="zh-CN" altLang="en-US" dirty="0" smtClean="0"/>
              <a:t>　　</a:t>
            </a:r>
            <a:r>
              <a:rPr lang="en-US" altLang="zh-CN" dirty="0" smtClean="0"/>
              <a:t>2.</a:t>
            </a:r>
            <a:r>
              <a:rPr lang="zh-CN" altLang="en-US" dirty="0" smtClean="0"/>
              <a:t>在大型网络中，配置一台中心 </a:t>
            </a:r>
            <a:r>
              <a:rPr lang="en-US" altLang="zh-CN" dirty="0" smtClean="0"/>
              <a:t>NFS </a:t>
            </a:r>
            <a:r>
              <a:rPr lang="zh-CN" altLang="en-US" dirty="0" smtClean="0"/>
              <a:t>服务器用来放置所有用户的</a:t>
            </a:r>
            <a:r>
              <a:rPr lang="en-US" altLang="zh-CN" dirty="0" smtClean="0"/>
              <a:t>home</a:t>
            </a:r>
            <a:r>
              <a:rPr lang="zh-CN" altLang="en-US" dirty="0" smtClean="0"/>
              <a:t>目录可能会带来便利。这些目录能被输出到网络以便用户不管在哪台工作站上登录，总能得到相同的</a:t>
            </a:r>
            <a:r>
              <a:rPr lang="en-US" altLang="zh-CN" dirty="0" smtClean="0"/>
              <a:t>home</a:t>
            </a:r>
            <a:r>
              <a:rPr lang="zh-CN" altLang="en-US" dirty="0" smtClean="0"/>
              <a:t>目录。 </a:t>
            </a:r>
          </a:p>
          <a:p>
            <a:r>
              <a:rPr lang="zh-CN" altLang="en-US" dirty="0" smtClean="0"/>
              <a:t>　　</a:t>
            </a:r>
            <a:r>
              <a:rPr lang="en-US" altLang="zh-CN" dirty="0" smtClean="0"/>
              <a:t>3.</a:t>
            </a:r>
            <a:r>
              <a:rPr lang="zh-CN" altLang="en-US" dirty="0" smtClean="0"/>
              <a:t>几台机器可以有通用的</a:t>
            </a:r>
            <a:r>
              <a:rPr lang="en-US" altLang="zh-CN" dirty="0" smtClean="0"/>
              <a:t>/</a:t>
            </a:r>
            <a:r>
              <a:rPr lang="en-US" altLang="zh-CN" dirty="0" err="1" smtClean="0"/>
              <a:t>usr</a:t>
            </a:r>
            <a:r>
              <a:rPr lang="en-US" altLang="zh-CN" dirty="0" smtClean="0"/>
              <a:t>/ports/</a:t>
            </a:r>
            <a:r>
              <a:rPr lang="en-US" altLang="zh-CN" dirty="0" err="1" smtClean="0"/>
              <a:t>distfiles</a:t>
            </a:r>
            <a:r>
              <a:rPr lang="en-US" altLang="zh-CN" dirty="0" smtClean="0"/>
              <a:t> </a:t>
            </a:r>
            <a:r>
              <a:rPr lang="zh-CN" altLang="en-US" dirty="0" smtClean="0"/>
              <a:t>目录。这样的话，当您需要在几台机器上安装</a:t>
            </a:r>
            <a:r>
              <a:rPr lang="en-US" altLang="zh-CN" dirty="0" smtClean="0"/>
              <a:t>port</a:t>
            </a:r>
            <a:r>
              <a:rPr lang="zh-CN" altLang="en-US" dirty="0" smtClean="0"/>
              <a:t>时，您可以无需在每台设备上下载而快速访问源码。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ncoln\Desktop\图片\1165441_49051523-1024x76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标题 1"/>
          <p:cNvSpPr>
            <a:spLocks noGrp="1"/>
          </p:cNvSpPr>
          <p:nvPr>
            <p:ph type="ctrTitle"/>
          </p:nvPr>
        </p:nvSpPr>
        <p:spPr>
          <a:xfrm>
            <a:off x="-1571668" y="0"/>
            <a:ext cx="7772400" cy="1828800"/>
          </a:xfrm>
        </p:spPr>
        <p:txBody>
          <a:bodyPr/>
          <a:lstStyle/>
          <a:p>
            <a:pPr algn="ctr"/>
            <a:r>
              <a:rPr lang="zh-CN" altLang="en-US" dirty="0" smtClean="0"/>
              <a:t>应用篇</a:t>
            </a:r>
            <a:endParaRPr lang="zh-CN" alt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HTTP</a:t>
            </a:r>
            <a:r>
              <a:rPr lang="zh-CN" altLang="en-US" dirty="0" smtClean="0"/>
              <a:t>基础</a:t>
            </a:r>
            <a:endParaRPr lang="zh-CN" altLang="en-US" dirty="0"/>
          </a:p>
        </p:txBody>
      </p:sp>
      <p:sp>
        <p:nvSpPr>
          <p:cNvPr id="3" name="内容占位符 2"/>
          <p:cNvSpPr>
            <a:spLocks noGrp="1"/>
          </p:cNvSpPr>
          <p:nvPr>
            <p:ph idx="1"/>
          </p:nvPr>
        </p:nvSpPr>
        <p:spPr>
          <a:xfrm>
            <a:off x="502920" y="530352"/>
            <a:ext cx="8183880" cy="5327540"/>
          </a:xfrm>
        </p:spPr>
        <p:txBody>
          <a:bodyPr>
            <a:normAutofit fontScale="70000" lnSpcReduction="20000"/>
          </a:bodyPr>
          <a:lstStyle/>
          <a:p>
            <a:r>
              <a:rPr lang="zh-CN" altLang="en-US" dirty="0" smtClean="0"/>
              <a:t>超文本传输协议</a:t>
            </a:r>
            <a:r>
              <a:rPr lang="en-US" altLang="zh-CN" dirty="0" smtClean="0"/>
              <a:t>(HTTP</a:t>
            </a:r>
            <a:r>
              <a:rPr lang="zh-CN" altLang="en-US" dirty="0" smtClean="0"/>
              <a:t>，</a:t>
            </a:r>
            <a:r>
              <a:rPr lang="en-US" altLang="zh-CN" dirty="0" err="1" smtClean="0"/>
              <a:t>HyperText</a:t>
            </a:r>
            <a:r>
              <a:rPr lang="en-US" altLang="zh-CN" dirty="0" smtClean="0"/>
              <a:t> Transfer Protocol)</a:t>
            </a:r>
            <a:r>
              <a:rPr lang="zh-CN" altLang="en-US" dirty="0" smtClean="0"/>
              <a:t>是互联网上应用最为广泛的一种网络协议。所有的</a:t>
            </a:r>
            <a:r>
              <a:rPr lang="en-US" altLang="zh-CN" dirty="0" smtClean="0"/>
              <a:t>WWW</a:t>
            </a:r>
            <a:r>
              <a:rPr lang="zh-CN" altLang="en-US" dirty="0" smtClean="0"/>
              <a:t>文件都必须遵守这个标准。设计</a:t>
            </a:r>
            <a:r>
              <a:rPr lang="en-US" altLang="zh-CN" dirty="0" smtClean="0"/>
              <a:t>HTTP</a:t>
            </a:r>
            <a:r>
              <a:rPr lang="zh-CN" altLang="en-US" dirty="0" smtClean="0"/>
              <a:t>最初的目的是为了提供一种发布和接收</a:t>
            </a:r>
            <a:r>
              <a:rPr lang="en-US" altLang="zh-CN" dirty="0" smtClean="0"/>
              <a:t>HTML</a:t>
            </a:r>
            <a:r>
              <a:rPr lang="zh-CN" altLang="en-US" dirty="0" smtClean="0"/>
              <a:t>页面的方法。</a:t>
            </a:r>
            <a:endParaRPr lang="en-US" altLang="zh-CN" dirty="0" smtClean="0"/>
          </a:p>
          <a:p>
            <a:endParaRPr lang="zh-CN" altLang="en-US" dirty="0" smtClean="0"/>
          </a:p>
          <a:p>
            <a:r>
              <a:rPr lang="en-US" altLang="zh-CN" dirty="0" smtClean="0"/>
              <a:t>HTTP</a:t>
            </a:r>
            <a:r>
              <a:rPr lang="zh-CN" altLang="en-US" dirty="0" smtClean="0"/>
              <a:t>是一个客户端和服务器端请求和应答的标准（</a:t>
            </a:r>
            <a:r>
              <a:rPr lang="en-US" altLang="zh-CN" dirty="0" smtClean="0"/>
              <a:t>TCP</a:t>
            </a:r>
            <a:r>
              <a:rPr lang="zh-CN" altLang="en-US" dirty="0" smtClean="0"/>
              <a:t>）。客户端是终端用户，服务器端是网站。通过使用</a:t>
            </a:r>
            <a:r>
              <a:rPr lang="en-US" altLang="zh-CN" dirty="0" smtClean="0"/>
              <a:t>Web</a:t>
            </a:r>
            <a:r>
              <a:rPr lang="zh-CN" altLang="en-US" dirty="0" smtClean="0"/>
              <a:t>浏览器、网络爬虫或者其它的工具，客户端发起一个到服务器上指定端口（默认端口为</a:t>
            </a:r>
            <a:r>
              <a:rPr lang="en-US" altLang="zh-CN" dirty="0" smtClean="0"/>
              <a:t>80</a:t>
            </a:r>
            <a:r>
              <a:rPr lang="zh-CN" altLang="en-US" dirty="0" smtClean="0"/>
              <a:t>）的</a:t>
            </a:r>
            <a:r>
              <a:rPr lang="en-US" altLang="zh-CN" dirty="0" smtClean="0"/>
              <a:t>HTTP</a:t>
            </a:r>
            <a:r>
              <a:rPr lang="zh-CN" altLang="en-US" dirty="0" smtClean="0"/>
              <a:t>请求。（我们称这个客户端）叫用户代理（</a:t>
            </a:r>
            <a:r>
              <a:rPr lang="en-US" altLang="zh-CN" dirty="0" smtClean="0"/>
              <a:t>user agent</a:t>
            </a:r>
            <a:r>
              <a:rPr lang="zh-CN" altLang="en-US" dirty="0" smtClean="0"/>
              <a:t>）。应答的服务器上存储着（一些）资源，比如</a:t>
            </a:r>
            <a:r>
              <a:rPr lang="en-US" altLang="zh-CN" dirty="0" smtClean="0"/>
              <a:t>HTML</a:t>
            </a:r>
            <a:r>
              <a:rPr lang="zh-CN" altLang="en-US" dirty="0" smtClean="0"/>
              <a:t>文件和图像。（我们称）这个应答服务器为源服务器（</a:t>
            </a:r>
            <a:r>
              <a:rPr lang="en-US" altLang="zh-CN" dirty="0" smtClean="0"/>
              <a:t>origin server</a:t>
            </a:r>
            <a:r>
              <a:rPr lang="zh-CN" altLang="en-US" dirty="0" smtClean="0"/>
              <a:t>）。</a:t>
            </a:r>
            <a:endParaRPr lang="en-US" altLang="zh-CN" dirty="0" smtClean="0"/>
          </a:p>
          <a:p>
            <a:endParaRPr lang="zh-CN" altLang="en-US" dirty="0" smtClean="0"/>
          </a:p>
          <a:p>
            <a:r>
              <a:rPr lang="zh-CN" altLang="en-US" dirty="0" smtClean="0"/>
              <a:t>　　通常，由</a:t>
            </a:r>
            <a:r>
              <a:rPr lang="en-US" altLang="zh-CN" dirty="0" smtClean="0"/>
              <a:t>HTTP</a:t>
            </a:r>
            <a:r>
              <a:rPr lang="zh-CN" altLang="en-US" dirty="0" smtClean="0"/>
              <a:t>客户端发起一个请求，建立一个到服务器指定端口（默认是</a:t>
            </a:r>
            <a:r>
              <a:rPr lang="en-US" altLang="zh-CN" dirty="0" smtClean="0"/>
              <a:t>80</a:t>
            </a:r>
            <a:r>
              <a:rPr lang="zh-CN" altLang="en-US" dirty="0" smtClean="0"/>
              <a:t>端口）的</a:t>
            </a:r>
            <a:r>
              <a:rPr lang="en-US" altLang="zh-CN" dirty="0" smtClean="0"/>
              <a:t>TCP</a:t>
            </a:r>
            <a:r>
              <a:rPr lang="zh-CN" altLang="en-US" dirty="0" smtClean="0"/>
              <a:t>连接。</a:t>
            </a:r>
            <a:r>
              <a:rPr lang="en-US" altLang="zh-CN" dirty="0" smtClean="0"/>
              <a:t>HTTP</a:t>
            </a:r>
            <a:r>
              <a:rPr lang="zh-CN" altLang="en-US" dirty="0" smtClean="0"/>
              <a:t>服务器则在那个端口监听客户端发送过来的请求。一旦收到请求，服务器（向客户端）发回一个状态行，比如</a:t>
            </a:r>
            <a:r>
              <a:rPr lang="en-US" altLang="zh-CN" dirty="0" smtClean="0"/>
              <a:t>“HTTP/1.1 200 OK”</a:t>
            </a:r>
            <a:r>
              <a:rPr lang="zh-CN" altLang="en-US" dirty="0" smtClean="0"/>
              <a:t>，和（响应的）消息，消息的消息体可能是请求的文件、错误消息、或者其它一些信息</a:t>
            </a:r>
            <a:r>
              <a:rPr lang="zh-CN" altLang="en-US" dirty="0"/>
              <a:t>。</a:t>
            </a:r>
            <a:endParaRPr lang="zh-CN" alt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2920" y="530352"/>
            <a:ext cx="8183880" cy="6041920"/>
          </a:xfrm>
        </p:spPr>
        <p:txBody>
          <a:bodyPr>
            <a:normAutofit fontScale="70000" lnSpcReduction="20000"/>
          </a:bodyPr>
          <a:lstStyle/>
          <a:p>
            <a:r>
              <a:rPr lang="zh-CN" altLang="en-US" dirty="0" smtClean="0"/>
              <a:t>　　当我们想浏览一个网站的时候，只要在浏览器的地址栏里输入网站的地址就可以了，例如</a:t>
            </a:r>
            <a:r>
              <a:rPr lang="en-US" altLang="zh-CN" dirty="0" smtClean="0"/>
              <a:t>www.*****.com,</a:t>
            </a:r>
            <a:r>
              <a:rPr lang="zh-CN" altLang="en-US" dirty="0" smtClean="0"/>
              <a:t>但是在浏览器的地址栏里面出现的却是：</a:t>
            </a:r>
            <a:r>
              <a:rPr lang="en-US" altLang="zh-CN" dirty="0" smtClean="0"/>
              <a:t>http://www.*******,</a:t>
            </a:r>
            <a:r>
              <a:rPr lang="zh-CN" altLang="en-US" dirty="0" smtClean="0"/>
              <a:t> 为什么会多出一个“</a:t>
            </a:r>
            <a:r>
              <a:rPr lang="en-US" altLang="zh-CN" dirty="0" smtClean="0"/>
              <a:t>http”</a:t>
            </a:r>
            <a:r>
              <a:rPr lang="zh-CN" altLang="en-US" dirty="0" smtClean="0"/>
              <a:t>？ </a:t>
            </a:r>
          </a:p>
          <a:p>
            <a:r>
              <a:rPr lang="zh-CN" altLang="en-US" dirty="0" smtClean="0"/>
              <a:t>　　我们在浏览器的地址栏里输入的网站地址叫做</a:t>
            </a:r>
            <a:r>
              <a:rPr lang="en-US" altLang="zh-CN" dirty="0" smtClean="0"/>
              <a:t>URL (Uniform Resource Locator</a:t>
            </a:r>
            <a:r>
              <a:rPr lang="zh-CN" altLang="en-US" dirty="0" smtClean="0"/>
              <a:t>，统一资源定位符</a:t>
            </a:r>
            <a:r>
              <a:rPr lang="en-US" altLang="zh-CN" dirty="0" smtClean="0"/>
              <a:t>)</a:t>
            </a:r>
            <a:r>
              <a:rPr lang="zh-CN" altLang="en-US" dirty="0" smtClean="0"/>
              <a:t>。就像每家每户都有一个门牌地址一样，每个网页也都有一个</a:t>
            </a:r>
            <a:r>
              <a:rPr lang="en-US" altLang="zh-CN" dirty="0" smtClean="0"/>
              <a:t>Internet</a:t>
            </a:r>
            <a:r>
              <a:rPr lang="zh-CN" altLang="en-US" dirty="0" smtClean="0"/>
              <a:t>地址。当你在浏览器的地址框中输入一个</a:t>
            </a:r>
            <a:r>
              <a:rPr lang="en-US" altLang="zh-CN" dirty="0" smtClean="0"/>
              <a:t>URL</a:t>
            </a:r>
            <a:r>
              <a:rPr lang="zh-CN" altLang="en-US" dirty="0" smtClean="0"/>
              <a:t>或是单击一个超级链接时，</a:t>
            </a:r>
            <a:r>
              <a:rPr lang="en-US" altLang="zh-CN" dirty="0" smtClean="0"/>
              <a:t>URL</a:t>
            </a:r>
            <a:r>
              <a:rPr lang="zh-CN" altLang="en-US" dirty="0" smtClean="0"/>
              <a:t>就确定了要浏览的地址。浏览器通过超文本传输协议</a:t>
            </a:r>
            <a:r>
              <a:rPr lang="en-US" altLang="zh-CN" dirty="0" smtClean="0"/>
              <a:t>(HTTP)</a:t>
            </a:r>
            <a:r>
              <a:rPr lang="zh-CN" altLang="en-US" dirty="0" smtClean="0"/>
              <a:t>，将</a:t>
            </a:r>
            <a:r>
              <a:rPr lang="en-US" altLang="zh-CN" dirty="0" smtClean="0"/>
              <a:t>Web</a:t>
            </a:r>
            <a:r>
              <a:rPr lang="zh-CN" altLang="en-US" dirty="0" smtClean="0"/>
              <a:t>服务器上站点的网页代码提取出来，并翻译成漂亮的网页。因此，在我们认识</a:t>
            </a:r>
            <a:r>
              <a:rPr lang="en-US" altLang="zh-CN" dirty="0" smtClean="0"/>
              <a:t>HTTP</a:t>
            </a:r>
            <a:r>
              <a:rPr lang="zh-CN" altLang="en-US" dirty="0" smtClean="0"/>
              <a:t>之前，有必要先弄清楚</a:t>
            </a:r>
            <a:r>
              <a:rPr lang="en-US" altLang="zh-CN" dirty="0" smtClean="0"/>
              <a:t>URL</a:t>
            </a:r>
            <a:r>
              <a:rPr lang="zh-CN" altLang="en-US" dirty="0" smtClean="0"/>
              <a:t>的组成</a:t>
            </a:r>
            <a:r>
              <a:rPr lang="en-US" altLang="zh-CN" dirty="0" smtClean="0"/>
              <a:t>,</a:t>
            </a:r>
            <a:r>
              <a:rPr lang="zh-CN" altLang="en-US" dirty="0" smtClean="0"/>
              <a:t>例如：</a:t>
            </a:r>
            <a:endParaRPr lang="en-US" altLang="zh-CN" dirty="0" smtClean="0"/>
          </a:p>
          <a:p>
            <a:r>
              <a:rPr lang="en-US" altLang="zh-CN" dirty="0" smtClean="0"/>
              <a:t>http://www.******.com/china/index.htm</a:t>
            </a:r>
            <a:r>
              <a:rPr lang="zh-CN" altLang="en-US" dirty="0" smtClean="0"/>
              <a:t>。它的含义如下： </a:t>
            </a:r>
          </a:p>
          <a:p>
            <a:r>
              <a:rPr lang="zh-CN" altLang="en-US" dirty="0" smtClean="0"/>
              <a:t>　　</a:t>
            </a:r>
            <a:r>
              <a:rPr lang="en-US" altLang="zh-CN" dirty="0" smtClean="0"/>
              <a:t>1. http://</a:t>
            </a:r>
            <a:r>
              <a:rPr lang="zh-CN" altLang="en-US" dirty="0" smtClean="0"/>
              <a:t>：代表超文本转移协议，通知****</a:t>
            </a:r>
            <a:r>
              <a:rPr lang="en-US" altLang="zh-CN" dirty="0" smtClean="0"/>
              <a:t>.com</a:t>
            </a:r>
            <a:r>
              <a:rPr lang="zh-CN" altLang="en-US" dirty="0" smtClean="0"/>
              <a:t>服务器显示</a:t>
            </a:r>
            <a:r>
              <a:rPr lang="en-US" altLang="zh-CN" dirty="0" smtClean="0"/>
              <a:t>Web</a:t>
            </a:r>
            <a:r>
              <a:rPr lang="zh-CN" altLang="en-US" dirty="0" smtClean="0"/>
              <a:t>页，通常不用输入； </a:t>
            </a:r>
          </a:p>
          <a:p>
            <a:r>
              <a:rPr lang="zh-CN" altLang="en-US" dirty="0" smtClean="0"/>
              <a:t>　　</a:t>
            </a:r>
            <a:r>
              <a:rPr lang="en-US" altLang="zh-CN" dirty="0" smtClean="0"/>
              <a:t>2. www</a:t>
            </a:r>
            <a:r>
              <a:rPr lang="zh-CN" altLang="en-US" dirty="0" smtClean="0"/>
              <a:t>：代表一个</a:t>
            </a:r>
            <a:r>
              <a:rPr lang="en-US" altLang="zh-CN" dirty="0" smtClean="0"/>
              <a:t>Web</a:t>
            </a:r>
            <a:r>
              <a:rPr lang="zh-CN" altLang="en-US" dirty="0" smtClean="0"/>
              <a:t>（万维网）服务器； </a:t>
            </a:r>
          </a:p>
          <a:p>
            <a:r>
              <a:rPr lang="zh-CN" altLang="en-US" dirty="0" smtClean="0"/>
              <a:t>　　</a:t>
            </a:r>
            <a:r>
              <a:rPr lang="en-US" altLang="zh-CN" dirty="0" smtClean="0"/>
              <a:t>3. ****.com/</a:t>
            </a:r>
            <a:r>
              <a:rPr lang="zh-CN" altLang="en-US" dirty="0" smtClean="0"/>
              <a:t>：这是装有网页的服务器的域名，或站点服务器的名称； </a:t>
            </a:r>
          </a:p>
          <a:p>
            <a:r>
              <a:rPr lang="zh-CN" altLang="en-US" dirty="0" smtClean="0"/>
              <a:t>　　</a:t>
            </a:r>
            <a:r>
              <a:rPr lang="en-US" altLang="zh-CN" dirty="0" smtClean="0"/>
              <a:t>4. China/</a:t>
            </a:r>
            <a:r>
              <a:rPr lang="zh-CN" altLang="en-US" dirty="0" smtClean="0"/>
              <a:t>：为该服务器上的子目录，就好像我们的文件夹； </a:t>
            </a:r>
          </a:p>
          <a:p>
            <a:r>
              <a:rPr lang="zh-CN" altLang="en-US" dirty="0" smtClean="0"/>
              <a:t>　　</a:t>
            </a:r>
            <a:r>
              <a:rPr lang="en-US" altLang="zh-CN" dirty="0" smtClean="0"/>
              <a:t>5. Index.htm</a:t>
            </a:r>
            <a:r>
              <a:rPr lang="zh-CN" altLang="en-US" dirty="0" smtClean="0"/>
              <a:t>：</a:t>
            </a:r>
            <a:r>
              <a:rPr lang="en-US" altLang="zh-CN" dirty="0" smtClean="0"/>
              <a:t>index.htm</a:t>
            </a:r>
            <a:r>
              <a:rPr lang="zh-CN" altLang="en-US" dirty="0" smtClean="0"/>
              <a:t>是文件夹中的一个</a:t>
            </a:r>
            <a:r>
              <a:rPr lang="en-US" altLang="zh-CN" dirty="0" smtClean="0"/>
              <a:t>HTML</a:t>
            </a:r>
            <a:r>
              <a:rPr lang="zh-CN" altLang="en-US" dirty="0" smtClean="0"/>
              <a:t>文件（网页）。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r>
              <a:rPr lang="zh-CN" altLang="en-US" dirty="0" smtClean="0"/>
              <a:t>　　我们知道，</a:t>
            </a:r>
            <a:r>
              <a:rPr lang="en-US" altLang="zh-CN" dirty="0" smtClean="0"/>
              <a:t>Internet</a:t>
            </a:r>
            <a:r>
              <a:rPr lang="zh-CN" altLang="en-US" dirty="0" smtClean="0"/>
              <a:t>的基本协议是</a:t>
            </a:r>
            <a:r>
              <a:rPr lang="en-US" altLang="zh-CN" dirty="0" smtClean="0"/>
              <a:t>TCP/IP</a:t>
            </a:r>
            <a:r>
              <a:rPr lang="zh-CN" altLang="en-US" dirty="0" smtClean="0"/>
              <a:t>协议，然而在</a:t>
            </a:r>
            <a:r>
              <a:rPr lang="en-US" altLang="zh-CN" dirty="0" smtClean="0"/>
              <a:t>TCP/IP</a:t>
            </a:r>
            <a:r>
              <a:rPr lang="zh-CN" altLang="en-US" dirty="0" smtClean="0"/>
              <a:t>模型最上层的是应用层（</a:t>
            </a:r>
            <a:r>
              <a:rPr lang="en-US" altLang="zh-CN" dirty="0" smtClean="0"/>
              <a:t>Application layer</a:t>
            </a:r>
            <a:r>
              <a:rPr lang="zh-CN" altLang="en-US" dirty="0" smtClean="0"/>
              <a:t>），它包含所有高层的协议。高层协议有：文件传输协议</a:t>
            </a:r>
            <a:r>
              <a:rPr lang="en-US" altLang="zh-CN" dirty="0" smtClean="0"/>
              <a:t>FTP</a:t>
            </a:r>
            <a:r>
              <a:rPr lang="zh-CN" altLang="en-US" dirty="0" smtClean="0"/>
              <a:t>、电子邮件传输协议</a:t>
            </a:r>
            <a:r>
              <a:rPr lang="en-US" altLang="zh-CN" dirty="0" smtClean="0"/>
              <a:t>SMTP</a:t>
            </a:r>
            <a:r>
              <a:rPr lang="zh-CN" altLang="en-US" dirty="0" smtClean="0"/>
              <a:t>、域名系统服务</a:t>
            </a:r>
            <a:r>
              <a:rPr lang="en-US" altLang="zh-CN" dirty="0" smtClean="0"/>
              <a:t>DNS</a:t>
            </a:r>
            <a:r>
              <a:rPr lang="zh-CN" altLang="en-US" dirty="0" smtClean="0"/>
              <a:t>、网络新闻传输协议</a:t>
            </a:r>
            <a:r>
              <a:rPr lang="en-US" altLang="zh-CN" dirty="0" smtClean="0"/>
              <a:t>NNTP</a:t>
            </a:r>
            <a:r>
              <a:rPr lang="zh-CN" altLang="en-US" dirty="0" smtClean="0"/>
              <a:t>和</a:t>
            </a:r>
            <a:r>
              <a:rPr lang="en-US" altLang="zh-CN" dirty="0" smtClean="0"/>
              <a:t>HTTP</a:t>
            </a:r>
            <a:r>
              <a:rPr lang="zh-CN" altLang="en-US" dirty="0" smtClean="0"/>
              <a:t>协议等。 </a:t>
            </a:r>
          </a:p>
          <a:p>
            <a:r>
              <a:rPr lang="zh-CN" altLang="en-US" dirty="0" smtClean="0"/>
              <a:t>　　</a:t>
            </a:r>
            <a:r>
              <a:rPr lang="en-US" altLang="zh-CN" dirty="0" smtClean="0"/>
              <a:t>HTTP</a:t>
            </a:r>
            <a:r>
              <a:rPr lang="zh-CN" altLang="en-US" dirty="0" smtClean="0"/>
              <a:t>协议可以使浏览器更加高效，使网络传输减少。不仅保证计算机正确快速地传输超文本文档，还确定传输文档中的哪一部分，以及哪部分内容首先显示</a:t>
            </a:r>
            <a:r>
              <a:rPr lang="en-US" altLang="zh-CN" dirty="0" smtClean="0"/>
              <a:t>(</a:t>
            </a:r>
            <a:r>
              <a:rPr lang="zh-CN" altLang="en-US" dirty="0" smtClean="0"/>
              <a:t>如文本先于图形</a:t>
            </a:r>
            <a:r>
              <a:rPr lang="en-US" altLang="zh-CN" dirty="0" smtClean="0"/>
              <a:t>)</a:t>
            </a:r>
            <a:r>
              <a:rPr lang="zh-CN" altLang="en-US" dirty="0" smtClean="0"/>
              <a:t>等。这就是你为什么在浏览器中看到的网页地址都是以</a:t>
            </a:r>
            <a:r>
              <a:rPr lang="en-US" altLang="zh-CN" dirty="0" smtClean="0"/>
              <a:t>http://</a:t>
            </a:r>
            <a:r>
              <a:rPr lang="zh-CN" altLang="en-US" dirty="0" smtClean="0"/>
              <a:t>开头的原因。 </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920" y="5449274"/>
            <a:ext cx="8183880" cy="1051560"/>
          </a:xfrm>
        </p:spPr>
        <p:txBody>
          <a:bodyPr/>
          <a:lstStyle/>
          <a:p>
            <a:r>
              <a:rPr lang="zh-CN" altLang="en-US" dirty="0" smtClean="0"/>
              <a:t>工作原理</a:t>
            </a:r>
            <a:endParaRPr lang="zh-CN" altLang="en-US" dirty="0"/>
          </a:p>
        </p:txBody>
      </p:sp>
      <p:sp>
        <p:nvSpPr>
          <p:cNvPr id="3" name="内容占位符 2"/>
          <p:cNvSpPr>
            <a:spLocks noGrp="1"/>
          </p:cNvSpPr>
          <p:nvPr>
            <p:ph idx="1"/>
          </p:nvPr>
        </p:nvSpPr>
        <p:spPr>
          <a:xfrm>
            <a:off x="502920" y="530352"/>
            <a:ext cx="8183880" cy="5041788"/>
          </a:xfrm>
        </p:spPr>
        <p:txBody>
          <a:bodyPr>
            <a:normAutofit fontScale="77500" lnSpcReduction="20000"/>
          </a:bodyPr>
          <a:lstStyle/>
          <a:p>
            <a:r>
              <a:rPr lang="zh-CN" altLang="en-US" dirty="0" smtClean="0"/>
              <a:t>　　既然我们明白了</a:t>
            </a:r>
            <a:r>
              <a:rPr lang="en-US" altLang="zh-CN" dirty="0" smtClean="0"/>
              <a:t>URL</a:t>
            </a:r>
            <a:r>
              <a:rPr lang="zh-CN" altLang="en-US" dirty="0" smtClean="0"/>
              <a:t>的构成，那么</a:t>
            </a:r>
            <a:r>
              <a:rPr lang="en-US" altLang="zh-CN" dirty="0" smtClean="0"/>
              <a:t>HTTP</a:t>
            </a:r>
            <a:r>
              <a:rPr lang="zh-CN" altLang="en-US" dirty="0" smtClean="0"/>
              <a:t>是怎么工作呢？我们接下来就要讨论这个问题。 </a:t>
            </a:r>
          </a:p>
          <a:p>
            <a:r>
              <a:rPr lang="zh-CN" altLang="en-US" dirty="0" smtClean="0"/>
              <a:t>　　一次</a:t>
            </a:r>
            <a:r>
              <a:rPr lang="en-US" altLang="zh-CN" dirty="0" smtClean="0"/>
              <a:t>HTTP</a:t>
            </a:r>
            <a:r>
              <a:rPr lang="zh-CN" altLang="en-US" dirty="0" smtClean="0"/>
              <a:t>操作称为一个事务，其工作过程可分为四步： </a:t>
            </a:r>
            <a:endParaRPr lang="en-US" altLang="zh-CN" dirty="0" smtClean="0"/>
          </a:p>
          <a:p>
            <a:endParaRPr lang="zh-CN" altLang="en-US" dirty="0" smtClean="0"/>
          </a:p>
          <a:p>
            <a:r>
              <a:rPr lang="zh-CN" altLang="en-US" dirty="0" smtClean="0"/>
              <a:t>　　首先客户机与服务器需要建立连接。只要单击某个超级链接，</a:t>
            </a:r>
            <a:r>
              <a:rPr lang="en-US" altLang="zh-CN" dirty="0" smtClean="0"/>
              <a:t>HTTP</a:t>
            </a:r>
            <a:r>
              <a:rPr lang="zh-CN" altLang="en-US" dirty="0" smtClean="0"/>
              <a:t>的工作就开始了。 </a:t>
            </a:r>
            <a:endParaRPr lang="en-US" altLang="zh-CN" dirty="0" smtClean="0"/>
          </a:p>
          <a:p>
            <a:endParaRPr lang="zh-CN" altLang="en-US" dirty="0" smtClean="0"/>
          </a:p>
          <a:p>
            <a:r>
              <a:rPr lang="zh-CN" altLang="en-US" dirty="0" smtClean="0"/>
              <a:t>　　建立连接后，客户机发送一个请求给服务器，请求方式的格式为：统一资源标识符（</a:t>
            </a:r>
            <a:r>
              <a:rPr lang="en-US" altLang="zh-CN" dirty="0" smtClean="0"/>
              <a:t>URL</a:t>
            </a:r>
            <a:r>
              <a:rPr lang="zh-CN" altLang="en-US" dirty="0" smtClean="0"/>
              <a:t>）、协议版本号，后边是</a:t>
            </a:r>
            <a:r>
              <a:rPr lang="en-US" altLang="zh-CN" dirty="0" smtClean="0"/>
              <a:t>MIME</a:t>
            </a:r>
            <a:r>
              <a:rPr lang="zh-CN" altLang="en-US" dirty="0" smtClean="0"/>
              <a:t>信息包括请求修饰符、客户机信息和可能的内容。 </a:t>
            </a:r>
            <a:endParaRPr lang="en-US" altLang="zh-CN" dirty="0" smtClean="0"/>
          </a:p>
          <a:p>
            <a:endParaRPr lang="zh-CN" altLang="en-US" dirty="0" smtClean="0"/>
          </a:p>
          <a:p>
            <a:r>
              <a:rPr lang="zh-CN" altLang="en-US" dirty="0" smtClean="0"/>
              <a:t>　　服务器接到请求后，给予相应的响应信息，其格式为一个状态行，包括信息的协议版本号、一个成功或错误的代码，后边是</a:t>
            </a:r>
            <a:r>
              <a:rPr lang="en-US" altLang="zh-CN" dirty="0" smtClean="0"/>
              <a:t>MIME</a:t>
            </a:r>
            <a:r>
              <a:rPr lang="zh-CN" altLang="en-US" dirty="0" smtClean="0"/>
              <a:t>信息包括服务器信息、实体信息和可能的内容。 </a:t>
            </a:r>
            <a:endParaRPr lang="en-US" altLang="zh-CN" dirty="0" smtClean="0"/>
          </a:p>
          <a:p>
            <a:endParaRPr lang="zh-CN" altLang="en-US" dirty="0" smtClean="0"/>
          </a:p>
          <a:p>
            <a:r>
              <a:rPr lang="zh-CN" altLang="en-US" dirty="0" smtClean="0"/>
              <a:t>　　客户端接收服务器所返回的信息通过浏览器显示在用户的显示屏上，然后客户机与服务器断开连接。</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网站基础</a:t>
            </a:r>
            <a:endParaRPr lang="zh-CN" altLang="en-US" dirty="0"/>
          </a:p>
        </p:txBody>
      </p:sp>
      <p:sp>
        <p:nvSpPr>
          <p:cNvPr id="3" name="内容占位符 2"/>
          <p:cNvSpPr>
            <a:spLocks noGrp="1"/>
          </p:cNvSpPr>
          <p:nvPr>
            <p:ph idx="1"/>
          </p:nvPr>
        </p:nvSpPr>
        <p:spPr/>
        <p:txBody>
          <a:bodyPr>
            <a:normAutofit fontScale="77500" lnSpcReduction="20000"/>
          </a:bodyPr>
          <a:lstStyle/>
          <a:p>
            <a:r>
              <a:rPr lang="zh-CN" altLang="en-US" dirty="0" smtClean="0"/>
              <a:t>关于</a:t>
            </a:r>
            <a:r>
              <a:rPr lang="en-US" altLang="zh-CN" dirty="0" smtClean="0"/>
              <a:t>HTML</a:t>
            </a:r>
            <a:br>
              <a:rPr lang="en-US" altLang="zh-CN" dirty="0" smtClean="0"/>
            </a:br>
            <a:r>
              <a:rPr lang="zh-CN" altLang="en-US" dirty="0" smtClean="0"/>
              <a:t>      </a:t>
            </a:r>
            <a:r>
              <a:rPr lang="en-US" altLang="zh-CN" dirty="0" smtClean="0"/>
              <a:t>html</a:t>
            </a:r>
            <a:r>
              <a:rPr lang="zh-CN" altLang="en-US" dirty="0" smtClean="0"/>
              <a:t>，是网站不可缺少的部分，无论是动态网站还是静态网站，都需要通过</a:t>
            </a:r>
            <a:r>
              <a:rPr lang="en-US" altLang="zh-CN" dirty="0" smtClean="0"/>
              <a:t>html</a:t>
            </a:r>
            <a:r>
              <a:rPr lang="zh-CN" altLang="en-US" dirty="0" smtClean="0"/>
              <a:t>来反馈给用户浏览数据，动态网站中，服务器会执行页面里的动态语言，执行的结果会以</a:t>
            </a:r>
            <a:r>
              <a:rPr lang="en-US" altLang="zh-CN" dirty="0" smtClean="0"/>
              <a:t>html</a:t>
            </a:r>
            <a:r>
              <a:rPr lang="zh-CN" altLang="en-US" dirty="0" smtClean="0"/>
              <a:t>形式反馈到客户端页面。</a:t>
            </a:r>
            <a:endParaRPr lang="en-US" altLang="zh-CN" dirty="0" smtClean="0"/>
          </a:p>
          <a:p>
            <a:endParaRPr lang="en-US" altLang="zh-CN" dirty="0" smtClean="0"/>
          </a:p>
          <a:p>
            <a:r>
              <a:rPr lang="zh-CN" altLang="en-US" dirty="0" smtClean="0"/>
              <a:t>演示</a:t>
            </a:r>
            <a:r>
              <a:rPr lang="en-US" altLang="zh-CN" dirty="0" smtClean="0"/>
              <a:t>HTML</a:t>
            </a:r>
          </a:p>
          <a:p>
            <a:endParaRPr lang="en-US" altLang="zh-CN" dirty="0" smtClean="0"/>
          </a:p>
          <a:p>
            <a:r>
              <a:rPr lang="zh-CN" altLang="en-US" dirty="0" smtClean="0"/>
              <a:t>静态网站和动态网站</a:t>
            </a:r>
            <a:endParaRPr lang="en-US" altLang="zh-CN" dirty="0" smtClean="0"/>
          </a:p>
          <a:p>
            <a:pPr>
              <a:buNone/>
            </a:pPr>
            <a:r>
              <a:rPr lang="zh-CN" altLang="en-US" dirty="0" smtClean="0"/>
              <a:t>   </a:t>
            </a:r>
            <a:r>
              <a:rPr lang="en-US" altLang="zh-CN" dirty="0" smtClean="0"/>
              <a:t>	</a:t>
            </a:r>
            <a:r>
              <a:rPr lang="zh-CN" altLang="en-US" dirty="0" smtClean="0"/>
              <a:t>简单地讲讲，动态网站其实是在静态网站的基础上进行了升级，一般动态网站都是动态页面与数据库或文件的双向操作，动态网站中的页面，经过服务器端执行后再反馈处理后的数据给浏览者，而不像静态网站的代码就是所见即所得由客户端直接解析，常见的动态网站编写语言有 </a:t>
            </a:r>
            <a:r>
              <a:rPr lang="en-US" altLang="zh-CN" dirty="0" smtClean="0"/>
              <a:t>asp </a:t>
            </a:r>
            <a:r>
              <a:rPr lang="en-US" altLang="zh-CN" dirty="0" err="1" smtClean="0"/>
              <a:t>php</a:t>
            </a:r>
            <a:r>
              <a:rPr lang="en-US" altLang="zh-CN" dirty="0" smtClean="0"/>
              <a:t> </a:t>
            </a:r>
            <a:r>
              <a:rPr lang="en-US" altLang="zh-CN" dirty="0" err="1" smtClean="0"/>
              <a:t>jsp</a:t>
            </a:r>
            <a:r>
              <a:rPr lang="en-US" altLang="zh-CN" dirty="0" smtClean="0"/>
              <a:t> asp.net</a:t>
            </a:r>
            <a:r>
              <a:rPr lang="zh-CN" altLang="en-US" dirty="0" smtClean="0"/>
              <a:t>等。</a:t>
            </a:r>
            <a:endParaRPr lang="en-US" altLang="zh-CN" dirty="0" smtClean="0"/>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安装</a:t>
            </a:r>
            <a:r>
              <a:rPr lang="en-US" altLang="zh-CN" dirty="0" smtClean="0"/>
              <a:t>Apache</a:t>
            </a:r>
            <a:endParaRPr lang="zh-CN" altLang="en-US" dirty="0"/>
          </a:p>
        </p:txBody>
      </p:sp>
      <p:sp>
        <p:nvSpPr>
          <p:cNvPr id="3" name="内容占位符 2"/>
          <p:cNvSpPr>
            <a:spLocks noGrp="1"/>
          </p:cNvSpPr>
          <p:nvPr>
            <p:ph idx="1"/>
          </p:nvPr>
        </p:nvSpPr>
        <p:spPr/>
        <p:txBody>
          <a:bodyPr/>
          <a:lstStyle/>
          <a:p>
            <a:r>
              <a:rPr lang="zh-CN" altLang="en-US" dirty="0" smtClean="0"/>
              <a:t>源码包安装</a:t>
            </a:r>
            <a:endParaRPr lang="en-US" altLang="zh-CN" dirty="0" smtClean="0"/>
          </a:p>
          <a:p>
            <a:endParaRPr lang="en-US" altLang="zh-CN" dirty="0" smtClean="0"/>
          </a:p>
          <a:p>
            <a:r>
              <a:rPr lang="en-US" altLang="zh-CN" dirty="0" smtClean="0"/>
              <a:t>Apache</a:t>
            </a:r>
            <a:r>
              <a:rPr lang="zh-CN" altLang="en-US" dirty="0" smtClean="0"/>
              <a:t>的配置文件</a:t>
            </a:r>
            <a:endParaRPr lang="en-US" altLang="zh-CN" dirty="0" smtClean="0"/>
          </a:p>
          <a:p>
            <a:r>
              <a:rPr lang="en-US" altLang="zh-CN" dirty="0" smtClean="0"/>
              <a:t>Apache</a:t>
            </a:r>
            <a:r>
              <a:rPr lang="zh-CN" altLang="en-US" dirty="0" smtClean="0"/>
              <a:t>的日志文件</a:t>
            </a:r>
            <a:endParaRPr lang="en-US" altLang="zh-CN" dirty="0" smtClean="0"/>
          </a:p>
          <a:p>
            <a:endParaRPr lang="en-US" altLang="zh-CN" dirty="0" smtClean="0"/>
          </a:p>
          <a:p>
            <a:r>
              <a:rPr lang="zh-CN" altLang="en-US" dirty="0" smtClean="0"/>
              <a:t>服务监听端口</a:t>
            </a:r>
            <a:endParaRPr lang="en-US" altLang="zh-CN" dirty="0" smtClean="0"/>
          </a:p>
          <a:p>
            <a:r>
              <a:rPr lang="zh-CN" altLang="en-US" dirty="0" smtClean="0"/>
              <a:t>页面文档目录</a:t>
            </a:r>
            <a:endParaRPr lang="zh-CN" altLang="en-US" dirty="0"/>
          </a:p>
        </p:txBody>
      </p:sp>
      <p:pic>
        <p:nvPicPr>
          <p:cNvPr id="2050" name="Picture 2" descr="F:\PPT图片\e4376c0bd7d0395aebf27482ee8c4165.jpg"/>
          <p:cNvPicPr>
            <a:picLocks noChangeAspect="1" noChangeArrowheads="1"/>
          </p:cNvPicPr>
          <p:nvPr/>
        </p:nvPicPr>
        <p:blipFill>
          <a:blip r:embed="rId3"/>
          <a:stretch>
            <a:fillRect/>
          </a:stretch>
        </p:blipFill>
        <p:spPr bwMode="auto">
          <a:xfrm>
            <a:off x="4649043" y="1143024"/>
            <a:ext cx="3346415" cy="407192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安装</a:t>
            </a:r>
            <a:r>
              <a:rPr lang="en-US" altLang="zh-CN" dirty="0" smtClean="0"/>
              <a:t>PHP</a:t>
            </a:r>
            <a:endParaRPr lang="zh-CN" altLang="en-US" dirty="0"/>
          </a:p>
        </p:txBody>
      </p:sp>
      <p:sp>
        <p:nvSpPr>
          <p:cNvPr id="3" name="内容占位符 2"/>
          <p:cNvSpPr>
            <a:spLocks noGrp="1"/>
          </p:cNvSpPr>
          <p:nvPr>
            <p:ph idx="1"/>
          </p:nvPr>
        </p:nvSpPr>
        <p:spPr/>
        <p:txBody>
          <a:bodyPr/>
          <a:lstStyle/>
          <a:p>
            <a:r>
              <a:rPr lang="zh-CN" altLang="en-US" dirty="0" smtClean="0"/>
              <a:t>源码包安装</a:t>
            </a:r>
            <a:endParaRPr lang="en-US" altLang="zh-CN" dirty="0" smtClean="0"/>
          </a:p>
          <a:p>
            <a:endParaRPr lang="en-US" altLang="zh-CN" dirty="0" smtClean="0"/>
          </a:p>
          <a:p>
            <a:r>
              <a:rPr lang="en-US" altLang="zh-CN" dirty="0" smtClean="0"/>
              <a:t>PHP</a:t>
            </a:r>
            <a:r>
              <a:rPr lang="zh-CN" altLang="en-US" dirty="0" smtClean="0"/>
              <a:t>脚本编写</a:t>
            </a:r>
            <a:endParaRPr lang="en-US" altLang="zh-CN" dirty="0" smtClean="0"/>
          </a:p>
          <a:p>
            <a:endParaRPr lang="en-US" altLang="zh-CN" dirty="0" smtClean="0"/>
          </a:p>
          <a:p>
            <a:r>
              <a:rPr lang="en-US" altLang="zh-CN" dirty="0" smtClean="0"/>
              <a:t>PHP</a:t>
            </a:r>
            <a:r>
              <a:rPr lang="zh-CN" altLang="en-US" dirty="0" smtClean="0"/>
              <a:t>解析脚本</a:t>
            </a:r>
            <a:endParaRPr lang="zh-CN" altLang="en-US" dirty="0"/>
          </a:p>
        </p:txBody>
      </p:sp>
      <p:pic>
        <p:nvPicPr>
          <p:cNvPr id="4" name="Picture 2" descr="F:\PPT图片\e4376c0bd7d0395aebf27482ee8c4165.jpg"/>
          <p:cNvPicPr>
            <a:picLocks noChangeAspect="1" noChangeArrowheads="1"/>
          </p:cNvPicPr>
          <p:nvPr/>
        </p:nvPicPr>
        <p:blipFill>
          <a:blip r:embed="rId3"/>
          <a:stretch>
            <a:fillRect/>
          </a:stretch>
        </p:blipFill>
        <p:spPr bwMode="auto">
          <a:xfrm>
            <a:off x="4649043" y="1143024"/>
            <a:ext cx="3346415" cy="407192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MYSQL</a:t>
            </a:r>
            <a:endParaRPr lang="zh-CN" altLang="en-US" dirty="0"/>
          </a:p>
        </p:txBody>
      </p:sp>
      <p:sp>
        <p:nvSpPr>
          <p:cNvPr id="3" name="内容占位符 2"/>
          <p:cNvSpPr>
            <a:spLocks noGrp="1"/>
          </p:cNvSpPr>
          <p:nvPr>
            <p:ph idx="1"/>
          </p:nvPr>
        </p:nvSpPr>
        <p:spPr/>
        <p:txBody>
          <a:bodyPr/>
          <a:lstStyle/>
          <a:p>
            <a:r>
              <a:rPr lang="zh-CN" altLang="en-US" dirty="0" smtClean="0"/>
              <a:t>源码包安装</a:t>
            </a:r>
            <a:endParaRPr lang="en-US" altLang="zh-CN" dirty="0" smtClean="0"/>
          </a:p>
          <a:p>
            <a:endParaRPr lang="en-US" altLang="zh-CN" dirty="0" smtClean="0"/>
          </a:p>
          <a:p>
            <a:r>
              <a:rPr lang="zh-CN" altLang="en-US" dirty="0" smtClean="0"/>
              <a:t>数据库的体系结构</a:t>
            </a:r>
            <a:endParaRPr lang="en-US" altLang="zh-CN" dirty="0" smtClean="0"/>
          </a:p>
          <a:p>
            <a:endParaRPr lang="en-US" altLang="zh-CN" dirty="0" smtClean="0"/>
          </a:p>
          <a:p>
            <a:r>
              <a:rPr lang="zh-CN" altLang="en-US" dirty="0" smtClean="0"/>
              <a:t>存储引擎</a:t>
            </a:r>
            <a:endParaRPr lang="en-US" altLang="zh-CN" dirty="0" smtClean="0"/>
          </a:p>
          <a:p>
            <a:endParaRPr lang="en-US" altLang="zh-CN" dirty="0" smtClean="0"/>
          </a:p>
          <a:p>
            <a:r>
              <a:rPr lang="zh-CN" altLang="en-US" dirty="0" smtClean="0"/>
              <a:t>操作数据库</a:t>
            </a:r>
            <a:endParaRPr lang="en-US" altLang="zh-CN" dirty="0" smtClean="0"/>
          </a:p>
          <a:p>
            <a:endParaRPr lang="en-US" altLang="zh-CN" dirty="0" smtClean="0"/>
          </a:p>
          <a:p>
            <a:pPr>
              <a:buNone/>
            </a:pPr>
            <a:endParaRPr lang="en-US" altLang="zh-CN" dirty="0" smtClean="0"/>
          </a:p>
          <a:p>
            <a:endParaRPr lang="en-US" altLang="zh-CN" dirty="0" smtClean="0"/>
          </a:p>
          <a:p>
            <a:endParaRPr lang="zh-CN" altLang="en-US" dirty="0"/>
          </a:p>
        </p:txBody>
      </p:sp>
      <p:pic>
        <p:nvPicPr>
          <p:cNvPr id="4" name="Picture 2" descr="F:\PPT图片\e4376c0bd7d0395aebf27482ee8c4165.jpg"/>
          <p:cNvPicPr>
            <a:picLocks noChangeAspect="1" noChangeArrowheads="1"/>
          </p:cNvPicPr>
          <p:nvPr/>
        </p:nvPicPr>
        <p:blipFill>
          <a:blip r:embed="rId3"/>
          <a:stretch>
            <a:fillRect/>
          </a:stretch>
        </p:blipFill>
        <p:spPr bwMode="auto">
          <a:xfrm>
            <a:off x="4649043" y="1143024"/>
            <a:ext cx="3346415" cy="407192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ncoln\Desktop\图片\1165441_49051523-1024x76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标题 1"/>
          <p:cNvSpPr>
            <a:spLocks noGrp="1"/>
          </p:cNvSpPr>
          <p:nvPr>
            <p:ph type="ctrTitle"/>
          </p:nvPr>
        </p:nvSpPr>
        <p:spPr>
          <a:xfrm>
            <a:off x="-1571668" y="0"/>
            <a:ext cx="7772400" cy="1828800"/>
          </a:xfrm>
        </p:spPr>
        <p:txBody>
          <a:bodyPr/>
          <a:lstStyle/>
          <a:p>
            <a:pPr algn="ctr"/>
            <a:r>
              <a:rPr lang="zh-CN" altLang="en-US" dirty="0" smtClean="0"/>
              <a:t>开发篇</a:t>
            </a:r>
            <a:endParaRPr lang="zh-CN" alt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t>
            </a:r>
            <a:r>
              <a:rPr lang="zh-CN" altLang="en-US" dirty="0" smtClean="0"/>
              <a:t>语言</a:t>
            </a:r>
            <a:endParaRPr lang="zh-CN" altLang="en-US" dirty="0"/>
          </a:p>
        </p:txBody>
      </p:sp>
      <p:sp>
        <p:nvSpPr>
          <p:cNvPr id="3" name="内容占位符 2"/>
          <p:cNvSpPr>
            <a:spLocks noGrp="1"/>
          </p:cNvSpPr>
          <p:nvPr>
            <p:ph idx="1"/>
          </p:nvPr>
        </p:nvSpPr>
        <p:spPr/>
        <p:txBody>
          <a:bodyPr/>
          <a:lstStyle/>
          <a:p>
            <a:r>
              <a:rPr lang="en-US" altLang="zh-CN" dirty="0" smtClean="0"/>
              <a:t>Linux</a:t>
            </a:r>
            <a:r>
              <a:rPr lang="zh-CN" altLang="en-US" dirty="0" smtClean="0"/>
              <a:t>与</a:t>
            </a:r>
            <a:r>
              <a:rPr lang="en-US" altLang="zh-CN" dirty="0" smtClean="0"/>
              <a:t>C</a:t>
            </a:r>
            <a:r>
              <a:rPr lang="zh-CN" altLang="en-US" dirty="0" smtClean="0"/>
              <a:t>语言的关系</a:t>
            </a:r>
            <a:endParaRPr lang="en-US" altLang="zh-CN" dirty="0" smtClean="0"/>
          </a:p>
          <a:p>
            <a:endParaRPr lang="en-US" altLang="zh-CN" dirty="0" smtClean="0"/>
          </a:p>
          <a:p>
            <a:r>
              <a:rPr lang="en-US" altLang="zh-CN" dirty="0" smtClean="0"/>
              <a:t>C</a:t>
            </a:r>
            <a:r>
              <a:rPr lang="zh-CN" altLang="en-US" dirty="0" smtClean="0"/>
              <a:t>语言程序的开发步骤</a:t>
            </a:r>
            <a:endParaRPr lang="en-US" altLang="zh-CN" dirty="0" smtClean="0"/>
          </a:p>
          <a:p>
            <a:endParaRPr lang="en-US" altLang="zh-CN" dirty="0" smtClean="0"/>
          </a:p>
          <a:p>
            <a:r>
              <a:rPr lang="en-US" altLang="zh-CN" dirty="0" err="1" smtClean="0"/>
              <a:t>gcc</a:t>
            </a:r>
            <a:r>
              <a:rPr lang="zh-CN" altLang="en-US" dirty="0" smtClean="0"/>
              <a:t>与</a:t>
            </a:r>
            <a:r>
              <a:rPr lang="en-US" altLang="zh-CN" dirty="0" smtClean="0"/>
              <a:t>g++</a:t>
            </a:r>
          </a:p>
          <a:p>
            <a:endParaRPr lang="en-US" altLang="zh-CN" dirty="0" smtClean="0"/>
          </a:p>
          <a:p>
            <a:endParaRPr lang="zh-CN" altLang="en-US" dirty="0"/>
          </a:p>
        </p:txBody>
      </p:sp>
      <p:pic>
        <p:nvPicPr>
          <p:cNvPr id="4" name="Picture 2" descr="F:\PPT图片\e4376c0bd7d0395aebf27482ee8c4165.jpg"/>
          <p:cNvPicPr>
            <a:picLocks noChangeAspect="1" noChangeArrowheads="1"/>
          </p:cNvPicPr>
          <p:nvPr/>
        </p:nvPicPr>
        <p:blipFill>
          <a:blip r:embed="rId3"/>
          <a:stretch>
            <a:fillRect/>
          </a:stretch>
        </p:blipFill>
        <p:spPr bwMode="auto">
          <a:xfrm>
            <a:off x="4649043" y="1143024"/>
            <a:ext cx="3346415" cy="4071926"/>
          </a:xfrm>
          <a:prstGeom prst="rect">
            <a:avLst/>
          </a:prstGeom>
          <a:noFill/>
        </p:spPr>
      </p:pic>
      <p:sp>
        <p:nvSpPr>
          <p:cNvPr id="5" name="Freeform 3"/>
          <p:cNvSpPr>
            <a:spLocks/>
          </p:cNvSpPr>
          <p:nvPr/>
        </p:nvSpPr>
        <p:spPr bwMode="gray">
          <a:xfrm>
            <a:off x="914431" y="1992296"/>
            <a:ext cx="7999412" cy="2476500"/>
          </a:xfrm>
          <a:custGeom>
            <a:avLst/>
            <a:gdLst/>
            <a:ahLst/>
            <a:cxnLst>
              <a:cxn ang="0">
                <a:pos x="0" y="1440"/>
              </a:cxn>
              <a:cxn ang="0">
                <a:pos x="0" y="1488"/>
              </a:cxn>
              <a:cxn ang="0">
                <a:pos x="1152" y="1488"/>
              </a:cxn>
              <a:cxn ang="0">
                <a:pos x="1392" y="1008"/>
              </a:cxn>
              <a:cxn ang="0">
                <a:pos x="2544" y="1008"/>
              </a:cxn>
              <a:cxn ang="0">
                <a:pos x="2832" y="528"/>
              </a:cxn>
              <a:cxn ang="0">
                <a:pos x="3984" y="528"/>
              </a:cxn>
              <a:cxn ang="0">
                <a:pos x="4272" y="48"/>
              </a:cxn>
              <a:cxn ang="0">
                <a:pos x="5424" y="48"/>
              </a:cxn>
              <a:cxn ang="0">
                <a:pos x="5424" y="0"/>
              </a:cxn>
              <a:cxn ang="0">
                <a:pos x="4272" y="0"/>
              </a:cxn>
              <a:cxn ang="0">
                <a:pos x="3984" y="480"/>
              </a:cxn>
              <a:cxn ang="0">
                <a:pos x="2832" y="480"/>
              </a:cxn>
              <a:cxn ang="0">
                <a:pos x="2544" y="960"/>
              </a:cxn>
              <a:cxn ang="0">
                <a:pos x="1392" y="960"/>
              </a:cxn>
              <a:cxn ang="0">
                <a:pos x="1152" y="1440"/>
              </a:cxn>
              <a:cxn ang="0">
                <a:pos x="0" y="1440"/>
              </a:cxn>
            </a:cxnLst>
            <a:rect l="0" t="0" r="r" b="b"/>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gradFill rotWithShape="1">
            <a:gsLst>
              <a:gs pos="0">
                <a:schemeClr val="accent2"/>
              </a:gs>
              <a:gs pos="100000">
                <a:schemeClr val="accent2">
                  <a:gamma/>
                  <a:tint val="54118"/>
                  <a:invGamma/>
                </a:schemeClr>
              </a:gs>
            </a:gsLst>
            <a:path path="rect">
              <a:fillToRect l="100000" b="100000"/>
            </a:path>
          </a:gradFill>
          <a:ln w="9525">
            <a:noFill/>
            <a:round/>
            <a:headEnd/>
            <a:tailEnd/>
          </a:ln>
          <a:effectLst/>
          <a:scene3d>
            <a:camera prst="legacyPerspectiveTop"/>
            <a:lightRig rig="legacyNormal3" dir="r"/>
          </a:scene3d>
          <a:sp3d extrusionH="1801800" prstMaterial="legacyPlastic">
            <a:bevelT w="13500" h="13500" prst="angle"/>
            <a:bevelB w="13500" h="13500" prst="angle"/>
            <a:extrusionClr>
              <a:schemeClr val="accent2"/>
            </a:extrusionClr>
          </a:sp3d>
        </p:spPr>
        <p:txBody>
          <a:bodyPr>
            <a:flatTx/>
          </a:bodyPr>
          <a:lstStyle/>
          <a:p>
            <a:endParaRPr lang="zh-CN" altLang="en-US"/>
          </a:p>
        </p:txBody>
      </p:sp>
      <p:grpSp>
        <p:nvGrpSpPr>
          <p:cNvPr id="6" name="Group 4"/>
          <p:cNvGrpSpPr>
            <a:grpSpLocks/>
          </p:cNvGrpSpPr>
          <p:nvPr/>
        </p:nvGrpSpPr>
        <p:grpSpPr bwMode="auto">
          <a:xfrm>
            <a:off x="1479581" y="3195621"/>
            <a:ext cx="1133475" cy="1044575"/>
            <a:chOff x="482" y="1851"/>
            <a:chExt cx="860" cy="796"/>
          </a:xfrm>
        </p:grpSpPr>
        <p:sp>
          <p:nvSpPr>
            <p:cNvPr id="7" name="Freeform 5"/>
            <p:cNvSpPr>
              <a:spLocks/>
            </p:cNvSpPr>
            <p:nvPr/>
          </p:nvSpPr>
          <p:spPr bwMode="gray">
            <a:xfrm>
              <a:off x="567" y="2464"/>
              <a:ext cx="335" cy="173"/>
            </a:xfrm>
            <a:custGeom>
              <a:avLst/>
              <a:gdLst/>
              <a:ahLst/>
              <a:cxnLst>
                <a:cxn ang="0">
                  <a:pos x="0" y="166"/>
                </a:cxn>
                <a:cxn ang="0">
                  <a:pos x="58" y="173"/>
                </a:cxn>
                <a:cxn ang="0">
                  <a:pos x="297" y="32"/>
                </a:cxn>
                <a:cxn ang="0">
                  <a:pos x="289" y="8"/>
                </a:cxn>
                <a:cxn ang="0">
                  <a:pos x="223" y="26"/>
                </a:cxn>
                <a:cxn ang="0">
                  <a:pos x="0" y="166"/>
                </a:cxn>
              </a:cxnLst>
              <a:rect l="0" t="0" r="r" b="b"/>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zh-CN" altLang="en-US"/>
            </a:p>
          </p:txBody>
        </p:sp>
        <p:sp>
          <p:nvSpPr>
            <p:cNvPr id="8" name="Freeform 6"/>
            <p:cNvSpPr>
              <a:spLocks/>
            </p:cNvSpPr>
            <p:nvPr/>
          </p:nvSpPr>
          <p:spPr bwMode="gray">
            <a:xfrm>
              <a:off x="797" y="2401"/>
              <a:ext cx="367" cy="170"/>
            </a:xfrm>
            <a:custGeom>
              <a:avLst/>
              <a:gdLst/>
              <a:ahLst/>
              <a:cxnLst>
                <a:cxn ang="0">
                  <a:pos x="0" y="158"/>
                </a:cxn>
                <a:cxn ang="0">
                  <a:pos x="80" y="170"/>
                </a:cxn>
                <a:cxn ang="0">
                  <a:pos x="332" y="37"/>
                </a:cxn>
                <a:cxn ang="0">
                  <a:pos x="292" y="1"/>
                </a:cxn>
                <a:cxn ang="0">
                  <a:pos x="230" y="29"/>
                </a:cxn>
                <a:cxn ang="0">
                  <a:pos x="0" y="158"/>
                </a:cxn>
              </a:cxnLst>
              <a:rect l="0" t="0" r="r" b="b"/>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zh-CN" altLang="en-US"/>
            </a:p>
          </p:txBody>
        </p:sp>
        <p:sp>
          <p:nvSpPr>
            <p:cNvPr id="9" name="Freeform 7"/>
            <p:cNvSpPr>
              <a:spLocks/>
            </p:cNvSpPr>
            <p:nvPr/>
          </p:nvSpPr>
          <p:spPr bwMode="gray">
            <a:xfrm>
              <a:off x="1035" y="2504"/>
              <a:ext cx="307" cy="143"/>
            </a:xfrm>
            <a:custGeom>
              <a:avLst/>
              <a:gdLst/>
              <a:ahLst/>
              <a:cxnLst>
                <a:cxn ang="0">
                  <a:pos x="0" y="134"/>
                </a:cxn>
                <a:cxn ang="0">
                  <a:pos x="66" y="143"/>
                </a:cxn>
                <a:cxn ang="0">
                  <a:pos x="282" y="35"/>
                </a:cxn>
                <a:cxn ang="0">
                  <a:pos x="219" y="17"/>
                </a:cxn>
                <a:cxn ang="0">
                  <a:pos x="0" y="134"/>
                </a:cxn>
              </a:cxnLst>
              <a:rect l="0" t="0" r="r" b="b"/>
              <a:pathLst>
                <a:path w="307" h="143">
                  <a:moveTo>
                    <a:pt x="0" y="134"/>
                  </a:moveTo>
                  <a:lnTo>
                    <a:pt x="66" y="143"/>
                  </a:lnTo>
                  <a:lnTo>
                    <a:pt x="282" y="35"/>
                  </a:lnTo>
                  <a:cubicBezTo>
                    <a:pt x="307" y="14"/>
                    <a:pt x="266" y="0"/>
                    <a:pt x="219" y="17"/>
                  </a:cubicBezTo>
                  <a:lnTo>
                    <a:pt x="0" y="134"/>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zh-CN" altLang="en-US"/>
            </a:p>
          </p:txBody>
        </p:sp>
        <p:sp>
          <p:nvSpPr>
            <p:cNvPr id="10" name="Freeform 8"/>
            <p:cNvSpPr>
              <a:spLocks/>
            </p:cNvSpPr>
            <p:nvPr/>
          </p:nvSpPr>
          <p:spPr bwMode="gray">
            <a:xfrm>
              <a:off x="482" y="2066"/>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zh-CN" altLang="en-US"/>
            </a:p>
          </p:txBody>
        </p:sp>
        <p:sp>
          <p:nvSpPr>
            <p:cNvPr id="11" name="Freeform 9"/>
            <p:cNvSpPr>
              <a:spLocks/>
            </p:cNvSpPr>
            <p:nvPr/>
          </p:nvSpPr>
          <p:spPr bwMode="gray">
            <a:xfrm>
              <a:off x="698" y="1851"/>
              <a:ext cx="282" cy="716"/>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zh-CN" altLang="en-US"/>
            </a:p>
          </p:txBody>
        </p:sp>
        <p:sp>
          <p:nvSpPr>
            <p:cNvPr id="12" name="Freeform 10"/>
            <p:cNvSpPr>
              <a:spLocks/>
            </p:cNvSpPr>
            <p:nvPr/>
          </p:nvSpPr>
          <p:spPr bwMode="gray">
            <a:xfrm>
              <a:off x="956" y="2078"/>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zh-CN" altLang="en-US"/>
            </a:p>
          </p:txBody>
        </p:sp>
      </p:grpSp>
      <p:pic>
        <p:nvPicPr>
          <p:cNvPr id="13" name="Picture 11" descr="161"/>
          <p:cNvPicPr>
            <a:picLocks noChangeAspect="1" noChangeArrowheads="1"/>
          </p:cNvPicPr>
          <p:nvPr/>
        </p:nvPicPr>
        <p:blipFill>
          <a:blip r:embed="rId4" cstate="print"/>
          <a:srcRect/>
          <a:stretch>
            <a:fillRect/>
          </a:stretch>
        </p:blipFill>
        <p:spPr bwMode="gray">
          <a:xfrm>
            <a:off x="7426356" y="1071546"/>
            <a:ext cx="800100" cy="800100"/>
          </a:xfrm>
          <a:prstGeom prst="rect">
            <a:avLst/>
          </a:prstGeom>
          <a:noFill/>
        </p:spPr>
      </p:pic>
      <p:pic>
        <p:nvPicPr>
          <p:cNvPr id="14" name="Picture 12" descr="232"/>
          <p:cNvPicPr>
            <a:picLocks noChangeAspect="1" noChangeArrowheads="1"/>
          </p:cNvPicPr>
          <p:nvPr/>
        </p:nvPicPr>
        <p:blipFill>
          <a:blip r:embed="rId5" cstate="print"/>
          <a:srcRect/>
          <a:stretch>
            <a:fillRect/>
          </a:stretch>
        </p:blipFill>
        <p:spPr bwMode="gray">
          <a:xfrm>
            <a:off x="5373718" y="1709721"/>
            <a:ext cx="1062038" cy="928688"/>
          </a:xfrm>
          <a:prstGeom prst="rect">
            <a:avLst/>
          </a:prstGeom>
          <a:noFill/>
        </p:spPr>
      </p:pic>
      <p:pic>
        <p:nvPicPr>
          <p:cNvPr id="15" name="Picture 13" descr="133"/>
          <p:cNvPicPr>
            <a:picLocks noChangeAspect="1" noChangeArrowheads="1"/>
          </p:cNvPicPr>
          <p:nvPr/>
        </p:nvPicPr>
        <p:blipFill>
          <a:blip r:embed="rId6" cstate="print"/>
          <a:srcRect/>
          <a:stretch>
            <a:fillRect/>
          </a:stretch>
        </p:blipFill>
        <p:spPr bwMode="gray">
          <a:xfrm>
            <a:off x="3467131" y="2346309"/>
            <a:ext cx="1017587" cy="1158875"/>
          </a:xfrm>
          <a:prstGeom prst="rect">
            <a:avLst/>
          </a:prstGeom>
          <a:noFill/>
          <a:effectLst/>
        </p:spPr>
      </p:pic>
      <p:grpSp>
        <p:nvGrpSpPr>
          <p:cNvPr id="16" name="Group 14"/>
          <p:cNvGrpSpPr>
            <a:grpSpLocks/>
          </p:cNvGrpSpPr>
          <p:nvPr/>
        </p:nvGrpSpPr>
        <p:grpSpPr bwMode="auto">
          <a:xfrm>
            <a:off x="842993" y="4560871"/>
            <a:ext cx="1808163" cy="314325"/>
            <a:chOff x="406" y="980"/>
            <a:chExt cx="2330" cy="294"/>
          </a:xfrm>
        </p:grpSpPr>
        <p:sp>
          <p:nvSpPr>
            <p:cNvPr id="17" name="AutoShape 1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18" name="AutoShape 1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p>
          </p:txBody>
        </p:sp>
        <p:sp>
          <p:nvSpPr>
            <p:cNvPr id="19" name="AutoShape 1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p>
          </p:txBody>
        </p:sp>
      </p:grpSp>
      <p:sp>
        <p:nvSpPr>
          <p:cNvPr id="20" name="Text Box 18"/>
          <p:cNvSpPr txBox="1">
            <a:spLocks noChangeArrowheads="1"/>
          </p:cNvSpPr>
          <p:nvPr/>
        </p:nvSpPr>
        <p:spPr bwMode="gray">
          <a:xfrm>
            <a:off x="836643" y="4538646"/>
            <a:ext cx="1758950" cy="366713"/>
          </a:xfrm>
          <a:prstGeom prst="rect">
            <a:avLst/>
          </a:prstGeom>
          <a:noFill/>
          <a:ln w="9525" algn="ctr">
            <a:noFill/>
            <a:miter lim="800000"/>
            <a:headEnd/>
            <a:tailEnd/>
          </a:ln>
          <a:effectLst/>
        </p:spPr>
        <p:txBody>
          <a:bodyPr>
            <a:spAutoFit/>
          </a:bodyPr>
          <a:lstStyle/>
          <a:p>
            <a:pPr algn="ctr">
              <a:spcBef>
                <a:spcPct val="50000"/>
              </a:spcBef>
            </a:pPr>
            <a:r>
              <a:rPr lang="zh-CN" altLang="en-US" b="1" dirty="0" smtClean="0">
                <a:solidFill>
                  <a:srgbClr val="FFFFFF"/>
                </a:solidFill>
                <a:ea typeface="宋体" pitchFamily="2" charset="-122"/>
                <a:cs typeface="Arial" pitchFamily="34" charset="0"/>
              </a:rPr>
              <a:t>编写</a:t>
            </a:r>
            <a:r>
              <a:rPr lang="en-US" altLang="zh-CN" b="1" dirty="0" smtClean="0">
                <a:solidFill>
                  <a:srgbClr val="FFFFFF"/>
                </a:solidFill>
                <a:ea typeface="宋体" pitchFamily="2" charset="-122"/>
                <a:cs typeface="Arial" pitchFamily="34" charset="0"/>
              </a:rPr>
              <a:t>C</a:t>
            </a:r>
            <a:r>
              <a:rPr lang="zh-CN" altLang="en-US" b="1" dirty="0" smtClean="0">
                <a:solidFill>
                  <a:srgbClr val="FFFFFF"/>
                </a:solidFill>
                <a:ea typeface="宋体" pitchFamily="2" charset="-122"/>
                <a:cs typeface="Arial" pitchFamily="34" charset="0"/>
              </a:rPr>
              <a:t>程序</a:t>
            </a:r>
            <a:endParaRPr lang="en-US" altLang="zh-CN" b="1" dirty="0">
              <a:solidFill>
                <a:srgbClr val="FFFFFF"/>
              </a:solidFill>
              <a:ea typeface="宋体" pitchFamily="2" charset="-122"/>
              <a:cs typeface="Arial" pitchFamily="34" charset="0"/>
            </a:endParaRPr>
          </a:p>
        </p:txBody>
      </p:sp>
      <p:grpSp>
        <p:nvGrpSpPr>
          <p:cNvPr id="21" name="Group 24"/>
          <p:cNvGrpSpPr>
            <a:grpSpLocks/>
          </p:cNvGrpSpPr>
          <p:nvPr/>
        </p:nvGrpSpPr>
        <p:grpSpPr bwMode="auto">
          <a:xfrm>
            <a:off x="2973418" y="3762359"/>
            <a:ext cx="1808163" cy="312737"/>
            <a:chOff x="406" y="980"/>
            <a:chExt cx="2330" cy="294"/>
          </a:xfrm>
        </p:grpSpPr>
        <p:sp>
          <p:nvSpPr>
            <p:cNvPr id="22" name="AutoShape 2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23" name="AutoShape 2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p>
          </p:txBody>
        </p:sp>
        <p:sp>
          <p:nvSpPr>
            <p:cNvPr id="24" name="AutoShape 2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p>
          </p:txBody>
        </p:sp>
      </p:grpSp>
      <p:sp>
        <p:nvSpPr>
          <p:cNvPr id="25" name="Text Box 18"/>
          <p:cNvSpPr txBox="1">
            <a:spLocks noChangeArrowheads="1"/>
          </p:cNvSpPr>
          <p:nvPr/>
        </p:nvSpPr>
        <p:spPr bwMode="gray">
          <a:xfrm>
            <a:off x="3040093" y="3740134"/>
            <a:ext cx="1612900" cy="366712"/>
          </a:xfrm>
          <a:prstGeom prst="rect">
            <a:avLst/>
          </a:prstGeom>
          <a:noFill/>
          <a:ln w="9525" algn="ctr">
            <a:noFill/>
            <a:miter lim="800000"/>
            <a:headEnd/>
            <a:tailEnd/>
          </a:ln>
          <a:effectLst/>
        </p:spPr>
        <p:txBody>
          <a:bodyPr>
            <a:spAutoFit/>
          </a:bodyPr>
          <a:lstStyle/>
          <a:p>
            <a:pPr algn="ctr">
              <a:spcBef>
                <a:spcPct val="50000"/>
              </a:spcBef>
            </a:pPr>
            <a:r>
              <a:rPr lang="zh-CN" altLang="en-US" b="1" dirty="0" smtClean="0">
                <a:solidFill>
                  <a:srgbClr val="FFFFFF"/>
                </a:solidFill>
                <a:ea typeface="宋体" pitchFamily="2" charset="-122"/>
                <a:cs typeface="Arial" pitchFamily="34" charset="0"/>
              </a:rPr>
              <a:t>编译器编译</a:t>
            </a:r>
            <a:endParaRPr lang="en-US" altLang="zh-CN" b="1" dirty="0">
              <a:solidFill>
                <a:srgbClr val="FFFFFF"/>
              </a:solidFill>
              <a:ea typeface="宋体" pitchFamily="2" charset="-122"/>
              <a:cs typeface="Arial" pitchFamily="34" charset="0"/>
            </a:endParaRPr>
          </a:p>
        </p:txBody>
      </p:sp>
      <p:grpSp>
        <p:nvGrpSpPr>
          <p:cNvPr id="26" name="Group 29"/>
          <p:cNvGrpSpPr>
            <a:grpSpLocks/>
          </p:cNvGrpSpPr>
          <p:nvPr/>
        </p:nvGrpSpPr>
        <p:grpSpPr bwMode="auto">
          <a:xfrm>
            <a:off x="5003831" y="2949559"/>
            <a:ext cx="1808162" cy="314325"/>
            <a:chOff x="406" y="980"/>
            <a:chExt cx="2330" cy="294"/>
          </a:xfrm>
        </p:grpSpPr>
        <p:sp>
          <p:nvSpPr>
            <p:cNvPr id="27" name="AutoShape 30"/>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zh-CN" altLang="en-US" dirty="0"/>
            </a:p>
          </p:txBody>
        </p:sp>
        <p:sp>
          <p:nvSpPr>
            <p:cNvPr id="28" name="AutoShape 3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p>
          </p:txBody>
        </p:sp>
        <p:sp>
          <p:nvSpPr>
            <p:cNvPr id="29" name="AutoShape 3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p>
          </p:txBody>
        </p:sp>
      </p:grpSp>
      <p:sp>
        <p:nvSpPr>
          <p:cNvPr id="30" name="Text Box 18"/>
          <p:cNvSpPr txBox="1">
            <a:spLocks noChangeArrowheads="1"/>
          </p:cNvSpPr>
          <p:nvPr/>
        </p:nvSpPr>
        <p:spPr bwMode="gray">
          <a:xfrm>
            <a:off x="5043518" y="2927334"/>
            <a:ext cx="1666875" cy="369332"/>
          </a:xfrm>
          <a:prstGeom prst="rect">
            <a:avLst/>
          </a:prstGeom>
          <a:noFill/>
          <a:ln w="9525" algn="ctr">
            <a:noFill/>
            <a:miter lim="800000"/>
            <a:headEnd/>
            <a:tailEnd/>
          </a:ln>
          <a:effectLst/>
        </p:spPr>
        <p:txBody>
          <a:bodyPr>
            <a:spAutoFit/>
          </a:bodyPr>
          <a:lstStyle/>
          <a:p>
            <a:pPr algn="ctr">
              <a:spcBef>
                <a:spcPct val="50000"/>
              </a:spcBef>
            </a:pPr>
            <a:r>
              <a:rPr lang="zh-CN" altLang="en-US" b="1" dirty="0" smtClean="0">
                <a:solidFill>
                  <a:srgbClr val="FFFFFF"/>
                </a:solidFill>
                <a:ea typeface="宋体" pitchFamily="2" charset="-122"/>
                <a:cs typeface="Arial" pitchFamily="34" charset="0"/>
              </a:rPr>
              <a:t>目标链接</a:t>
            </a:r>
            <a:endParaRPr lang="en-US" altLang="zh-CN" b="1" dirty="0">
              <a:solidFill>
                <a:srgbClr val="FFFFFF"/>
              </a:solidFill>
              <a:ea typeface="宋体" pitchFamily="2" charset="-122"/>
              <a:cs typeface="Arial" pitchFamily="34" charset="0"/>
            </a:endParaRPr>
          </a:p>
        </p:txBody>
      </p:sp>
      <p:grpSp>
        <p:nvGrpSpPr>
          <p:cNvPr id="31" name="Group 34"/>
          <p:cNvGrpSpPr>
            <a:grpSpLocks/>
          </p:cNvGrpSpPr>
          <p:nvPr/>
        </p:nvGrpSpPr>
        <p:grpSpPr bwMode="auto">
          <a:xfrm>
            <a:off x="7121556" y="2158984"/>
            <a:ext cx="1808162" cy="314325"/>
            <a:chOff x="406" y="980"/>
            <a:chExt cx="2330" cy="294"/>
          </a:xfrm>
        </p:grpSpPr>
        <p:sp>
          <p:nvSpPr>
            <p:cNvPr id="32" name="AutoShape 3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33" name="AutoShape 3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p>
          </p:txBody>
        </p:sp>
        <p:sp>
          <p:nvSpPr>
            <p:cNvPr id="34" name="AutoShape 3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p>
          </p:txBody>
        </p:sp>
      </p:grpSp>
      <p:sp>
        <p:nvSpPr>
          <p:cNvPr id="35" name="Text Box 18"/>
          <p:cNvSpPr txBox="1">
            <a:spLocks noChangeArrowheads="1"/>
          </p:cNvSpPr>
          <p:nvPr/>
        </p:nvSpPr>
        <p:spPr bwMode="gray">
          <a:xfrm>
            <a:off x="7145368" y="2136759"/>
            <a:ext cx="1698625" cy="366712"/>
          </a:xfrm>
          <a:prstGeom prst="rect">
            <a:avLst/>
          </a:prstGeom>
          <a:noFill/>
          <a:ln w="9525" algn="ctr">
            <a:noFill/>
            <a:miter lim="800000"/>
            <a:headEnd/>
            <a:tailEnd/>
          </a:ln>
          <a:effectLst/>
        </p:spPr>
        <p:txBody>
          <a:bodyPr>
            <a:spAutoFit/>
          </a:bodyPr>
          <a:lstStyle/>
          <a:p>
            <a:pPr algn="ctr">
              <a:spcBef>
                <a:spcPct val="50000"/>
              </a:spcBef>
            </a:pPr>
            <a:r>
              <a:rPr lang="zh-CN" altLang="en-US" b="1" dirty="0" smtClean="0">
                <a:solidFill>
                  <a:srgbClr val="FFFFFF"/>
                </a:solidFill>
                <a:ea typeface="宋体" pitchFamily="2" charset="-122"/>
                <a:cs typeface="Arial" pitchFamily="34" charset="0"/>
              </a:rPr>
              <a:t>可执行文件</a:t>
            </a:r>
            <a:endParaRPr lang="en-US" altLang="zh-CN" b="1" dirty="0">
              <a:solidFill>
                <a:srgbClr val="FFFFFF"/>
              </a:solidFill>
              <a:ea typeface="宋体" pitchFamily="2"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25" grpId="0"/>
      <p:bldP spid="30" grpId="0"/>
      <p:bldP spid="3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编辑</a:t>
            </a:r>
            <a:r>
              <a:rPr lang="en-US" altLang="zh-CN" dirty="0" smtClean="0"/>
              <a:t>PHP</a:t>
            </a:r>
            <a:endParaRPr lang="zh-CN" altLang="en-US" dirty="0"/>
          </a:p>
        </p:txBody>
      </p:sp>
      <p:sp>
        <p:nvSpPr>
          <p:cNvPr id="3" name="内容占位符 2"/>
          <p:cNvSpPr>
            <a:spLocks noGrp="1"/>
          </p:cNvSpPr>
          <p:nvPr>
            <p:ph idx="1"/>
          </p:nvPr>
        </p:nvSpPr>
        <p:spPr/>
        <p:txBody>
          <a:bodyPr/>
          <a:lstStyle/>
          <a:p>
            <a:r>
              <a:rPr lang="en-US" altLang="zh-CN" dirty="0" err="1" smtClean="0"/>
              <a:t>phpinfo</a:t>
            </a:r>
            <a:r>
              <a:rPr lang="zh-CN" altLang="en-US" dirty="0" smtClean="0"/>
              <a:t>（）函数</a:t>
            </a:r>
            <a:endParaRPr lang="en-US" altLang="zh-CN" dirty="0" smtClean="0"/>
          </a:p>
          <a:p>
            <a:endParaRPr lang="en-US" altLang="zh-CN" dirty="0" smtClean="0"/>
          </a:p>
          <a:p>
            <a:r>
              <a:rPr lang="en-US" altLang="zh-CN" dirty="0" smtClean="0"/>
              <a:t>LAMP</a:t>
            </a:r>
            <a:r>
              <a:rPr lang="zh-CN" altLang="en-US" dirty="0" smtClean="0"/>
              <a:t>架构整合</a:t>
            </a:r>
            <a:endParaRPr lang="en-US" altLang="zh-CN" dirty="0" smtClean="0"/>
          </a:p>
          <a:p>
            <a:endParaRPr lang="en-US" altLang="zh-CN" dirty="0" smtClean="0"/>
          </a:p>
        </p:txBody>
      </p:sp>
      <p:pic>
        <p:nvPicPr>
          <p:cNvPr id="4" name="Picture 2" descr="F:\PPT图片\e4376c0bd7d0395aebf27482ee8c4165.jpg"/>
          <p:cNvPicPr>
            <a:picLocks noChangeAspect="1" noChangeArrowheads="1"/>
          </p:cNvPicPr>
          <p:nvPr/>
        </p:nvPicPr>
        <p:blipFill>
          <a:blip r:embed="rId3"/>
          <a:stretch>
            <a:fillRect/>
          </a:stretch>
        </p:blipFill>
        <p:spPr bwMode="auto">
          <a:xfrm>
            <a:off x="4649043" y="1143024"/>
            <a:ext cx="3346415" cy="4071926"/>
          </a:xfrm>
          <a:prstGeom prst="rect">
            <a:avLst/>
          </a:prstGeom>
          <a:noFill/>
        </p:spPr>
      </p:pic>
      <p:sp>
        <p:nvSpPr>
          <p:cNvPr id="5" name="Freeform 3"/>
          <p:cNvSpPr>
            <a:spLocks/>
          </p:cNvSpPr>
          <p:nvPr/>
        </p:nvSpPr>
        <p:spPr bwMode="gray">
          <a:xfrm>
            <a:off x="914431" y="1992296"/>
            <a:ext cx="7999412" cy="2476500"/>
          </a:xfrm>
          <a:custGeom>
            <a:avLst/>
            <a:gdLst/>
            <a:ahLst/>
            <a:cxnLst>
              <a:cxn ang="0">
                <a:pos x="0" y="1440"/>
              </a:cxn>
              <a:cxn ang="0">
                <a:pos x="0" y="1488"/>
              </a:cxn>
              <a:cxn ang="0">
                <a:pos x="1152" y="1488"/>
              </a:cxn>
              <a:cxn ang="0">
                <a:pos x="1392" y="1008"/>
              </a:cxn>
              <a:cxn ang="0">
                <a:pos x="2544" y="1008"/>
              </a:cxn>
              <a:cxn ang="0">
                <a:pos x="2832" y="528"/>
              </a:cxn>
              <a:cxn ang="0">
                <a:pos x="3984" y="528"/>
              </a:cxn>
              <a:cxn ang="0">
                <a:pos x="4272" y="48"/>
              </a:cxn>
              <a:cxn ang="0">
                <a:pos x="5424" y="48"/>
              </a:cxn>
              <a:cxn ang="0">
                <a:pos x="5424" y="0"/>
              </a:cxn>
              <a:cxn ang="0">
                <a:pos x="4272" y="0"/>
              </a:cxn>
              <a:cxn ang="0">
                <a:pos x="3984" y="480"/>
              </a:cxn>
              <a:cxn ang="0">
                <a:pos x="2832" y="480"/>
              </a:cxn>
              <a:cxn ang="0">
                <a:pos x="2544" y="960"/>
              </a:cxn>
              <a:cxn ang="0">
                <a:pos x="1392" y="960"/>
              </a:cxn>
              <a:cxn ang="0">
                <a:pos x="1152" y="1440"/>
              </a:cxn>
              <a:cxn ang="0">
                <a:pos x="0" y="1440"/>
              </a:cxn>
            </a:cxnLst>
            <a:rect l="0" t="0" r="r" b="b"/>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gradFill rotWithShape="1">
            <a:gsLst>
              <a:gs pos="0">
                <a:schemeClr val="accent2"/>
              </a:gs>
              <a:gs pos="100000">
                <a:schemeClr val="accent2">
                  <a:gamma/>
                  <a:tint val="54118"/>
                  <a:invGamma/>
                </a:schemeClr>
              </a:gs>
            </a:gsLst>
            <a:path path="rect">
              <a:fillToRect l="100000" b="100000"/>
            </a:path>
          </a:gradFill>
          <a:ln w="9525">
            <a:noFill/>
            <a:round/>
            <a:headEnd/>
            <a:tailEnd/>
          </a:ln>
          <a:effectLst/>
          <a:scene3d>
            <a:camera prst="legacyPerspectiveTop"/>
            <a:lightRig rig="legacyNormal3" dir="r"/>
          </a:scene3d>
          <a:sp3d extrusionH="1801800" prstMaterial="legacyPlastic">
            <a:bevelT w="13500" h="13500" prst="angle"/>
            <a:bevelB w="13500" h="13500" prst="angle"/>
            <a:extrusionClr>
              <a:schemeClr val="accent2"/>
            </a:extrusionClr>
          </a:sp3d>
        </p:spPr>
        <p:txBody>
          <a:bodyPr>
            <a:flatTx/>
          </a:bodyPr>
          <a:lstStyle/>
          <a:p>
            <a:endParaRPr lang="zh-CN" altLang="en-US"/>
          </a:p>
        </p:txBody>
      </p:sp>
      <p:grpSp>
        <p:nvGrpSpPr>
          <p:cNvPr id="6" name="Group 4"/>
          <p:cNvGrpSpPr>
            <a:grpSpLocks/>
          </p:cNvGrpSpPr>
          <p:nvPr/>
        </p:nvGrpSpPr>
        <p:grpSpPr bwMode="auto">
          <a:xfrm>
            <a:off x="1479581" y="3195621"/>
            <a:ext cx="1133475" cy="1044575"/>
            <a:chOff x="482" y="1851"/>
            <a:chExt cx="860" cy="796"/>
          </a:xfrm>
        </p:grpSpPr>
        <p:sp>
          <p:nvSpPr>
            <p:cNvPr id="7" name="Freeform 5"/>
            <p:cNvSpPr>
              <a:spLocks/>
            </p:cNvSpPr>
            <p:nvPr/>
          </p:nvSpPr>
          <p:spPr bwMode="gray">
            <a:xfrm>
              <a:off x="567" y="2464"/>
              <a:ext cx="335" cy="173"/>
            </a:xfrm>
            <a:custGeom>
              <a:avLst/>
              <a:gdLst/>
              <a:ahLst/>
              <a:cxnLst>
                <a:cxn ang="0">
                  <a:pos x="0" y="166"/>
                </a:cxn>
                <a:cxn ang="0">
                  <a:pos x="58" y="173"/>
                </a:cxn>
                <a:cxn ang="0">
                  <a:pos x="297" y="32"/>
                </a:cxn>
                <a:cxn ang="0">
                  <a:pos x="289" y="8"/>
                </a:cxn>
                <a:cxn ang="0">
                  <a:pos x="223" y="26"/>
                </a:cxn>
                <a:cxn ang="0">
                  <a:pos x="0" y="166"/>
                </a:cxn>
              </a:cxnLst>
              <a:rect l="0" t="0" r="r" b="b"/>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zh-CN" altLang="en-US"/>
            </a:p>
          </p:txBody>
        </p:sp>
        <p:sp>
          <p:nvSpPr>
            <p:cNvPr id="8" name="Freeform 6"/>
            <p:cNvSpPr>
              <a:spLocks/>
            </p:cNvSpPr>
            <p:nvPr/>
          </p:nvSpPr>
          <p:spPr bwMode="gray">
            <a:xfrm>
              <a:off x="797" y="2401"/>
              <a:ext cx="367" cy="170"/>
            </a:xfrm>
            <a:custGeom>
              <a:avLst/>
              <a:gdLst/>
              <a:ahLst/>
              <a:cxnLst>
                <a:cxn ang="0">
                  <a:pos x="0" y="158"/>
                </a:cxn>
                <a:cxn ang="0">
                  <a:pos x="80" y="170"/>
                </a:cxn>
                <a:cxn ang="0">
                  <a:pos x="332" y="37"/>
                </a:cxn>
                <a:cxn ang="0">
                  <a:pos x="292" y="1"/>
                </a:cxn>
                <a:cxn ang="0">
                  <a:pos x="230" y="29"/>
                </a:cxn>
                <a:cxn ang="0">
                  <a:pos x="0" y="158"/>
                </a:cxn>
              </a:cxnLst>
              <a:rect l="0" t="0" r="r" b="b"/>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zh-CN" altLang="en-US"/>
            </a:p>
          </p:txBody>
        </p:sp>
        <p:sp>
          <p:nvSpPr>
            <p:cNvPr id="9" name="Freeform 7"/>
            <p:cNvSpPr>
              <a:spLocks/>
            </p:cNvSpPr>
            <p:nvPr/>
          </p:nvSpPr>
          <p:spPr bwMode="gray">
            <a:xfrm>
              <a:off x="1035" y="2504"/>
              <a:ext cx="307" cy="143"/>
            </a:xfrm>
            <a:custGeom>
              <a:avLst/>
              <a:gdLst/>
              <a:ahLst/>
              <a:cxnLst>
                <a:cxn ang="0">
                  <a:pos x="0" y="134"/>
                </a:cxn>
                <a:cxn ang="0">
                  <a:pos x="66" y="143"/>
                </a:cxn>
                <a:cxn ang="0">
                  <a:pos x="282" y="35"/>
                </a:cxn>
                <a:cxn ang="0">
                  <a:pos x="219" y="17"/>
                </a:cxn>
                <a:cxn ang="0">
                  <a:pos x="0" y="134"/>
                </a:cxn>
              </a:cxnLst>
              <a:rect l="0" t="0" r="r" b="b"/>
              <a:pathLst>
                <a:path w="307" h="143">
                  <a:moveTo>
                    <a:pt x="0" y="134"/>
                  </a:moveTo>
                  <a:lnTo>
                    <a:pt x="66" y="143"/>
                  </a:lnTo>
                  <a:lnTo>
                    <a:pt x="282" y="35"/>
                  </a:lnTo>
                  <a:cubicBezTo>
                    <a:pt x="307" y="14"/>
                    <a:pt x="266" y="0"/>
                    <a:pt x="219" y="17"/>
                  </a:cubicBezTo>
                  <a:lnTo>
                    <a:pt x="0" y="134"/>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zh-CN" altLang="en-US"/>
            </a:p>
          </p:txBody>
        </p:sp>
        <p:sp>
          <p:nvSpPr>
            <p:cNvPr id="10" name="Freeform 8"/>
            <p:cNvSpPr>
              <a:spLocks/>
            </p:cNvSpPr>
            <p:nvPr/>
          </p:nvSpPr>
          <p:spPr bwMode="gray">
            <a:xfrm>
              <a:off x="482" y="2066"/>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zh-CN" altLang="en-US"/>
            </a:p>
          </p:txBody>
        </p:sp>
        <p:sp>
          <p:nvSpPr>
            <p:cNvPr id="11" name="Freeform 9"/>
            <p:cNvSpPr>
              <a:spLocks/>
            </p:cNvSpPr>
            <p:nvPr/>
          </p:nvSpPr>
          <p:spPr bwMode="gray">
            <a:xfrm>
              <a:off x="698" y="1851"/>
              <a:ext cx="282" cy="716"/>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zh-CN" altLang="en-US"/>
            </a:p>
          </p:txBody>
        </p:sp>
        <p:sp>
          <p:nvSpPr>
            <p:cNvPr id="12" name="Freeform 10"/>
            <p:cNvSpPr>
              <a:spLocks/>
            </p:cNvSpPr>
            <p:nvPr/>
          </p:nvSpPr>
          <p:spPr bwMode="gray">
            <a:xfrm>
              <a:off x="956" y="2078"/>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zh-CN" altLang="en-US"/>
            </a:p>
          </p:txBody>
        </p:sp>
      </p:grpSp>
      <p:pic>
        <p:nvPicPr>
          <p:cNvPr id="13" name="Picture 11" descr="161"/>
          <p:cNvPicPr>
            <a:picLocks noChangeAspect="1" noChangeArrowheads="1"/>
          </p:cNvPicPr>
          <p:nvPr/>
        </p:nvPicPr>
        <p:blipFill>
          <a:blip r:embed="rId4" cstate="print"/>
          <a:srcRect/>
          <a:stretch>
            <a:fillRect/>
          </a:stretch>
        </p:blipFill>
        <p:spPr bwMode="gray">
          <a:xfrm>
            <a:off x="7426356" y="1071546"/>
            <a:ext cx="800100" cy="800100"/>
          </a:xfrm>
          <a:prstGeom prst="rect">
            <a:avLst/>
          </a:prstGeom>
          <a:noFill/>
        </p:spPr>
      </p:pic>
      <p:pic>
        <p:nvPicPr>
          <p:cNvPr id="14" name="Picture 12" descr="232"/>
          <p:cNvPicPr>
            <a:picLocks noChangeAspect="1" noChangeArrowheads="1"/>
          </p:cNvPicPr>
          <p:nvPr/>
        </p:nvPicPr>
        <p:blipFill>
          <a:blip r:embed="rId5" cstate="print"/>
          <a:srcRect/>
          <a:stretch>
            <a:fillRect/>
          </a:stretch>
        </p:blipFill>
        <p:spPr bwMode="gray">
          <a:xfrm>
            <a:off x="5373718" y="1709721"/>
            <a:ext cx="1062038" cy="928688"/>
          </a:xfrm>
          <a:prstGeom prst="rect">
            <a:avLst/>
          </a:prstGeom>
          <a:noFill/>
        </p:spPr>
      </p:pic>
      <p:pic>
        <p:nvPicPr>
          <p:cNvPr id="15" name="Picture 13" descr="133"/>
          <p:cNvPicPr>
            <a:picLocks noChangeAspect="1" noChangeArrowheads="1"/>
          </p:cNvPicPr>
          <p:nvPr/>
        </p:nvPicPr>
        <p:blipFill>
          <a:blip r:embed="rId6" cstate="print"/>
          <a:srcRect/>
          <a:stretch>
            <a:fillRect/>
          </a:stretch>
        </p:blipFill>
        <p:spPr bwMode="gray">
          <a:xfrm>
            <a:off x="3467131" y="2346309"/>
            <a:ext cx="1017587" cy="1158875"/>
          </a:xfrm>
          <a:prstGeom prst="rect">
            <a:avLst/>
          </a:prstGeom>
          <a:noFill/>
          <a:effectLst/>
        </p:spPr>
      </p:pic>
      <p:grpSp>
        <p:nvGrpSpPr>
          <p:cNvPr id="16" name="Group 14"/>
          <p:cNvGrpSpPr>
            <a:grpSpLocks/>
          </p:cNvGrpSpPr>
          <p:nvPr/>
        </p:nvGrpSpPr>
        <p:grpSpPr bwMode="auto">
          <a:xfrm>
            <a:off x="842993" y="4560871"/>
            <a:ext cx="1808163" cy="314325"/>
            <a:chOff x="406" y="980"/>
            <a:chExt cx="2330" cy="294"/>
          </a:xfrm>
        </p:grpSpPr>
        <p:sp>
          <p:nvSpPr>
            <p:cNvPr id="17" name="AutoShape 1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18" name="AutoShape 1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p>
          </p:txBody>
        </p:sp>
        <p:sp>
          <p:nvSpPr>
            <p:cNvPr id="19" name="AutoShape 1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p>
          </p:txBody>
        </p:sp>
      </p:grpSp>
      <p:sp>
        <p:nvSpPr>
          <p:cNvPr id="20" name="Text Box 18"/>
          <p:cNvSpPr txBox="1">
            <a:spLocks noChangeArrowheads="1"/>
          </p:cNvSpPr>
          <p:nvPr/>
        </p:nvSpPr>
        <p:spPr bwMode="gray">
          <a:xfrm>
            <a:off x="836643" y="4538646"/>
            <a:ext cx="1758950" cy="366713"/>
          </a:xfrm>
          <a:prstGeom prst="rect">
            <a:avLst/>
          </a:prstGeom>
          <a:noFill/>
          <a:ln w="9525" algn="ctr">
            <a:noFill/>
            <a:miter lim="800000"/>
            <a:headEnd/>
            <a:tailEnd/>
          </a:ln>
          <a:effectLst/>
        </p:spPr>
        <p:txBody>
          <a:bodyPr>
            <a:spAutoFit/>
          </a:bodyPr>
          <a:lstStyle/>
          <a:p>
            <a:pPr algn="ctr">
              <a:spcBef>
                <a:spcPct val="50000"/>
              </a:spcBef>
            </a:pPr>
            <a:r>
              <a:rPr lang="zh-CN" altLang="en-US" b="1" dirty="0" smtClean="0">
                <a:solidFill>
                  <a:srgbClr val="FFFFFF"/>
                </a:solidFill>
                <a:ea typeface="宋体" pitchFamily="2" charset="-122"/>
                <a:cs typeface="Arial" pitchFamily="34" charset="0"/>
              </a:rPr>
              <a:t>访问</a:t>
            </a:r>
            <a:endParaRPr lang="en-US" altLang="zh-CN" b="1" dirty="0">
              <a:solidFill>
                <a:srgbClr val="FFFFFF"/>
              </a:solidFill>
              <a:ea typeface="宋体" pitchFamily="2" charset="-122"/>
              <a:cs typeface="Arial" pitchFamily="34" charset="0"/>
            </a:endParaRPr>
          </a:p>
        </p:txBody>
      </p:sp>
      <p:grpSp>
        <p:nvGrpSpPr>
          <p:cNvPr id="21" name="Group 24"/>
          <p:cNvGrpSpPr>
            <a:grpSpLocks/>
          </p:cNvGrpSpPr>
          <p:nvPr/>
        </p:nvGrpSpPr>
        <p:grpSpPr bwMode="auto">
          <a:xfrm>
            <a:off x="2973418" y="3762359"/>
            <a:ext cx="1808163" cy="312737"/>
            <a:chOff x="406" y="980"/>
            <a:chExt cx="2330" cy="294"/>
          </a:xfrm>
        </p:grpSpPr>
        <p:sp>
          <p:nvSpPr>
            <p:cNvPr id="22" name="AutoShape 2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23" name="AutoShape 2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p>
          </p:txBody>
        </p:sp>
        <p:sp>
          <p:nvSpPr>
            <p:cNvPr id="24" name="AutoShape 2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p>
          </p:txBody>
        </p:sp>
      </p:grpSp>
      <p:sp>
        <p:nvSpPr>
          <p:cNvPr id="25" name="Text Box 18"/>
          <p:cNvSpPr txBox="1">
            <a:spLocks noChangeArrowheads="1"/>
          </p:cNvSpPr>
          <p:nvPr/>
        </p:nvSpPr>
        <p:spPr bwMode="gray">
          <a:xfrm>
            <a:off x="3040093" y="3740134"/>
            <a:ext cx="1612900" cy="366712"/>
          </a:xfrm>
          <a:prstGeom prst="rect">
            <a:avLst/>
          </a:prstGeom>
          <a:noFill/>
          <a:ln w="9525" algn="ctr">
            <a:noFill/>
            <a:miter lim="800000"/>
            <a:headEnd/>
            <a:tailEnd/>
          </a:ln>
          <a:effectLst/>
        </p:spPr>
        <p:txBody>
          <a:bodyPr>
            <a:spAutoFit/>
          </a:bodyPr>
          <a:lstStyle/>
          <a:p>
            <a:pPr algn="ctr">
              <a:spcBef>
                <a:spcPct val="50000"/>
              </a:spcBef>
            </a:pPr>
            <a:r>
              <a:rPr lang="en-US" altLang="zh-CN" b="1" dirty="0" smtClean="0">
                <a:solidFill>
                  <a:srgbClr val="FFFFFF"/>
                </a:solidFill>
                <a:ea typeface="宋体" pitchFamily="2" charset="-122"/>
                <a:cs typeface="Arial" pitchFamily="34" charset="0"/>
              </a:rPr>
              <a:t>Apache</a:t>
            </a:r>
            <a:endParaRPr lang="en-US" altLang="zh-CN" b="1" dirty="0">
              <a:solidFill>
                <a:srgbClr val="FFFFFF"/>
              </a:solidFill>
              <a:ea typeface="宋体" pitchFamily="2" charset="-122"/>
              <a:cs typeface="Arial" pitchFamily="34" charset="0"/>
            </a:endParaRPr>
          </a:p>
        </p:txBody>
      </p:sp>
      <p:grpSp>
        <p:nvGrpSpPr>
          <p:cNvPr id="26" name="Group 29"/>
          <p:cNvGrpSpPr>
            <a:grpSpLocks/>
          </p:cNvGrpSpPr>
          <p:nvPr/>
        </p:nvGrpSpPr>
        <p:grpSpPr bwMode="auto">
          <a:xfrm>
            <a:off x="5003831" y="2949559"/>
            <a:ext cx="1808162" cy="314325"/>
            <a:chOff x="406" y="980"/>
            <a:chExt cx="2330" cy="294"/>
          </a:xfrm>
        </p:grpSpPr>
        <p:sp>
          <p:nvSpPr>
            <p:cNvPr id="27" name="AutoShape 30"/>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28" name="AutoShape 3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p>
          </p:txBody>
        </p:sp>
        <p:sp>
          <p:nvSpPr>
            <p:cNvPr id="29" name="AutoShape 3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p>
          </p:txBody>
        </p:sp>
      </p:grpSp>
      <p:sp>
        <p:nvSpPr>
          <p:cNvPr id="30" name="Text Box 18"/>
          <p:cNvSpPr txBox="1">
            <a:spLocks noChangeArrowheads="1"/>
          </p:cNvSpPr>
          <p:nvPr/>
        </p:nvSpPr>
        <p:spPr bwMode="gray">
          <a:xfrm>
            <a:off x="5043518" y="2927334"/>
            <a:ext cx="1666875" cy="366712"/>
          </a:xfrm>
          <a:prstGeom prst="rect">
            <a:avLst/>
          </a:prstGeom>
          <a:noFill/>
          <a:ln w="9525" algn="ctr">
            <a:noFill/>
            <a:miter lim="800000"/>
            <a:headEnd/>
            <a:tailEnd/>
          </a:ln>
          <a:effectLst/>
        </p:spPr>
        <p:txBody>
          <a:bodyPr>
            <a:spAutoFit/>
          </a:bodyPr>
          <a:lstStyle/>
          <a:p>
            <a:pPr algn="ctr">
              <a:spcBef>
                <a:spcPct val="50000"/>
              </a:spcBef>
            </a:pPr>
            <a:r>
              <a:rPr lang="en-US" altLang="zh-CN" b="1" dirty="0" smtClean="0">
                <a:solidFill>
                  <a:srgbClr val="FFFFFF"/>
                </a:solidFill>
                <a:ea typeface="宋体" pitchFamily="2" charset="-122"/>
                <a:cs typeface="Arial" pitchFamily="34" charset="0"/>
              </a:rPr>
              <a:t>PHP</a:t>
            </a:r>
            <a:endParaRPr lang="en-US" altLang="zh-CN" b="1" dirty="0">
              <a:solidFill>
                <a:srgbClr val="FFFFFF"/>
              </a:solidFill>
              <a:ea typeface="宋体" pitchFamily="2" charset="-122"/>
              <a:cs typeface="Arial" pitchFamily="34" charset="0"/>
            </a:endParaRPr>
          </a:p>
        </p:txBody>
      </p:sp>
      <p:grpSp>
        <p:nvGrpSpPr>
          <p:cNvPr id="31" name="Group 34"/>
          <p:cNvGrpSpPr>
            <a:grpSpLocks/>
          </p:cNvGrpSpPr>
          <p:nvPr/>
        </p:nvGrpSpPr>
        <p:grpSpPr bwMode="auto">
          <a:xfrm>
            <a:off x="7121556" y="2158984"/>
            <a:ext cx="1808162" cy="314325"/>
            <a:chOff x="406" y="980"/>
            <a:chExt cx="2330" cy="294"/>
          </a:xfrm>
        </p:grpSpPr>
        <p:sp>
          <p:nvSpPr>
            <p:cNvPr id="32" name="AutoShape 3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33" name="AutoShape 3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p>
          </p:txBody>
        </p:sp>
        <p:sp>
          <p:nvSpPr>
            <p:cNvPr id="34" name="AutoShape 3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p>
          </p:txBody>
        </p:sp>
      </p:grpSp>
      <p:sp>
        <p:nvSpPr>
          <p:cNvPr id="35" name="Text Box 18"/>
          <p:cNvSpPr txBox="1">
            <a:spLocks noChangeArrowheads="1"/>
          </p:cNvSpPr>
          <p:nvPr/>
        </p:nvSpPr>
        <p:spPr bwMode="gray">
          <a:xfrm>
            <a:off x="7145368" y="2136759"/>
            <a:ext cx="1698625" cy="366712"/>
          </a:xfrm>
          <a:prstGeom prst="rect">
            <a:avLst/>
          </a:prstGeom>
          <a:noFill/>
          <a:ln w="9525" algn="ctr">
            <a:noFill/>
            <a:miter lim="800000"/>
            <a:headEnd/>
            <a:tailEnd/>
          </a:ln>
          <a:effectLst/>
        </p:spPr>
        <p:txBody>
          <a:bodyPr>
            <a:spAutoFit/>
          </a:bodyPr>
          <a:lstStyle/>
          <a:p>
            <a:pPr algn="ctr">
              <a:spcBef>
                <a:spcPct val="50000"/>
              </a:spcBef>
            </a:pPr>
            <a:r>
              <a:rPr lang="en-US" altLang="zh-CN" b="1" dirty="0" err="1" smtClean="0">
                <a:solidFill>
                  <a:srgbClr val="FFFFFF"/>
                </a:solidFill>
                <a:ea typeface="宋体" pitchFamily="2" charset="-122"/>
                <a:cs typeface="Arial" pitchFamily="34" charset="0"/>
              </a:rPr>
              <a:t>MySQL</a:t>
            </a:r>
            <a:endParaRPr lang="en-US" altLang="zh-CN" b="1" dirty="0">
              <a:solidFill>
                <a:srgbClr val="FFFFFF"/>
              </a:solidFill>
              <a:ea typeface="宋体" pitchFamily="2"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25" grpId="0"/>
      <p:bldP spid="30"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服务整合</a:t>
            </a:r>
            <a:endParaRPr lang="zh-CN" altLang="en-US" dirty="0"/>
          </a:p>
        </p:txBody>
      </p:sp>
      <p:sp>
        <p:nvSpPr>
          <p:cNvPr id="3" name="内容占位符 2"/>
          <p:cNvSpPr>
            <a:spLocks noGrp="1"/>
          </p:cNvSpPr>
          <p:nvPr>
            <p:ph idx="1"/>
          </p:nvPr>
        </p:nvSpPr>
        <p:spPr/>
        <p:txBody>
          <a:bodyPr/>
          <a:lstStyle/>
          <a:p>
            <a:endParaRPr lang="en-US" altLang="zh-CN" dirty="0" smtClean="0"/>
          </a:p>
          <a:p>
            <a:r>
              <a:rPr lang="en-US" altLang="zh-CN" dirty="0" smtClean="0"/>
              <a:t>PHP</a:t>
            </a:r>
            <a:r>
              <a:rPr lang="zh-CN" altLang="en-US" dirty="0" smtClean="0"/>
              <a:t>操作数据库</a:t>
            </a:r>
          </a:p>
          <a:p>
            <a:endParaRPr lang="en-US" altLang="zh-CN" dirty="0" smtClean="0"/>
          </a:p>
          <a:p>
            <a:endParaRPr lang="en-US" altLang="zh-CN" dirty="0" smtClean="0"/>
          </a:p>
          <a:p>
            <a:r>
              <a:rPr lang="zh-CN" altLang="en-US" dirty="0" smtClean="0"/>
              <a:t>留言本</a:t>
            </a:r>
            <a:endParaRPr lang="zh-CN" altLang="en-US" dirty="0"/>
          </a:p>
        </p:txBody>
      </p:sp>
      <p:pic>
        <p:nvPicPr>
          <p:cNvPr id="4" name="Picture 2" descr="F:\PPT图片\e4376c0bd7d0395aebf27482ee8c4165.jpg"/>
          <p:cNvPicPr>
            <a:picLocks noChangeAspect="1" noChangeArrowheads="1"/>
          </p:cNvPicPr>
          <p:nvPr/>
        </p:nvPicPr>
        <p:blipFill>
          <a:blip r:embed="rId3"/>
          <a:stretch>
            <a:fillRect/>
          </a:stretch>
        </p:blipFill>
        <p:spPr bwMode="auto">
          <a:xfrm>
            <a:off x="4649043" y="1143024"/>
            <a:ext cx="3346415" cy="407192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写在最后</a:t>
            </a:r>
            <a:endParaRPr lang="zh-CN" altLang="en-US" dirty="0"/>
          </a:p>
        </p:txBody>
      </p:sp>
      <p:sp>
        <p:nvSpPr>
          <p:cNvPr id="3" name="内容占位符 2"/>
          <p:cNvSpPr>
            <a:spLocks noGrp="1"/>
          </p:cNvSpPr>
          <p:nvPr>
            <p:ph idx="1"/>
          </p:nvPr>
        </p:nvSpPr>
        <p:spPr/>
        <p:txBody>
          <a:bodyPr/>
          <a:lstStyle/>
          <a:p>
            <a:r>
              <a:rPr lang="zh-CN" altLang="en-US" dirty="0" smtClean="0"/>
              <a:t>所有的服务都找到了相应的应用场景，只有</a:t>
            </a:r>
            <a:r>
              <a:rPr lang="en-US" altLang="zh-CN" dirty="0" smtClean="0"/>
              <a:t>NFS</a:t>
            </a:r>
            <a:r>
              <a:rPr lang="zh-CN" altLang="en-US" dirty="0" smtClean="0"/>
              <a:t>服务还没有使用。</a:t>
            </a:r>
            <a:endParaRPr lang="en-US" altLang="zh-CN" dirty="0" smtClean="0"/>
          </a:p>
          <a:p>
            <a:pPr>
              <a:buNone/>
            </a:pPr>
            <a:endParaRPr lang="en-US" altLang="zh-CN" dirty="0" smtClean="0"/>
          </a:p>
          <a:p>
            <a:r>
              <a:rPr lang="zh-CN" altLang="en-US" dirty="0" smtClean="0"/>
              <a:t>一个域名解析到一个</a:t>
            </a:r>
            <a:r>
              <a:rPr lang="en-US" altLang="zh-CN" dirty="0" err="1" smtClean="0"/>
              <a:t>ip</a:t>
            </a:r>
            <a:r>
              <a:rPr lang="zh-CN" altLang="en-US" dirty="0" smtClean="0"/>
              <a:t>地址之上，虽然我们可以使用</a:t>
            </a:r>
            <a:r>
              <a:rPr lang="en-US" altLang="zh-CN" dirty="0" smtClean="0"/>
              <a:t>DNS</a:t>
            </a:r>
            <a:r>
              <a:rPr lang="zh-CN" altLang="en-US" dirty="0" smtClean="0"/>
              <a:t>的视图功能，解析到多个</a:t>
            </a:r>
            <a:r>
              <a:rPr lang="en-US" altLang="zh-CN" dirty="0" err="1" smtClean="0"/>
              <a:t>ip</a:t>
            </a:r>
            <a:r>
              <a:rPr lang="zh-CN" altLang="en-US" dirty="0" smtClean="0"/>
              <a:t>地址之上，但最好的解决方案应该是负载均衡。</a:t>
            </a:r>
            <a:endParaRPr lang="en-US" altLang="zh-CN" dirty="0" smtClean="0"/>
          </a:p>
          <a:p>
            <a:endParaRPr lang="en-US" altLang="zh-CN" dirty="0" smtClean="0"/>
          </a:p>
          <a:p>
            <a:r>
              <a:rPr lang="zh-CN" altLang="en-US" dirty="0" smtClean="0"/>
              <a:t>随着访问量的不断增长，</a:t>
            </a:r>
            <a:r>
              <a:rPr lang="en-US" altLang="zh-CN" dirty="0" smtClean="0"/>
              <a:t>LAMP</a:t>
            </a:r>
            <a:r>
              <a:rPr lang="zh-CN" altLang="en-US" dirty="0" smtClean="0"/>
              <a:t>架构本身及相关的服务都将随之变化。</a:t>
            </a:r>
            <a:endParaRPr lang="en-US" altLang="zh-CN" dirty="0" smtClean="0"/>
          </a:p>
          <a:p>
            <a:endParaRPr lang="zh-CN" altLang="en-US" dirty="0"/>
          </a:p>
        </p:txBody>
      </p:sp>
      <p:pic>
        <p:nvPicPr>
          <p:cNvPr id="2050" name="Picture 2" descr="C:\Users\lincoln\Desktop\图片1.png"/>
          <p:cNvPicPr>
            <a:picLocks noChangeAspect="1" noChangeArrowheads="1"/>
          </p:cNvPicPr>
          <p:nvPr/>
        </p:nvPicPr>
        <p:blipFill>
          <a:blip r:embed="rId2"/>
          <a:srcRect/>
          <a:stretch>
            <a:fillRect/>
          </a:stretch>
        </p:blipFill>
        <p:spPr bwMode="auto">
          <a:xfrm>
            <a:off x="642910" y="571480"/>
            <a:ext cx="7897813" cy="4371975"/>
          </a:xfrm>
          <a:prstGeom prst="rect">
            <a:avLst/>
          </a:prstGeom>
          <a:noFill/>
        </p:spPr>
      </p:pic>
      <p:pic>
        <p:nvPicPr>
          <p:cNvPr id="2051" name="Picture 3" descr="C:\Users\lincoln\Desktop\图片2.png"/>
          <p:cNvPicPr>
            <a:picLocks noChangeAspect="1" noChangeArrowheads="1"/>
          </p:cNvPicPr>
          <p:nvPr/>
        </p:nvPicPr>
        <p:blipFill>
          <a:blip r:embed="rId3"/>
          <a:srcRect/>
          <a:stretch>
            <a:fillRect/>
          </a:stretch>
        </p:blipFill>
        <p:spPr bwMode="auto">
          <a:xfrm>
            <a:off x="311302" y="0"/>
            <a:ext cx="8546978" cy="5429264"/>
          </a:xfrm>
          <a:prstGeom prst="rect">
            <a:avLst/>
          </a:prstGeom>
          <a:noFill/>
        </p:spPr>
      </p:pic>
      <p:pic>
        <p:nvPicPr>
          <p:cNvPr id="2052" name="Picture 4" descr="C:\Users\lincoln\Desktop\图片3.png"/>
          <p:cNvPicPr>
            <a:picLocks noChangeAspect="1" noChangeArrowheads="1"/>
          </p:cNvPicPr>
          <p:nvPr/>
        </p:nvPicPr>
        <p:blipFill>
          <a:blip r:embed="rId4"/>
          <a:srcRect/>
          <a:stretch>
            <a:fillRect/>
          </a:stretch>
        </p:blipFill>
        <p:spPr bwMode="auto">
          <a:xfrm>
            <a:off x="357158" y="0"/>
            <a:ext cx="8429684" cy="5428878"/>
          </a:xfrm>
          <a:prstGeom prst="rect">
            <a:avLst/>
          </a:prstGeom>
          <a:noFill/>
        </p:spPr>
      </p:pic>
      <p:pic>
        <p:nvPicPr>
          <p:cNvPr id="2053" name="Picture 5" descr="C:\Users\lincoln\Desktop\图片4.png"/>
          <p:cNvPicPr>
            <a:picLocks noChangeAspect="1" noChangeArrowheads="1"/>
          </p:cNvPicPr>
          <p:nvPr/>
        </p:nvPicPr>
        <p:blipFill>
          <a:blip r:embed="rId5"/>
          <a:srcRect/>
          <a:stretch>
            <a:fillRect/>
          </a:stretch>
        </p:blipFill>
        <p:spPr bwMode="auto">
          <a:xfrm>
            <a:off x="285720" y="0"/>
            <a:ext cx="8546622" cy="5429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checkerboard(across)">
                                      <p:cBhvr>
                                        <p:cTn id="25"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zh-CN" altLang="en-US" dirty="0" smtClean="0"/>
              <a:t>谢谢</a:t>
            </a:r>
            <a:endParaRPr lang="zh-CN" alt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ncoln\Desktop\图片\1165441_49051523-1024x76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标题 1"/>
          <p:cNvSpPr>
            <a:spLocks noGrp="1"/>
          </p:cNvSpPr>
          <p:nvPr>
            <p:ph type="ctrTitle"/>
          </p:nvPr>
        </p:nvSpPr>
        <p:spPr>
          <a:xfrm>
            <a:off x="-1571668" y="0"/>
            <a:ext cx="7772400" cy="1828800"/>
          </a:xfrm>
        </p:spPr>
        <p:txBody>
          <a:bodyPr/>
          <a:lstStyle/>
          <a:p>
            <a:pPr algn="ctr"/>
            <a:r>
              <a:rPr lang="zh-CN" altLang="en-US" dirty="0" smtClean="0"/>
              <a:t>基础篇</a:t>
            </a:r>
            <a:endParaRPr lang="zh-CN" alt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Internet</a:t>
            </a:r>
            <a:r>
              <a:rPr lang="zh-CN" altLang="en-US" dirty="0" smtClean="0"/>
              <a:t>基础</a:t>
            </a:r>
            <a:endParaRPr lang="zh-CN" altLang="en-US" dirty="0"/>
          </a:p>
        </p:txBody>
      </p:sp>
      <p:sp>
        <p:nvSpPr>
          <p:cNvPr id="3" name="内容占位符 2"/>
          <p:cNvSpPr>
            <a:spLocks noGrp="1"/>
          </p:cNvSpPr>
          <p:nvPr>
            <p:ph idx="1"/>
          </p:nvPr>
        </p:nvSpPr>
        <p:spPr>
          <a:xfrm>
            <a:off x="502920" y="530352"/>
            <a:ext cx="8183880" cy="4970350"/>
          </a:xfrm>
        </p:spPr>
        <p:txBody>
          <a:bodyPr>
            <a:normAutofit fontScale="55000" lnSpcReduction="20000"/>
          </a:bodyPr>
          <a:lstStyle/>
          <a:p>
            <a:r>
              <a:rPr lang="en-US" b="1" dirty="0" smtClean="0"/>
              <a:t>Internet</a:t>
            </a:r>
            <a:r>
              <a:rPr lang="zh-CN" altLang="en-US" b="1" dirty="0" smtClean="0"/>
              <a:t>的定义</a:t>
            </a:r>
            <a:endParaRPr lang="en-US" altLang="zh-CN" b="1" dirty="0" smtClean="0"/>
          </a:p>
          <a:p>
            <a:endParaRPr lang="en-US" altLang="zh-CN" b="1" dirty="0" smtClean="0"/>
          </a:p>
          <a:p>
            <a:r>
              <a:rPr lang="zh-CN" altLang="en-US" dirty="0" smtClean="0"/>
              <a:t>　   因特网（</a:t>
            </a:r>
            <a:r>
              <a:rPr lang="en-US" altLang="zh-CN" dirty="0" smtClean="0"/>
              <a:t>Internet</a:t>
            </a:r>
            <a:r>
              <a:rPr lang="zh-CN" altLang="en-US" dirty="0" smtClean="0"/>
              <a:t>）是一组全球信息资源的总汇。有一种粗略的说法，认为</a:t>
            </a:r>
            <a:r>
              <a:rPr lang="en-US" altLang="zh-CN" dirty="0" smtClean="0"/>
              <a:t>INTERNET</a:t>
            </a:r>
            <a:r>
              <a:rPr lang="zh-CN" altLang="en-US" dirty="0" smtClean="0"/>
              <a:t>是由于许多小的网络（子网）互联而成的一个逻辑网，每个子网中连接着若干台计算机（主机）。</a:t>
            </a:r>
            <a:r>
              <a:rPr lang="en-US" altLang="zh-CN" dirty="0" smtClean="0"/>
              <a:t>Internet</a:t>
            </a:r>
            <a:r>
              <a:rPr lang="zh-CN" altLang="en-US" dirty="0" smtClean="0"/>
              <a:t>以相互交流信息资源为目的，基于一些共同的协议，并通过许多路由器和公共互联网而成，它是一个信息资源和资源共享的集合。计算机网络只是传播信息的载体。</a:t>
            </a:r>
            <a:endParaRPr lang="en-US" altLang="zh-CN" dirty="0" smtClean="0"/>
          </a:p>
          <a:p>
            <a:r>
              <a:rPr lang="zh-CN" altLang="en-US" dirty="0" smtClean="0"/>
              <a:t> </a:t>
            </a:r>
          </a:p>
          <a:p>
            <a:r>
              <a:rPr lang="zh-CN" altLang="en-US" dirty="0" smtClean="0"/>
              <a:t>　　</a:t>
            </a:r>
            <a:r>
              <a:rPr lang="en-US" altLang="zh-CN" dirty="0" smtClean="0"/>
              <a:t>1995</a:t>
            </a:r>
            <a:r>
              <a:rPr lang="zh-CN" altLang="en-US" dirty="0" smtClean="0"/>
              <a:t>年</a:t>
            </a:r>
            <a:r>
              <a:rPr lang="en-US" altLang="zh-CN" dirty="0" smtClean="0"/>
              <a:t>10</a:t>
            </a:r>
            <a:r>
              <a:rPr lang="zh-CN" altLang="en-US" dirty="0" smtClean="0"/>
              <a:t>月</a:t>
            </a:r>
            <a:r>
              <a:rPr lang="en-US" altLang="zh-CN" dirty="0" smtClean="0"/>
              <a:t>24</a:t>
            </a:r>
            <a:r>
              <a:rPr lang="zh-CN" altLang="en-US" dirty="0" smtClean="0"/>
              <a:t>日，“联合网络委员会”通过了一项有关决议：将“互联网”定义为全球性的信息系统</a:t>
            </a:r>
            <a:r>
              <a:rPr lang="en-US" altLang="zh-CN" dirty="0" smtClean="0"/>
              <a:t>—— </a:t>
            </a:r>
          </a:p>
          <a:p>
            <a:endParaRPr lang="en-US" altLang="zh-CN" dirty="0" smtClean="0"/>
          </a:p>
          <a:p>
            <a:r>
              <a:rPr lang="zh-CN" altLang="en-US" dirty="0" smtClean="0"/>
              <a:t>　　</a:t>
            </a:r>
            <a:r>
              <a:rPr lang="en-US" altLang="zh-CN" dirty="0" smtClean="0"/>
              <a:t>1</a:t>
            </a:r>
            <a:r>
              <a:rPr lang="zh-CN" altLang="en-US" dirty="0" smtClean="0"/>
              <a:t>． 通过</a:t>
            </a:r>
            <a:r>
              <a:rPr lang="zh-CN" altLang="en-US" dirty="0" smtClean="0">
                <a:solidFill>
                  <a:srgbClr val="FF0000"/>
                </a:solidFill>
              </a:rPr>
              <a:t>全球性的唯一的地址逻辑地</a:t>
            </a:r>
            <a:r>
              <a:rPr lang="zh-CN" altLang="en-US" dirty="0" smtClean="0"/>
              <a:t>链接在一起。这个地址是建立在互联网协议</a:t>
            </a:r>
            <a:r>
              <a:rPr lang="en-US" altLang="zh-CN" dirty="0" smtClean="0"/>
              <a:t>(IP)</a:t>
            </a:r>
            <a:r>
              <a:rPr lang="zh-CN" altLang="en-US" dirty="0" smtClean="0"/>
              <a:t>或今后其他协议基础之上的。 </a:t>
            </a:r>
            <a:endParaRPr lang="en-US" altLang="zh-CN" dirty="0" smtClean="0"/>
          </a:p>
          <a:p>
            <a:endParaRPr lang="zh-CN" altLang="en-US" dirty="0" smtClean="0"/>
          </a:p>
          <a:p>
            <a:r>
              <a:rPr lang="zh-CN" altLang="en-US" dirty="0" smtClean="0"/>
              <a:t>　　</a:t>
            </a:r>
            <a:r>
              <a:rPr lang="en-US" altLang="zh-CN" dirty="0" smtClean="0"/>
              <a:t>2</a:t>
            </a:r>
            <a:r>
              <a:rPr lang="zh-CN" altLang="en-US" dirty="0" smtClean="0"/>
              <a:t>． 可以通过</a:t>
            </a:r>
            <a:r>
              <a:rPr lang="zh-CN" altLang="en-US" dirty="0" smtClean="0">
                <a:solidFill>
                  <a:srgbClr val="FF0000"/>
                </a:solidFill>
              </a:rPr>
              <a:t>传输控制协议和互联协议</a:t>
            </a:r>
            <a:r>
              <a:rPr lang="en-US" altLang="zh-CN" dirty="0" smtClean="0">
                <a:solidFill>
                  <a:srgbClr val="FF0000"/>
                </a:solidFill>
              </a:rPr>
              <a:t>(TCP/IP)</a:t>
            </a:r>
            <a:r>
              <a:rPr lang="zh-CN" altLang="en-US" dirty="0" smtClean="0"/>
              <a:t>，或者今后其他接替的协议或与互联协议</a:t>
            </a:r>
            <a:r>
              <a:rPr lang="en-US" altLang="zh-CN" dirty="0" smtClean="0"/>
              <a:t>(IP)</a:t>
            </a:r>
            <a:r>
              <a:rPr lang="zh-CN" altLang="en-US" dirty="0" smtClean="0"/>
              <a:t>兼容的协议来进行通信。 </a:t>
            </a:r>
            <a:endParaRPr lang="en-US" altLang="zh-CN" dirty="0" smtClean="0"/>
          </a:p>
          <a:p>
            <a:endParaRPr lang="zh-CN" altLang="en-US" dirty="0" smtClean="0"/>
          </a:p>
          <a:p>
            <a:r>
              <a:rPr lang="zh-CN" altLang="en-US" dirty="0" smtClean="0"/>
              <a:t>　　</a:t>
            </a:r>
            <a:r>
              <a:rPr lang="en-US" altLang="zh-CN" dirty="0" smtClean="0"/>
              <a:t>3</a:t>
            </a:r>
            <a:r>
              <a:rPr lang="zh-CN" altLang="en-US" dirty="0" smtClean="0"/>
              <a:t>． 可以让公共用户或者私人用户使用高水平的服务。这种服务是</a:t>
            </a:r>
            <a:r>
              <a:rPr lang="zh-CN" altLang="en-US" dirty="0" smtClean="0">
                <a:solidFill>
                  <a:srgbClr val="FF0000"/>
                </a:solidFill>
              </a:rPr>
              <a:t>建立在上述通信及相关的基础设施之上</a:t>
            </a:r>
            <a:r>
              <a:rPr lang="zh-CN" altLang="en-US" dirty="0" smtClean="0"/>
              <a:t>的。 </a:t>
            </a:r>
            <a:endParaRPr lang="en-US" altLang="zh-CN" dirty="0" smtClean="0"/>
          </a:p>
          <a:p>
            <a:endParaRPr lang="zh-CN" altLang="en-US" dirty="0" smtClean="0"/>
          </a:p>
          <a:p>
            <a:r>
              <a:rPr lang="zh-CN" altLang="en-US" dirty="0" smtClean="0"/>
              <a:t>　　实际上由于互联网是划时代的，它不是为某一种需求设计的，而是一种可以接受任何新的需求的总的基础结构。你也可以从社会、政治、文化、经济、军事等各个层面去解释理解其意义和价值。 </a:t>
            </a:r>
          </a:p>
        </p:txBody>
      </p:sp>
      <p:pic>
        <p:nvPicPr>
          <p:cNvPr id="4" name="Picture 2" descr="C:\Users\lincoln\Desktop\20090120235900530.jpg"/>
          <p:cNvPicPr>
            <a:picLocks noChangeAspect="1" noChangeArrowheads="1"/>
          </p:cNvPicPr>
          <p:nvPr/>
        </p:nvPicPr>
        <p:blipFill>
          <a:blip r:embed="rId3"/>
          <a:srcRect/>
          <a:stretch>
            <a:fillRect/>
          </a:stretch>
        </p:blipFill>
        <p:spPr bwMode="auto">
          <a:xfrm>
            <a:off x="0" y="-8929"/>
            <a:ext cx="9144000" cy="686692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Internet</a:t>
            </a:r>
            <a:r>
              <a:rPr lang="zh-CN" altLang="en-US" smtClean="0"/>
              <a:t>基础</a:t>
            </a:r>
            <a:endParaRPr lang="zh-CN" altLang="en-US"/>
          </a:p>
        </p:txBody>
      </p:sp>
      <p:sp>
        <p:nvSpPr>
          <p:cNvPr id="3" name="内容占位符 2"/>
          <p:cNvSpPr>
            <a:spLocks noGrp="1"/>
          </p:cNvSpPr>
          <p:nvPr>
            <p:ph idx="1"/>
          </p:nvPr>
        </p:nvSpPr>
        <p:spPr>
          <a:xfrm>
            <a:off x="502920" y="530352"/>
            <a:ext cx="8183880" cy="5041788"/>
          </a:xfrm>
        </p:spPr>
        <p:txBody>
          <a:bodyPr>
            <a:normAutofit fontScale="62500" lnSpcReduction="20000"/>
          </a:bodyPr>
          <a:lstStyle/>
          <a:p>
            <a:r>
              <a:rPr lang="en-US" altLang="zh-CN" b="1" dirty="0" smtClean="0"/>
              <a:t>Internet</a:t>
            </a:r>
            <a:r>
              <a:rPr lang="zh-CN" altLang="en-US" b="1" dirty="0" smtClean="0"/>
              <a:t>的产生与发展</a:t>
            </a:r>
            <a:endParaRPr lang="en-US" altLang="zh-CN" b="1" dirty="0" smtClean="0"/>
          </a:p>
          <a:p>
            <a:r>
              <a:rPr lang="zh-CN" altLang="en-US" dirty="0" smtClean="0"/>
              <a:t>　</a:t>
            </a:r>
            <a:endParaRPr lang="en-US" altLang="zh-CN" dirty="0" smtClean="0"/>
          </a:p>
          <a:p>
            <a:r>
              <a:rPr lang="en-US" altLang="zh-CN" dirty="0" smtClean="0"/>
              <a:t>      60</a:t>
            </a:r>
            <a:r>
              <a:rPr lang="zh-CN" altLang="en-US" dirty="0" smtClean="0"/>
              <a:t>年代开始，美国国防部的高级研究计划局</a:t>
            </a:r>
            <a:r>
              <a:rPr lang="en-US" altLang="zh-CN" dirty="0" smtClean="0"/>
              <a:t>ARPA</a:t>
            </a:r>
            <a:r>
              <a:rPr lang="zh-CN" altLang="en-US" dirty="0" smtClean="0"/>
              <a:t>建立阿帕网</a:t>
            </a:r>
            <a:r>
              <a:rPr lang="en-US" altLang="zh-CN" dirty="0" err="1" smtClean="0"/>
              <a:t>ARPANet</a:t>
            </a:r>
            <a:r>
              <a:rPr lang="zh-CN" altLang="en-US" dirty="0" smtClean="0"/>
              <a:t>，向美国国内大学和一些公司提供经费，以促进计算机网络和分组交换技术的研究。 </a:t>
            </a:r>
          </a:p>
          <a:p>
            <a:endParaRPr lang="en-US" altLang="zh-CN" dirty="0" smtClean="0"/>
          </a:p>
          <a:p>
            <a:r>
              <a:rPr lang="en-US" altLang="zh-CN" dirty="0" smtClean="0"/>
              <a:t>1992</a:t>
            </a:r>
            <a:r>
              <a:rPr lang="zh-CN" altLang="en-US" dirty="0" smtClean="0"/>
              <a:t>年，</a:t>
            </a:r>
            <a:r>
              <a:rPr lang="en-US" altLang="zh-CN" dirty="0" smtClean="0"/>
              <a:t>Internet</a:t>
            </a:r>
            <a:r>
              <a:rPr lang="zh-CN" altLang="en-US" dirty="0" smtClean="0"/>
              <a:t>上的主机超过</a:t>
            </a:r>
            <a:r>
              <a:rPr lang="en-US" altLang="zh-CN" dirty="0" smtClean="0"/>
              <a:t>1</a:t>
            </a:r>
            <a:r>
              <a:rPr lang="zh-CN" altLang="en-US" dirty="0" smtClean="0"/>
              <a:t>百万台。</a:t>
            </a:r>
            <a:endParaRPr lang="en-US" altLang="zh-CN" dirty="0" smtClean="0"/>
          </a:p>
          <a:p>
            <a:r>
              <a:rPr lang="en-US" altLang="zh-CN" dirty="0" smtClean="0"/>
              <a:t>1993</a:t>
            </a:r>
            <a:r>
              <a:rPr lang="zh-CN" altLang="en-US" dirty="0" smtClean="0"/>
              <a:t>年，</a:t>
            </a:r>
            <a:r>
              <a:rPr lang="en-US" altLang="zh-CN" dirty="0" smtClean="0"/>
              <a:t>Internet</a:t>
            </a:r>
            <a:r>
              <a:rPr lang="zh-CN" altLang="en-US" dirty="0" smtClean="0"/>
              <a:t>主干网的速率提高到</a:t>
            </a:r>
            <a:r>
              <a:rPr lang="en-US" altLang="zh-CN" dirty="0" smtClean="0"/>
              <a:t>45Mbps</a:t>
            </a:r>
            <a:r>
              <a:rPr lang="zh-CN" altLang="en-US" dirty="0" smtClean="0"/>
              <a:t>。</a:t>
            </a:r>
            <a:endParaRPr lang="en-US" altLang="zh-CN" dirty="0" smtClean="0"/>
          </a:p>
          <a:p>
            <a:r>
              <a:rPr lang="en-US" altLang="zh-CN" dirty="0" smtClean="0"/>
              <a:t>1996</a:t>
            </a:r>
            <a:r>
              <a:rPr lang="zh-CN" altLang="en-US" dirty="0" smtClean="0"/>
              <a:t>年，速率为</a:t>
            </a:r>
            <a:r>
              <a:rPr lang="en-US" altLang="zh-CN" dirty="0" smtClean="0"/>
              <a:t>155Mbps</a:t>
            </a:r>
            <a:r>
              <a:rPr lang="zh-CN" altLang="en-US" dirty="0" smtClean="0"/>
              <a:t>的主干网建成。</a:t>
            </a:r>
            <a:endParaRPr lang="en-US" altLang="zh-CN" dirty="0" smtClean="0"/>
          </a:p>
          <a:p>
            <a:r>
              <a:rPr lang="en-US" altLang="zh-CN" dirty="0" smtClean="0"/>
              <a:t>1999</a:t>
            </a:r>
            <a:r>
              <a:rPr lang="zh-CN" altLang="en-US" dirty="0" smtClean="0"/>
              <a:t>年， </a:t>
            </a:r>
            <a:r>
              <a:rPr lang="en-US" altLang="zh-CN" dirty="0" smtClean="0"/>
              <a:t>MCI</a:t>
            </a:r>
            <a:r>
              <a:rPr lang="zh-CN" altLang="en-US" dirty="0" smtClean="0"/>
              <a:t>和</a:t>
            </a:r>
            <a:r>
              <a:rPr lang="en-US" altLang="zh-CN" dirty="0" smtClean="0"/>
              <a:t>WorldCom</a:t>
            </a:r>
            <a:r>
              <a:rPr lang="zh-CN" altLang="en-US" dirty="0" smtClean="0"/>
              <a:t>公司将</a:t>
            </a:r>
            <a:r>
              <a:rPr lang="en-US" altLang="zh-CN" dirty="0" smtClean="0"/>
              <a:t>Internet</a:t>
            </a:r>
            <a:r>
              <a:rPr lang="zh-CN" altLang="en-US" dirty="0" smtClean="0"/>
              <a:t>主干网速率提高到</a:t>
            </a:r>
            <a:r>
              <a:rPr lang="en-US" altLang="zh-CN" dirty="0" smtClean="0"/>
              <a:t>2.5Gbps</a:t>
            </a:r>
            <a:r>
              <a:rPr lang="zh-CN" altLang="en-US" dirty="0" smtClean="0"/>
              <a:t>。</a:t>
            </a:r>
            <a:endParaRPr lang="en-US" altLang="zh-CN" dirty="0" smtClean="0"/>
          </a:p>
          <a:p>
            <a:r>
              <a:rPr lang="en-US" altLang="zh-CN" dirty="0" smtClean="0"/>
              <a:t>1999</a:t>
            </a:r>
            <a:r>
              <a:rPr lang="zh-CN" altLang="en-US" dirty="0" smtClean="0"/>
              <a:t>年，</a:t>
            </a:r>
            <a:r>
              <a:rPr lang="en-US" altLang="zh-CN" dirty="0" smtClean="0"/>
              <a:t>Internet</a:t>
            </a:r>
            <a:r>
              <a:rPr lang="zh-CN" altLang="en-US" dirty="0" smtClean="0"/>
              <a:t>上注册的主机已超过</a:t>
            </a:r>
            <a:r>
              <a:rPr lang="en-US" altLang="zh-CN" dirty="0" smtClean="0"/>
              <a:t>1</a:t>
            </a:r>
            <a:r>
              <a:rPr lang="zh-CN" altLang="en-US" dirty="0" smtClean="0"/>
              <a:t>千万台。 </a:t>
            </a:r>
            <a:endParaRPr lang="en-US" altLang="zh-CN" dirty="0" smtClean="0"/>
          </a:p>
          <a:p>
            <a:pPr>
              <a:buNone/>
            </a:pPr>
            <a:endParaRPr lang="en-US" altLang="zh-CN" dirty="0" smtClean="0"/>
          </a:p>
          <a:p>
            <a:r>
              <a:rPr lang="zh-CN" altLang="en-US" dirty="0" smtClean="0"/>
              <a:t>与此同时，</a:t>
            </a:r>
            <a:r>
              <a:rPr lang="en-US" altLang="zh-CN" dirty="0" smtClean="0"/>
              <a:t>WWW</a:t>
            </a:r>
            <a:r>
              <a:rPr lang="zh-CN" altLang="en-US" dirty="0" smtClean="0"/>
              <a:t>的站点数目也急剧增长。</a:t>
            </a:r>
            <a:endParaRPr lang="en-US" altLang="zh-CN" dirty="0" smtClean="0"/>
          </a:p>
          <a:p>
            <a:r>
              <a:rPr lang="en-US" altLang="zh-CN" dirty="0" smtClean="0"/>
              <a:t>1993</a:t>
            </a:r>
            <a:r>
              <a:rPr lang="zh-CN" altLang="en-US" dirty="0" smtClean="0"/>
              <a:t>年底只有</a:t>
            </a:r>
            <a:r>
              <a:rPr lang="en-US" altLang="zh-CN" dirty="0" smtClean="0"/>
              <a:t>627</a:t>
            </a:r>
            <a:r>
              <a:rPr lang="zh-CN" altLang="en-US" dirty="0" smtClean="0"/>
              <a:t>个</a:t>
            </a:r>
            <a:endParaRPr lang="en-US" altLang="zh-CN" dirty="0" smtClean="0"/>
          </a:p>
          <a:p>
            <a:r>
              <a:rPr lang="en-US" altLang="zh-CN" dirty="0" smtClean="0"/>
              <a:t>1994</a:t>
            </a:r>
            <a:r>
              <a:rPr lang="zh-CN" altLang="en-US" dirty="0" smtClean="0"/>
              <a:t>年底就超过</a:t>
            </a:r>
            <a:r>
              <a:rPr lang="en-US" altLang="zh-CN" dirty="0" smtClean="0"/>
              <a:t>1</a:t>
            </a:r>
            <a:r>
              <a:rPr lang="zh-CN" altLang="en-US" dirty="0" smtClean="0"/>
              <a:t>万个</a:t>
            </a:r>
            <a:endParaRPr lang="en-US" altLang="zh-CN" dirty="0" smtClean="0"/>
          </a:p>
          <a:p>
            <a:r>
              <a:rPr lang="en-US" altLang="zh-CN" dirty="0" smtClean="0"/>
              <a:t>1996</a:t>
            </a:r>
            <a:r>
              <a:rPr lang="zh-CN" altLang="en-US" dirty="0" smtClean="0"/>
              <a:t>年底超过</a:t>
            </a:r>
            <a:r>
              <a:rPr lang="en-US" altLang="zh-CN" dirty="0" smtClean="0"/>
              <a:t>60</a:t>
            </a:r>
            <a:r>
              <a:rPr lang="zh-CN" altLang="en-US" dirty="0" smtClean="0"/>
              <a:t>万个</a:t>
            </a:r>
            <a:endParaRPr lang="en-US" altLang="zh-CN" dirty="0" smtClean="0"/>
          </a:p>
          <a:p>
            <a:r>
              <a:rPr lang="en-US" altLang="zh-CN" dirty="0" smtClean="0"/>
              <a:t>1997</a:t>
            </a:r>
            <a:r>
              <a:rPr lang="zh-CN" altLang="en-US" dirty="0" smtClean="0"/>
              <a:t>年底超过</a:t>
            </a:r>
            <a:r>
              <a:rPr lang="en-US" altLang="zh-CN" dirty="0" smtClean="0"/>
              <a:t>160</a:t>
            </a:r>
            <a:r>
              <a:rPr lang="zh-CN" altLang="en-US" dirty="0" smtClean="0"/>
              <a:t>万个</a:t>
            </a:r>
            <a:endParaRPr lang="en-US" altLang="zh-CN" dirty="0" smtClean="0"/>
          </a:p>
          <a:p>
            <a:r>
              <a:rPr lang="zh-CN" altLang="en-US" dirty="0" smtClean="0"/>
              <a:t>而</a:t>
            </a:r>
            <a:r>
              <a:rPr lang="en-US" altLang="zh-CN" dirty="0" smtClean="0"/>
              <a:t>1999</a:t>
            </a:r>
            <a:r>
              <a:rPr lang="zh-CN" altLang="en-US" dirty="0" smtClean="0"/>
              <a:t>年底则超过了</a:t>
            </a:r>
            <a:r>
              <a:rPr lang="en-US" altLang="zh-CN" dirty="0" smtClean="0"/>
              <a:t>950</a:t>
            </a:r>
            <a:r>
              <a:rPr lang="zh-CN" altLang="en-US" dirty="0" smtClean="0"/>
              <a:t>万个。</a:t>
            </a:r>
            <a:endParaRPr lang="en-US" altLang="zh-CN" dirty="0" smtClean="0"/>
          </a:p>
          <a:p>
            <a:endParaRPr lang="en-US" altLang="zh-CN" dirty="0" smtClean="0"/>
          </a:p>
        </p:txBody>
      </p:sp>
      <p:pic>
        <p:nvPicPr>
          <p:cNvPr id="5122" name="Picture 2" descr="C:\Users\lincoln\Desktop\图片\2x124e103f186xz7f911257920661793.jpg"/>
          <p:cNvPicPr>
            <a:picLocks noChangeAspect="1" noChangeArrowheads="1"/>
          </p:cNvPicPr>
          <p:nvPr/>
        </p:nvPicPr>
        <p:blipFill>
          <a:blip r:embed="rId3"/>
          <a:srcRect/>
          <a:stretch>
            <a:fillRect/>
          </a:stretch>
        </p:blipFill>
        <p:spPr bwMode="auto">
          <a:xfrm>
            <a:off x="9429784" y="-1"/>
            <a:ext cx="9144001" cy="68580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1.03906 0 " pathEditMode="relative" rAng="0" ptsTypes="AA">
                                      <p:cBhvr>
                                        <p:cTn id="6" dur="2000" fill="hold"/>
                                        <p:tgtEl>
                                          <p:spTgt spid="5122"/>
                                        </p:tgtEl>
                                        <p:attrNameLst>
                                          <p:attrName>ppt_x</p:attrName>
                                          <p:attrName>ppt_y</p:attrName>
                                        </p:attrNameLst>
                                      </p:cBhvr>
                                      <p:rCtr x="-52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Internet</a:t>
            </a:r>
            <a:r>
              <a:rPr lang="zh-CN" altLang="en-US" dirty="0" smtClean="0"/>
              <a:t>基础</a:t>
            </a:r>
            <a:endParaRPr lang="zh-CN" altLang="en-US" dirty="0"/>
          </a:p>
        </p:txBody>
      </p:sp>
      <p:sp>
        <p:nvSpPr>
          <p:cNvPr id="3" name="内容占位符 2"/>
          <p:cNvSpPr>
            <a:spLocks noGrp="1"/>
          </p:cNvSpPr>
          <p:nvPr>
            <p:ph idx="1"/>
          </p:nvPr>
        </p:nvSpPr>
        <p:spPr>
          <a:xfrm>
            <a:off x="502920" y="530352"/>
            <a:ext cx="8183880" cy="4898912"/>
          </a:xfrm>
        </p:spPr>
        <p:txBody>
          <a:bodyPr>
            <a:normAutofit fontScale="62500" lnSpcReduction="20000"/>
          </a:bodyPr>
          <a:lstStyle/>
          <a:p>
            <a:r>
              <a:rPr lang="en-US" b="1" dirty="0" smtClean="0"/>
              <a:t>Internet</a:t>
            </a:r>
            <a:r>
              <a:rPr lang="zh-CN" altLang="en-US" b="1" dirty="0" smtClean="0"/>
              <a:t>应用</a:t>
            </a:r>
            <a:endParaRPr lang="en-US" altLang="zh-CN" b="1" dirty="0" smtClean="0"/>
          </a:p>
          <a:p>
            <a:endParaRPr lang="en-US" altLang="zh-CN" b="1" dirty="0" smtClean="0"/>
          </a:p>
          <a:p>
            <a:r>
              <a:rPr lang="en-US" altLang="zh-CN" dirty="0" smtClean="0"/>
              <a:t>1</a:t>
            </a:r>
            <a:r>
              <a:rPr lang="zh-CN" altLang="en-US" dirty="0" smtClean="0"/>
              <a:t>．接发电子邮件，这是最早也是最广泛的网络应用。</a:t>
            </a:r>
            <a:endParaRPr lang="en-US" altLang="zh-CN" dirty="0" smtClean="0"/>
          </a:p>
          <a:p>
            <a:endParaRPr lang="zh-CN" altLang="en-US" dirty="0" smtClean="0"/>
          </a:p>
          <a:p>
            <a:r>
              <a:rPr lang="en-US" altLang="zh-CN" dirty="0" smtClean="0"/>
              <a:t>2</a:t>
            </a:r>
            <a:r>
              <a:rPr lang="zh-CN" altLang="en-US" dirty="0" smtClean="0"/>
              <a:t>．网络的广泛应用会创造一种数字化的生活与工作方式，叫做</a:t>
            </a:r>
            <a:r>
              <a:rPr lang="en-US" altLang="zh-CN" dirty="0" smtClean="0"/>
              <a:t>SOHO</a:t>
            </a:r>
            <a:r>
              <a:rPr lang="zh-CN" altLang="en-US" dirty="0" smtClean="0"/>
              <a:t>（小型家庭办公室</a:t>
            </a:r>
            <a:r>
              <a:rPr lang="en-US" altLang="zh-CN" dirty="0" smtClean="0"/>
              <a:t>)</a:t>
            </a:r>
          </a:p>
          <a:p>
            <a:endParaRPr lang="zh-CN" altLang="en-US" dirty="0" smtClean="0"/>
          </a:p>
          <a:p>
            <a:r>
              <a:rPr lang="en-US" altLang="zh-CN" dirty="0" smtClean="0"/>
              <a:t>3</a:t>
            </a:r>
            <a:r>
              <a:rPr lang="zh-CN" altLang="en-US" dirty="0" smtClean="0"/>
              <a:t>．上网浏览或冲浪，这是网络提供的最基本的服务项目。</a:t>
            </a:r>
            <a:endParaRPr lang="en-US" altLang="zh-CN" dirty="0" smtClean="0"/>
          </a:p>
          <a:p>
            <a:endParaRPr lang="zh-CN" altLang="en-US" dirty="0" smtClean="0"/>
          </a:p>
          <a:p>
            <a:r>
              <a:rPr lang="en-US" altLang="zh-CN" dirty="0" smtClean="0"/>
              <a:t>4</a:t>
            </a:r>
            <a:r>
              <a:rPr lang="zh-CN" altLang="en-US" dirty="0" smtClean="0"/>
              <a:t>．查询信息。</a:t>
            </a:r>
            <a:endParaRPr lang="en-US" altLang="zh-CN" dirty="0" smtClean="0"/>
          </a:p>
          <a:p>
            <a:endParaRPr lang="zh-CN" altLang="en-US" dirty="0" smtClean="0"/>
          </a:p>
          <a:p>
            <a:r>
              <a:rPr lang="en-US" altLang="zh-CN" dirty="0" smtClean="0"/>
              <a:t>5</a:t>
            </a:r>
            <a:r>
              <a:rPr lang="zh-CN" altLang="en-US" dirty="0" smtClean="0"/>
              <a:t>．电子商务就是消费者借助网络，进入网络购物站点进行消费的行为。</a:t>
            </a:r>
            <a:endParaRPr lang="en-US" altLang="zh-CN" dirty="0" smtClean="0"/>
          </a:p>
          <a:p>
            <a:endParaRPr lang="zh-CN" altLang="en-US" dirty="0" smtClean="0"/>
          </a:p>
          <a:p>
            <a:r>
              <a:rPr lang="en-US" altLang="zh-CN" dirty="0" smtClean="0"/>
              <a:t>6</a:t>
            </a:r>
            <a:r>
              <a:rPr lang="zh-CN" altLang="en-US" dirty="0" smtClean="0"/>
              <a:t>．丰富人们的闲暇生活方式。</a:t>
            </a:r>
            <a:endParaRPr lang="en-US" altLang="zh-CN" dirty="0" smtClean="0"/>
          </a:p>
          <a:p>
            <a:endParaRPr lang="zh-CN" altLang="en-US" dirty="0" smtClean="0"/>
          </a:p>
          <a:p>
            <a:r>
              <a:rPr lang="en-US" altLang="zh-CN" dirty="0" smtClean="0"/>
              <a:t>7</a:t>
            </a:r>
            <a:r>
              <a:rPr lang="zh-CN" altLang="en-US" dirty="0" smtClean="0"/>
              <a:t>． “海内存知己，天涯若比邻”。 </a:t>
            </a:r>
            <a:endParaRPr lang="en-US" altLang="zh-CN" dirty="0" smtClean="0"/>
          </a:p>
          <a:p>
            <a:endParaRPr lang="zh-CN" altLang="en-US" dirty="0" smtClean="0"/>
          </a:p>
          <a:p>
            <a:r>
              <a:rPr lang="en-US" altLang="zh-CN" dirty="0" smtClean="0"/>
              <a:t>8</a:t>
            </a:r>
            <a:r>
              <a:rPr lang="zh-CN" altLang="en-US" dirty="0" smtClean="0"/>
              <a:t>．其他应用。如网上点播、网上炒股、网上求职。</a:t>
            </a:r>
            <a:endParaRPr lang="zh-CN" altLang="en-US" dirty="0"/>
          </a:p>
        </p:txBody>
      </p:sp>
      <p:pic>
        <p:nvPicPr>
          <p:cNvPr id="4" name="Picture 2" descr="C:\Users\lincoln\Desktop\图片\图片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Internet</a:t>
            </a:r>
            <a:r>
              <a:rPr lang="zh-CN" altLang="en-US" dirty="0" smtClean="0"/>
              <a:t>基础</a:t>
            </a:r>
            <a:endParaRPr lang="zh-CN" altLang="en-US" dirty="0"/>
          </a:p>
        </p:txBody>
      </p:sp>
      <p:sp>
        <p:nvSpPr>
          <p:cNvPr id="3" name="内容占位符 2"/>
          <p:cNvSpPr>
            <a:spLocks noGrp="1"/>
          </p:cNvSpPr>
          <p:nvPr>
            <p:ph idx="1"/>
          </p:nvPr>
        </p:nvSpPr>
        <p:spPr>
          <a:xfrm>
            <a:off x="502920" y="530352"/>
            <a:ext cx="8183880" cy="4327408"/>
          </a:xfrm>
        </p:spPr>
        <p:txBody>
          <a:bodyPr>
            <a:normAutofit fontScale="77500" lnSpcReduction="20000"/>
          </a:bodyPr>
          <a:lstStyle/>
          <a:p>
            <a:r>
              <a:rPr lang="en-US" b="1" dirty="0" smtClean="0"/>
              <a:t>Internet</a:t>
            </a:r>
            <a:r>
              <a:rPr lang="zh-CN" altLang="en-US" b="1" dirty="0" smtClean="0"/>
              <a:t>服务</a:t>
            </a:r>
            <a:endParaRPr lang="en-US" altLang="zh-CN" b="1" dirty="0" smtClean="0"/>
          </a:p>
          <a:p>
            <a:endParaRPr lang="en-US" altLang="zh-CN" b="1" dirty="0" smtClean="0"/>
          </a:p>
          <a:p>
            <a:r>
              <a:rPr lang="en-US" altLang="zh-CN" dirty="0" smtClean="0"/>
              <a:t>1</a:t>
            </a:r>
            <a:r>
              <a:rPr lang="zh-CN" altLang="en-US" dirty="0" smtClean="0"/>
              <a:t>．</a:t>
            </a:r>
            <a:r>
              <a:rPr lang="en-US" altLang="zh-CN" dirty="0" smtClean="0"/>
              <a:t>Internet</a:t>
            </a:r>
            <a:r>
              <a:rPr lang="zh-CN" altLang="en-US" dirty="0" smtClean="0"/>
              <a:t>上提供了高级浏览</a:t>
            </a:r>
            <a:r>
              <a:rPr lang="en-US" altLang="zh-CN" dirty="0" smtClean="0"/>
              <a:t>WWW </a:t>
            </a:r>
            <a:r>
              <a:rPr lang="zh-CN" altLang="en-US" dirty="0" smtClean="0"/>
              <a:t>服务</a:t>
            </a:r>
          </a:p>
          <a:p>
            <a:endParaRPr lang="en-US" altLang="zh-CN" dirty="0" smtClean="0"/>
          </a:p>
          <a:p>
            <a:r>
              <a:rPr lang="en-US" altLang="zh-CN" dirty="0" smtClean="0"/>
              <a:t>2</a:t>
            </a:r>
            <a:r>
              <a:rPr lang="zh-CN" altLang="en-US" dirty="0" smtClean="0"/>
              <a:t>．</a:t>
            </a:r>
            <a:r>
              <a:rPr lang="en-US" altLang="zh-CN" dirty="0" smtClean="0"/>
              <a:t>Internet</a:t>
            </a:r>
            <a:r>
              <a:rPr lang="zh-CN" altLang="en-US" dirty="0" smtClean="0"/>
              <a:t>上提供了电子邮件</a:t>
            </a:r>
            <a:r>
              <a:rPr lang="en-US" altLang="zh-CN" dirty="0" smtClean="0"/>
              <a:t>E-mail </a:t>
            </a:r>
            <a:r>
              <a:rPr lang="zh-CN" altLang="en-US" dirty="0" smtClean="0"/>
              <a:t>服务</a:t>
            </a:r>
            <a:endParaRPr lang="en-US" altLang="zh-CN" dirty="0" smtClean="0"/>
          </a:p>
          <a:p>
            <a:endParaRPr lang="zh-CN" altLang="en-US" dirty="0" smtClean="0"/>
          </a:p>
          <a:p>
            <a:r>
              <a:rPr lang="en-US" altLang="zh-CN" dirty="0" smtClean="0"/>
              <a:t>3</a:t>
            </a:r>
            <a:r>
              <a:rPr lang="zh-CN" altLang="en-US" dirty="0" smtClean="0"/>
              <a:t>．</a:t>
            </a:r>
            <a:r>
              <a:rPr lang="en-US" altLang="zh-CN" dirty="0" smtClean="0"/>
              <a:t>Internet</a:t>
            </a:r>
            <a:r>
              <a:rPr lang="zh-CN" altLang="en-US" dirty="0" smtClean="0"/>
              <a:t>上提供了远程登录</a:t>
            </a:r>
            <a:r>
              <a:rPr lang="en-US" altLang="zh-CN" dirty="0" err="1" smtClean="0"/>
              <a:t>ssh</a:t>
            </a:r>
            <a:r>
              <a:rPr lang="zh-CN" altLang="en-US" dirty="0" smtClean="0"/>
              <a:t>服务 　</a:t>
            </a:r>
          </a:p>
          <a:p>
            <a:endParaRPr lang="en-US" altLang="zh-CN" dirty="0" smtClean="0"/>
          </a:p>
          <a:p>
            <a:r>
              <a:rPr lang="en-US" altLang="zh-CN" dirty="0" smtClean="0"/>
              <a:t>4</a:t>
            </a:r>
            <a:r>
              <a:rPr lang="zh-CN" altLang="en-US" dirty="0" smtClean="0"/>
              <a:t>．</a:t>
            </a:r>
            <a:r>
              <a:rPr lang="en-US" altLang="zh-CN" dirty="0" smtClean="0"/>
              <a:t>Internet</a:t>
            </a:r>
            <a:r>
              <a:rPr lang="zh-CN" altLang="en-US" dirty="0" smtClean="0"/>
              <a:t>上提供了文件传输</a:t>
            </a:r>
            <a:r>
              <a:rPr lang="en-US" altLang="zh-CN" dirty="0" smtClean="0"/>
              <a:t>FTP </a:t>
            </a:r>
            <a:r>
              <a:rPr lang="zh-CN" altLang="en-US" dirty="0" smtClean="0"/>
              <a:t>服务 </a:t>
            </a:r>
            <a:endParaRPr lang="en-US" altLang="zh-CN" dirty="0" smtClean="0"/>
          </a:p>
          <a:p>
            <a:endParaRPr lang="en-US" altLang="zh-CN" dirty="0" smtClean="0"/>
          </a:p>
          <a:p>
            <a:r>
              <a:rPr lang="en-US" altLang="zh-CN" dirty="0" smtClean="0"/>
              <a:t>5</a:t>
            </a:r>
            <a:r>
              <a:rPr lang="zh-CN" altLang="en-US" dirty="0" smtClean="0"/>
              <a:t>．</a:t>
            </a:r>
            <a:r>
              <a:rPr lang="en-US" altLang="zh-CN" dirty="0" smtClean="0"/>
              <a:t>Internet</a:t>
            </a:r>
            <a:r>
              <a:rPr lang="zh-CN" altLang="en-US" dirty="0" smtClean="0"/>
              <a:t>上提供了名字解析</a:t>
            </a:r>
            <a:r>
              <a:rPr lang="en-US" altLang="zh-CN" dirty="0" smtClean="0"/>
              <a:t>DNS</a:t>
            </a:r>
            <a:r>
              <a:rPr lang="zh-CN" altLang="en-US" dirty="0" smtClean="0"/>
              <a:t>服务</a:t>
            </a:r>
            <a:endParaRPr lang="en-US" altLang="zh-CN" dirty="0" smtClean="0"/>
          </a:p>
          <a:p>
            <a:endParaRPr lang="en-US" altLang="zh-CN" dirty="0" smtClean="0"/>
          </a:p>
          <a:p>
            <a:r>
              <a:rPr lang="en-US" altLang="zh-CN" dirty="0" smtClean="0"/>
              <a:t>     ………………………………..</a:t>
            </a:r>
          </a:p>
          <a:p>
            <a:pPr>
              <a:buNone/>
            </a:pPr>
            <a:endParaRPr lang="en-US" altLang="zh-CN" dirty="0" smtClean="0"/>
          </a:p>
          <a:p>
            <a:pPr>
              <a:buNone/>
            </a:pPr>
            <a:endParaRPr lang="en-US" altLang="zh-CN" dirty="0" smtClean="0"/>
          </a:p>
          <a:p>
            <a:endParaRPr lang="zh-CN" altLang="en-US" dirty="0"/>
          </a:p>
        </p:txBody>
      </p:sp>
      <p:pic>
        <p:nvPicPr>
          <p:cNvPr id="3074" name="Picture 2" descr="C:\Users\lincoln\Desktop\图片\ecosystem_big.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TCP/IP </a:t>
            </a:r>
            <a:r>
              <a:rPr lang="zh-CN" altLang="en-US" dirty="0" smtClean="0"/>
              <a:t>协议</a:t>
            </a:r>
            <a:endParaRPr lang="zh-CN" altLang="en-US" dirty="0"/>
          </a:p>
        </p:txBody>
      </p:sp>
      <p:sp>
        <p:nvSpPr>
          <p:cNvPr id="3" name="内容占位符 2"/>
          <p:cNvSpPr>
            <a:spLocks noGrp="1"/>
          </p:cNvSpPr>
          <p:nvPr>
            <p:ph idx="1"/>
          </p:nvPr>
        </p:nvSpPr>
        <p:spPr/>
        <p:txBody>
          <a:bodyPr>
            <a:normAutofit fontScale="70000" lnSpcReduction="20000"/>
          </a:bodyPr>
          <a:lstStyle/>
          <a:p>
            <a:r>
              <a:rPr lang="zh-CN" altLang="en-US" dirty="0" smtClean="0"/>
              <a:t>传输控制协议</a:t>
            </a:r>
            <a:r>
              <a:rPr lang="en-US" altLang="zh-CN" dirty="0" smtClean="0"/>
              <a:t>/</a:t>
            </a:r>
            <a:r>
              <a:rPr lang="zh-CN" altLang="en-US" dirty="0" smtClean="0"/>
              <a:t>因特网互联协议，又名网络通讯协议，是</a:t>
            </a:r>
            <a:r>
              <a:rPr lang="en-US" altLang="zh-CN" dirty="0" smtClean="0"/>
              <a:t>Internet</a:t>
            </a:r>
            <a:r>
              <a:rPr lang="zh-CN" altLang="en-US" dirty="0" smtClean="0"/>
              <a:t>最基本的协议、</a:t>
            </a:r>
            <a:r>
              <a:rPr lang="en-US" altLang="zh-CN" dirty="0" smtClean="0"/>
              <a:t>Internet</a:t>
            </a:r>
            <a:r>
              <a:rPr lang="zh-CN" altLang="en-US" dirty="0" smtClean="0"/>
              <a:t>国际互联网络的基础，由网络层的</a:t>
            </a:r>
            <a:r>
              <a:rPr lang="en-US" altLang="zh-CN" dirty="0" smtClean="0"/>
              <a:t>IP</a:t>
            </a:r>
            <a:r>
              <a:rPr lang="zh-CN" altLang="en-US" dirty="0" smtClean="0"/>
              <a:t>协议和传输层的</a:t>
            </a:r>
            <a:r>
              <a:rPr lang="en-US" altLang="zh-CN" dirty="0" smtClean="0"/>
              <a:t>TCP</a:t>
            </a:r>
            <a:r>
              <a:rPr lang="zh-CN" altLang="en-US" dirty="0" smtClean="0"/>
              <a:t>协议组成。</a:t>
            </a:r>
            <a:endParaRPr lang="en-US" altLang="zh-CN" dirty="0" smtClean="0"/>
          </a:p>
          <a:p>
            <a:endParaRPr lang="en-US" altLang="zh-CN" dirty="0" smtClean="0"/>
          </a:p>
          <a:p>
            <a:r>
              <a:rPr lang="en-US" altLang="zh-CN" dirty="0" smtClean="0"/>
              <a:t>TCP/IP </a:t>
            </a:r>
            <a:r>
              <a:rPr lang="zh-CN" altLang="en-US" dirty="0" smtClean="0"/>
              <a:t>定义了电子设备如何连入因特网，以及数据如何在它们之间传输的标准。</a:t>
            </a:r>
            <a:endParaRPr lang="en-US" altLang="zh-CN" dirty="0" smtClean="0"/>
          </a:p>
          <a:p>
            <a:endParaRPr lang="en-US" altLang="zh-CN" dirty="0" smtClean="0"/>
          </a:p>
          <a:p>
            <a:r>
              <a:rPr lang="zh-CN" altLang="en-US" dirty="0" smtClean="0"/>
              <a:t>协议采用了</a:t>
            </a:r>
            <a:r>
              <a:rPr lang="en-US" altLang="zh-CN" dirty="0" smtClean="0"/>
              <a:t>4</a:t>
            </a:r>
            <a:r>
              <a:rPr lang="zh-CN" altLang="en-US" dirty="0" smtClean="0"/>
              <a:t>层、</a:t>
            </a:r>
            <a:r>
              <a:rPr lang="en-US" altLang="zh-CN" dirty="0" smtClean="0"/>
              <a:t>5</a:t>
            </a:r>
            <a:r>
              <a:rPr lang="zh-CN" altLang="en-US" dirty="0" smtClean="0"/>
              <a:t>层、</a:t>
            </a:r>
            <a:r>
              <a:rPr lang="en-US" altLang="zh-CN" dirty="0" smtClean="0"/>
              <a:t>7</a:t>
            </a:r>
            <a:r>
              <a:rPr lang="zh-CN" altLang="en-US" dirty="0" smtClean="0"/>
              <a:t>层的层级结构，每一层都呼叫它的下一层所提供的网络来完成自己的需求。</a:t>
            </a:r>
            <a:endParaRPr lang="en-US" altLang="zh-CN" dirty="0" smtClean="0"/>
          </a:p>
          <a:p>
            <a:endParaRPr lang="en-US" altLang="zh-CN" dirty="0" smtClean="0"/>
          </a:p>
          <a:p>
            <a:r>
              <a:rPr lang="zh-CN" altLang="en-US" dirty="0" smtClean="0"/>
              <a:t>简单来说：</a:t>
            </a:r>
            <a:r>
              <a:rPr lang="en-US" altLang="zh-CN" dirty="0" smtClean="0"/>
              <a:t>TCP</a:t>
            </a:r>
            <a:r>
              <a:rPr lang="zh-CN" altLang="en-US" dirty="0" smtClean="0"/>
              <a:t>负责发现传输的问题，一有问题就发出信号，要求重新传输，直到所有数据安全正确地传输到目的地。</a:t>
            </a:r>
            <a:endParaRPr lang="en-US" altLang="zh-CN" dirty="0" smtClean="0"/>
          </a:p>
          <a:p>
            <a:endParaRPr lang="en-US" altLang="zh-CN" dirty="0" smtClean="0"/>
          </a:p>
          <a:p>
            <a:r>
              <a:rPr lang="zh-CN" altLang="en-US" dirty="0" smtClean="0"/>
              <a:t>而</a:t>
            </a:r>
            <a:r>
              <a:rPr lang="en-US" altLang="zh-CN" dirty="0" smtClean="0"/>
              <a:t>IP</a:t>
            </a:r>
            <a:r>
              <a:rPr lang="zh-CN" altLang="en-US" dirty="0" smtClean="0"/>
              <a:t>是给因特网的每一台电脑规定一个地址。</a:t>
            </a:r>
          </a:p>
        </p:txBody>
      </p:sp>
      <p:pic>
        <p:nvPicPr>
          <p:cNvPr id="1026" name="Picture 2" descr="C:\Users\lincoln\Desktop\QQ截图20110923111554.png"/>
          <p:cNvPicPr>
            <a:picLocks noChangeAspect="1" noChangeArrowheads="1"/>
          </p:cNvPicPr>
          <p:nvPr/>
        </p:nvPicPr>
        <p:blipFill>
          <a:blip r:embed="rId3"/>
          <a:srcRect/>
          <a:stretch>
            <a:fillRect/>
          </a:stretch>
        </p:blipFill>
        <p:spPr bwMode="auto">
          <a:xfrm>
            <a:off x="9501222" y="714356"/>
            <a:ext cx="9144000" cy="335756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5E-6 1.11008E-7 L -1.03906 -0.00624 " pathEditMode="relative" rAng="0" ptsTypes="AA">
                                      <p:cBhvr>
                                        <p:cTn id="6" dur="2000" fill="hold"/>
                                        <p:tgtEl>
                                          <p:spTgt spid="1026"/>
                                        </p:tgtEl>
                                        <p:attrNameLst>
                                          <p:attrName>ppt_x</p:attrName>
                                          <p:attrName>ppt_y</p:attrName>
                                        </p:attrNameLst>
                                      </p:cBhvr>
                                      <p:rCtr x="-520"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视点">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活力">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主题1</Template>
  <TotalTime>1406</TotalTime>
  <Words>2388</Words>
  <Application>Microsoft Office PowerPoint</Application>
  <PresentationFormat>全屏显示(4:3)</PresentationFormat>
  <Paragraphs>439</Paragraphs>
  <Slides>39</Slides>
  <Notes>27</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视点</vt:lpstr>
      <vt:lpstr>China-VO信息技术培训</vt:lpstr>
      <vt:lpstr>内容目录</vt:lpstr>
      <vt:lpstr>幻灯片 3</vt:lpstr>
      <vt:lpstr>基础篇</vt:lpstr>
      <vt:lpstr>Internet基础</vt:lpstr>
      <vt:lpstr>Internet基础</vt:lpstr>
      <vt:lpstr>Internet基础</vt:lpstr>
      <vt:lpstr>Internet基础</vt:lpstr>
      <vt:lpstr>TCP/IP 协议</vt:lpstr>
      <vt:lpstr>OSI参考模型</vt:lpstr>
      <vt:lpstr>一些重要的知识点</vt:lpstr>
      <vt:lpstr>访问网站时所经历的步骤</vt:lpstr>
      <vt:lpstr>幻灯片 13</vt:lpstr>
      <vt:lpstr>IP地址MAC地址端口</vt:lpstr>
      <vt:lpstr>网站在哪里运行？</vt:lpstr>
      <vt:lpstr>如何理解网站相关的概念</vt:lpstr>
      <vt:lpstr>服务篇</vt:lpstr>
      <vt:lpstr>远程管理-ssh</vt:lpstr>
      <vt:lpstr>IP地址欺骗</vt:lpstr>
      <vt:lpstr>域名服务-DNS</vt:lpstr>
      <vt:lpstr>DNS欺骗</vt:lpstr>
      <vt:lpstr>文件传输-FTP</vt:lpstr>
      <vt:lpstr>邮件服务-Email</vt:lpstr>
      <vt:lpstr>文件共享-NFS</vt:lpstr>
      <vt:lpstr>应用篇</vt:lpstr>
      <vt:lpstr>HTTP基础</vt:lpstr>
      <vt:lpstr>幻灯片 27</vt:lpstr>
      <vt:lpstr>幻灯片 28</vt:lpstr>
      <vt:lpstr>工作原理</vt:lpstr>
      <vt:lpstr>网站基础</vt:lpstr>
      <vt:lpstr>安装Apache</vt:lpstr>
      <vt:lpstr>安装PHP</vt:lpstr>
      <vt:lpstr>MYSQL</vt:lpstr>
      <vt:lpstr>开发篇</vt:lpstr>
      <vt:lpstr>C语言</vt:lpstr>
      <vt:lpstr>编辑PHP</vt:lpstr>
      <vt:lpstr>服务整合</vt:lpstr>
      <vt:lpstr>写在最后</vt:lpstr>
      <vt:lpstr>谢谢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China-VO信息技术培训</dc:title>
  <dc:creator>lincoln</dc:creator>
  <cp:lastModifiedBy>lincoln</cp:lastModifiedBy>
  <cp:revision>189</cp:revision>
  <dcterms:created xsi:type="dcterms:W3CDTF">2011-09-17T05:40:46Z</dcterms:created>
  <dcterms:modified xsi:type="dcterms:W3CDTF">2011-09-28T08:38:15Z</dcterms:modified>
</cp:coreProperties>
</file>