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9" r:id="rId6"/>
    <p:sldId id="260" r:id="rId7"/>
    <p:sldId id="264" r:id="rId8"/>
    <p:sldId id="261" r:id="rId9"/>
    <p:sldId id="258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30152-29B2-4E79-9C32-D9C3B3970370}" type="datetimeFigureOut">
              <a:rPr lang="zh-CN" altLang="en-US"/>
              <a:pPr>
                <a:defRPr/>
              </a:pPr>
              <a:t>2011-9-30</a:t>
            </a:fld>
            <a:endParaRPr lang="zh-CN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4B9FC39-2DB2-4A5C-BE73-9AE03DFE88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16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2E00-82F4-41F7-9FCE-98B857D29532}" type="datetimeFigureOut">
              <a:rPr lang="zh-CN" altLang="en-US"/>
              <a:pPr>
                <a:defRPr/>
              </a:pPr>
              <a:t>2011-9-30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CE5C-14D8-44BC-A11D-302BB159FD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47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8854-2550-49AC-B5AE-47940FC31A48}" type="datetimeFigureOut">
              <a:rPr lang="zh-CN" altLang="en-US"/>
              <a:pPr>
                <a:defRPr/>
              </a:pPr>
              <a:t>2011-9-30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EF09-0A15-4641-8B5B-359377E2CE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01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C1DB-BD82-4EE9-9E82-CC6FD6A96F11}" type="datetimeFigureOut">
              <a:rPr lang="zh-CN" altLang="en-US"/>
              <a:pPr>
                <a:defRPr/>
              </a:pPr>
              <a:t>2011-9-30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5B50-D425-4C33-BBCD-B85C8FD0B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72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06B5-241C-4A6D-9AF6-A5F750052AA3}" type="datetimeFigureOut">
              <a:rPr lang="zh-CN" altLang="en-US"/>
              <a:pPr>
                <a:defRPr/>
              </a:pPr>
              <a:t>2011-9-30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0388-1E2E-4D33-83CA-B79979DAFA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05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F9289-1EF8-45EF-A51D-6D0A53C496CC}" type="datetimeFigureOut">
              <a:rPr lang="zh-CN" altLang="en-US"/>
              <a:pPr>
                <a:defRPr/>
              </a:pPr>
              <a:t>2011-9-30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D6980-93A0-4B08-B1D8-50253E93D4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67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74D5-062B-4B90-8FDD-3280D4558F8A}" type="datetimeFigureOut">
              <a:rPr lang="zh-CN" altLang="en-US"/>
              <a:pPr>
                <a:defRPr/>
              </a:pPr>
              <a:t>2011-9-30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A220-FD0D-46C1-AD80-D79D09F6CC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33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0F6CB-64B3-408E-913E-0CDBA8D4D298}" type="datetimeFigureOut">
              <a:rPr lang="zh-CN" altLang="en-US"/>
              <a:pPr>
                <a:defRPr/>
              </a:pPr>
              <a:t>2011-9-30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F2A4-58B5-4A73-A713-0B715ABED7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33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1134E-F8F7-4C6E-A221-7F1F84A7C9C0}" type="datetimeFigureOut">
              <a:rPr lang="zh-CN" altLang="en-US"/>
              <a:pPr>
                <a:defRPr/>
              </a:pPr>
              <a:t>2011-9-30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F91D3-869B-427D-9133-E2F7A77C2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54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34F8F-FCDD-4B55-8C2E-5BBB64567D9C}" type="datetimeFigureOut">
              <a:rPr lang="zh-CN" altLang="en-US"/>
              <a:pPr>
                <a:defRPr/>
              </a:pPr>
              <a:t>2011-9-30</a:t>
            </a:fld>
            <a:endParaRPr lang="zh-CN" alt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D41AF-FD34-4227-A679-A9FA1DB8BF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2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2513-313B-4E14-932B-B391FD425E87}" type="datetimeFigureOut">
              <a:rPr lang="zh-CN" altLang="en-US"/>
              <a:pPr>
                <a:defRPr/>
              </a:pPr>
              <a:t>2011-9-30</a:t>
            </a:fld>
            <a:endParaRPr lang="zh-CN" alt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B632F-EA12-4340-A11D-1C29C57900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48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ea typeface="+mn-ea"/>
              </a:defRPr>
            </a:lvl1pPr>
          </a:lstStyle>
          <a:p>
            <a:pPr>
              <a:defRPr/>
            </a:pPr>
            <a:fld id="{045E3AC5-779D-4DEC-A758-020FA93206E7}" type="datetimeFigureOut">
              <a:rPr lang="zh-CN" altLang="en-US"/>
              <a:pPr>
                <a:defRPr/>
              </a:pPr>
              <a:t>2011-9-30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ea typeface="+mn-ea"/>
              </a:defRPr>
            </a:lvl1pPr>
          </a:lstStyle>
          <a:p>
            <a:pPr>
              <a:defRPr/>
            </a:pPr>
            <a:fld id="{4EC57084-77DD-4128-8671-063B481AAF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2" r:id="rId8"/>
    <p:sldLayoutId id="2147483713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宋体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/>
          <a:lstStyle/>
          <a:p>
            <a:pPr eaLnBrk="1" hangingPunct="1"/>
            <a:r>
              <a:rPr lang="zh-CN" altLang="en-US" smtClean="0"/>
              <a:t>国家天文台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的网络信息服务</a:t>
            </a:r>
          </a:p>
        </p:txBody>
      </p:sp>
      <p:sp>
        <p:nvSpPr>
          <p:cNvPr id="5123" name="副标题 2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pPr eaLnBrk="1" hangingPunct="1"/>
            <a:endParaRPr lang="en-US" altLang="zh-CN" smtClean="0"/>
          </a:p>
          <a:p>
            <a:pPr eaLnBrk="1" hangingPunct="1"/>
            <a:r>
              <a:rPr lang="zh-CN" altLang="en-US" smtClean="0"/>
              <a:t>信息与计算中心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信息与计算中心介绍</a:t>
            </a: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2000" smtClean="0"/>
              <a:t>国家天文台信息与计算中心挂靠科技计划处，负责国家天文台（总部）计算机网络信息系统的建设和运行维护。具体的职责包括：</a:t>
            </a:r>
            <a:endParaRPr lang="en-US" altLang="zh-CN" sz="2000" smtClean="0"/>
          </a:p>
          <a:p>
            <a:pPr lvl="1" eaLnBrk="1" hangingPunct="1"/>
            <a:r>
              <a:rPr lang="zh-CN" altLang="zh-CN" sz="1800" smtClean="0"/>
              <a:t>网络信息系统的日常运行、维护。</a:t>
            </a:r>
          </a:p>
          <a:p>
            <a:pPr lvl="1" eaLnBrk="1" hangingPunct="1"/>
            <a:r>
              <a:rPr lang="en-US" altLang="zh-CN" sz="1800" smtClean="0"/>
              <a:t>ARP</a:t>
            </a:r>
            <a:r>
              <a:rPr lang="zh-CN" altLang="zh-CN" sz="1800" smtClean="0"/>
              <a:t>所级系统等管理信息化系统的运行与维护。</a:t>
            </a:r>
          </a:p>
          <a:p>
            <a:pPr lvl="1" eaLnBrk="1" hangingPunct="1"/>
            <a:r>
              <a:rPr lang="zh-CN" altLang="zh-CN" sz="1800" smtClean="0"/>
              <a:t>负责重点信息系统的安全检查。</a:t>
            </a:r>
          </a:p>
          <a:p>
            <a:pPr lvl="1" eaLnBrk="1" hangingPunct="1"/>
            <a:r>
              <a:rPr lang="zh-CN" altLang="zh-CN" sz="1800" smtClean="0"/>
              <a:t>负责台网站的技术维护。</a:t>
            </a:r>
          </a:p>
          <a:p>
            <a:pPr lvl="1" eaLnBrk="1" hangingPunct="1"/>
            <a:r>
              <a:rPr lang="zh-CN" altLang="zh-CN" sz="1800" smtClean="0"/>
              <a:t>高性能计算集群运行与维护。</a:t>
            </a:r>
          </a:p>
          <a:p>
            <a:pPr lvl="1" eaLnBrk="1" hangingPunct="1"/>
            <a:r>
              <a:rPr lang="zh-CN" altLang="zh-CN" sz="1800" smtClean="0"/>
              <a:t>负责科学数据服务共享与长期保存。</a:t>
            </a:r>
          </a:p>
          <a:p>
            <a:pPr lvl="1" eaLnBrk="1" hangingPunct="1"/>
            <a:r>
              <a:rPr lang="zh-CN" altLang="zh-CN" sz="1800" smtClean="0"/>
              <a:t>承担领导交办的工作及承接上级部门委托的项目。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天文台网络总体情况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988" y="3087688"/>
            <a:ext cx="4038600" cy="3221037"/>
          </a:xfrm>
        </p:spPr>
      </p:pic>
      <p:pic>
        <p:nvPicPr>
          <p:cNvPr id="7172" name="图片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109913"/>
            <a:ext cx="4038600" cy="3179762"/>
          </a:xfrm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716463" y="6289675"/>
            <a:ext cx="417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</a:rPr>
              <a:t>发改委“基于</a:t>
            </a:r>
            <a:r>
              <a:rPr lang="en-US" altLang="zh-CN" sz="1400">
                <a:solidFill>
                  <a:schemeClr val="bg1"/>
                </a:solidFill>
              </a:rPr>
              <a:t>CNGI</a:t>
            </a:r>
            <a:r>
              <a:rPr lang="zh-CN" altLang="en-US" sz="1400">
                <a:solidFill>
                  <a:schemeClr val="bg1"/>
                </a:solidFill>
              </a:rPr>
              <a:t>的科研信息基础设施建设和应用示范工程”子项目“国家天文台</a:t>
            </a:r>
            <a:r>
              <a:rPr lang="en-US" altLang="zh-CN" sz="1400">
                <a:solidFill>
                  <a:schemeClr val="bg1"/>
                </a:solidFill>
              </a:rPr>
              <a:t>IPv6</a:t>
            </a:r>
            <a:r>
              <a:rPr lang="zh-CN" altLang="en-US" sz="1400">
                <a:solidFill>
                  <a:schemeClr val="bg1"/>
                </a:solidFill>
              </a:rPr>
              <a:t>网络环境建设”</a:t>
            </a:r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1230313" y="6381750"/>
            <a:ext cx="2646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</a:rPr>
              <a:t>国家天文台当前网络架构</a:t>
            </a:r>
          </a:p>
        </p:txBody>
      </p:sp>
      <p:sp>
        <p:nvSpPr>
          <p:cNvPr id="3" name="矩形 2"/>
          <p:cNvSpPr/>
          <p:nvPr/>
        </p:nvSpPr>
        <p:spPr>
          <a:xfrm>
            <a:off x="755650" y="1916113"/>
            <a:ext cx="504031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2000" dirty="0">
                <a:solidFill>
                  <a:srgbClr val="7030A0"/>
                </a:solidFill>
                <a:latin typeface="+mn-ea"/>
                <a:ea typeface="宋体" pitchFamily="2" charset="-122"/>
              </a:rPr>
              <a:t>出口带宽：</a:t>
            </a:r>
            <a:r>
              <a:rPr lang="en-US" altLang="zh-CN" sz="2000" dirty="0">
                <a:solidFill>
                  <a:srgbClr val="7030A0"/>
                </a:solidFill>
                <a:latin typeface="+mn-ea"/>
                <a:ea typeface="宋体" pitchFamily="2" charset="-122"/>
              </a:rPr>
              <a:t>100Mbps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rgbClr val="7030A0"/>
                </a:solidFill>
                <a:latin typeface="+mn-ea"/>
                <a:ea typeface="宋体" pitchFamily="2" charset="-122"/>
              </a:rPr>
              <a:t>MAC</a:t>
            </a:r>
            <a:r>
              <a:rPr lang="zh-CN" altLang="en-US" sz="2000" dirty="0">
                <a:solidFill>
                  <a:srgbClr val="7030A0"/>
                </a:solidFill>
                <a:latin typeface="+mn-ea"/>
                <a:ea typeface="宋体" pitchFamily="2" charset="-122"/>
              </a:rPr>
              <a:t>绑定信息点数：</a:t>
            </a:r>
            <a:r>
              <a:rPr lang="en-US" altLang="zh-CN" sz="2000" dirty="0">
                <a:solidFill>
                  <a:srgbClr val="7030A0"/>
                </a:solidFill>
                <a:latin typeface="+mn-ea"/>
                <a:ea typeface="宋体" pitchFamily="2" charset="-122"/>
              </a:rPr>
              <a:t>2465</a:t>
            </a:r>
            <a:r>
              <a:rPr lang="zh-CN" altLang="en-US" sz="2000" dirty="0">
                <a:solidFill>
                  <a:srgbClr val="7030A0"/>
                </a:solidFill>
                <a:latin typeface="+mn-ea"/>
                <a:ea typeface="宋体" pitchFamily="2" charset="-122"/>
              </a:rPr>
              <a:t>（路由器</a:t>
            </a:r>
            <a:r>
              <a:rPr lang="en-US" altLang="zh-CN" sz="2000" dirty="0">
                <a:solidFill>
                  <a:srgbClr val="7030A0"/>
                </a:solidFill>
                <a:latin typeface="+mn-ea"/>
                <a:ea typeface="宋体" pitchFamily="2" charset="-122"/>
              </a:rPr>
              <a:t>72</a:t>
            </a:r>
            <a:r>
              <a:rPr lang="zh-CN" altLang="en-US" sz="2000" dirty="0">
                <a:solidFill>
                  <a:srgbClr val="7030A0"/>
                </a:solidFill>
                <a:latin typeface="+mn-ea"/>
                <a:ea typeface="宋体" pitchFamily="2" charset="-122"/>
              </a:rPr>
              <a:t>个）</a:t>
            </a:r>
            <a:endParaRPr lang="en-US" altLang="zh-CN" sz="2000" dirty="0">
              <a:solidFill>
                <a:srgbClr val="7030A0"/>
              </a:solidFill>
              <a:latin typeface="+mn-ea"/>
              <a:ea typeface="宋体" pitchFamily="2" charset="-122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2000" dirty="0">
                <a:solidFill>
                  <a:srgbClr val="7030A0"/>
                </a:solidFill>
                <a:latin typeface="+mn-ea"/>
                <a:ea typeface="宋体" pitchFamily="2" charset="-122"/>
              </a:rPr>
              <a:t>注册的服务器：</a:t>
            </a:r>
            <a:r>
              <a:rPr lang="en-US" altLang="zh-CN" sz="2000" dirty="0">
                <a:solidFill>
                  <a:srgbClr val="7030A0"/>
                </a:solidFill>
                <a:latin typeface="+mn-ea"/>
                <a:ea typeface="宋体" pitchFamily="2" charset="-122"/>
              </a:rPr>
              <a:t>146</a:t>
            </a:r>
            <a:endParaRPr lang="zh-CN" altLang="en-US" sz="2000" dirty="0">
              <a:solidFill>
                <a:srgbClr val="7030A0"/>
              </a:solidFill>
              <a:latin typeface="+mn-ea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信息中心人员分工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1042988" y="1989138"/>
          <a:ext cx="7058024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1411605"/>
                <a:gridCol w="2055650"/>
                <a:gridCol w="767559"/>
                <a:gridCol w="1742900"/>
                <a:gridCol w="108031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</a:rPr>
                        <a:t>职责名称</a:t>
                      </a:r>
                      <a:endParaRPr lang="zh-CN" sz="12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>
                          <a:effectLst/>
                        </a:rPr>
                        <a:t>承接业务描述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>
                          <a:effectLst/>
                        </a:rPr>
                        <a:t>联络人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</a:rPr>
                        <a:t>Email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>
                          <a:effectLst/>
                        </a:rPr>
                        <a:t>电话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</a:rPr>
                        <a:t>信息化主管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>
                          <a:effectLst/>
                        </a:rPr>
                        <a:t>信息化发展需求征集、虚拟天文台研发、网络使用费用分摊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</a:rPr>
                        <a:t>崔辰州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</a:rPr>
                        <a:t>ccz(at)nao.cas.cn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</a:rPr>
                        <a:t>64872500</a:t>
                      </a:r>
                      <a:endParaRPr lang="zh-CN" sz="12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</a:rPr>
                        <a:t>网络基础运</a:t>
                      </a:r>
                      <a:r>
                        <a:rPr lang="zh-CN" sz="1200" b="0" kern="100" dirty="0" smtClean="0">
                          <a:effectLst/>
                        </a:rPr>
                        <a:t>维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</a:rPr>
                        <a:t>IP-MAC</a:t>
                      </a:r>
                      <a:r>
                        <a:rPr lang="zh-CN" sz="1200" b="0" kern="100">
                          <a:effectLst/>
                        </a:rPr>
                        <a:t>绑定、台</a:t>
                      </a:r>
                      <a:r>
                        <a:rPr lang="en-US" sz="1200" b="0" kern="100">
                          <a:effectLst/>
                        </a:rPr>
                        <a:t>Email</a:t>
                      </a:r>
                      <a:r>
                        <a:rPr lang="zh-CN" sz="1200" b="0" kern="100">
                          <a:effectLst/>
                        </a:rPr>
                        <a:t>帐号管理、网络故障报修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 dirty="0" smtClean="0">
                          <a:effectLst/>
                        </a:rPr>
                        <a:t>滕一民</a:t>
                      </a:r>
                      <a:r>
                        <a:rPr lang="zh-CN" altLang="en-US" sz="1200" b="0" kern="100" dirty="0" smtClean="0">
                          <a:effectLst/>
                        </a:rPr>
                        <a:t>、李正</a:t>
                      </a:r>
                      <a:endParaRPr lang="zh-CN" sz="12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dirty="0" err="1">
                          <a:effectLst/>
                        </a:rPr>
                        <a:t>netadmin</a:t>
                      </a:r>
                      <a:r>
                        <a:rPr lang="en-US" sz="1200" b="0" kern="100" dirty="0">
                          <a:effectLst/>
                        </a:rPr>
                        <a:t>(at)nao.cas.cn</a:t>
                      </a:r>
                      <a:endParaRPr lang="zh-CN" sz="12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effectLst/>
                        </a:rPr>
                        <a:t>64807893</a:t>
                      </a:r>
                      <a:endParaRPr lang="zh-CN" sz="12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</a:rPr>
                        <a:t>ARP</a:t>
                      </a:r>
                      <a:r>
                        <a:rPr lang="zh-CN" sz="1200" b="0" kern="100" dirty="0">
                          <a:effectLst/>
                        </a:rPr>
                        <a:t>基础技术</a:t>
                      </a:r>
                      <a:r>
                        <a:rPr lang="zh-CN" sz="1200" b="0" kern="100" dirty="0" smtClean="0">
                          <a:effectLst/>
                        </a:rPr>
                        <a:t>支持</a:t>
                      </a:r>
                      <a:endParaRPr lang="zh-CN" sz="12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>
                          <a:effectLst/>
                        </a:rPr>
                        <a:t>网上报销</a:t>
                      </a:r>
                      <a:r>
                        <a:rPr lang="en-US" sz="1200" b="0" kern="100">
                          <a:effectLst/>
                        </a:rPr>
                        <a:t>/</a:t>
                      </a:r>
                      <a:r>
                        <a:rPr lang="zh-CN" sz="1200" b="0" kern="100">
                          <a:effectLst/>
                        </a:rPr>
                        <a:t>工资查询页面访问问题、用户名查询、密码重置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</a:rPr>
                        <a:t>滕一民</a:t>
                      </a:r>
                      <a:endParaRPr lang="zh-CN" sz="12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</a:rPr>
                        <a:t>netadmin(at)nao.cas.cn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</a:rPr>
                        <a:t>64807893</a:t>
                      </a:r>
                      <a:endParaRPr lang="zh-CN" sz="12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</a:rPr>
                        <a:t>ARP</a:t>
                      </a:r>
                      <a:r>
                        <a:rPr lang="zh-CN" altLang="en-US" sz="1200" b="0" kern="100" dirty="0" smtClean="0">
                          <a:effectLst/>
                        </a:rPr>
                        <a:t>所级系统、</a:t>
                      </a:r>
                      <a:endParaRPr lang="en-US" altLang="zh-CN" sz="1200" b="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 dirty="0" smtClean="0">
                          <a:effectLst/>
                        </a:rPr>
                        <a:t>网站</a:t>
                      </a:r>
                      <a:r>
                        <a:rPr lang="zh-CN" sz="1200" b="0" kern="100" dirty="0">
                          <a:effectLst/>
                        </a:rPr>
                        <a:t>技术支持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>
                          <a:effectLst/>
                        </a:rPr>
                        <a:t>台中英文网站使用问题、信息发布技术支持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</a:rPr>
                        <a:t>谌</a:t>
                      </a:r>
                      <a:r>
                        <a:rPr lang="en-US" sz="1200" b="0" kern="100" dirty="0">
                          <a:effectLst/>
                        </a:rPr>
                        <a:t>  </a:t>
                      </a:r>
                      <a:r>
                        <a:rPr lang="zh-CN" sz="1200" b="0" kern="100" dirty="0">
                          <a:effectLst/>
                        </a:rPr>
                        <a:t>悦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dirty="0" err="1">
                          <a:effectLst/>
                        </a:rPr>
                        <a:t>netadmin</a:t>
                      </a:r>
                      <a:r>
                        <a:rPr lang="en-US" sz="1200" b="0" kern="100" dirty="0">
                          <a:effectLst/>
                        </a:rPr>
                        <a:t>(at)nao.cas.cn</a:t>
                      </a:r>
                      <a:endParaRPr lang="zh-CN" sz="12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b="0" kern="100" smtClean="0">
                          <a:effectLst/>
                        </a:rPr>
                        <a:t>64807893</a:t>
                      </a:r>
                      <a:endParaRPr lang="zh-CN" sz="12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</a:rPr>
                        <a:t>网络核心层管理</a:t>
                      </a:r>
                      <a:endParaRPr lang="zh-CN" sz="12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>
                          <a:effectLst/>
                        </a:rPr>
                        <a:t>团组内部网段地址分配、服务器对外</a:t>
                      </a:r>
                      <a:r>
                        <a:rPr lang="en-US" sz="1200" b="0" kern="100">
                          <a:effectLst/>
                        </a:rPr>
                        <a:t>IP</a:t>
                      </a:r>
                      <a:r>
                        <a:rPr lang="zh-CN" sz="1200" b="0" kern="100">
                          <a:effectLst/>
                        </a:rPr>
                        <a:t>地址分配、域名解析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</a:rPr>
                        <a:t>崔辰州</a:t>
                      </a:r>
                      <a:endParaRPr lang="zh-CN" sz="12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</a:rPr>
                        <a:t>ccz(at)nao.cas.cn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</a:rPr>
                        <a:t>64872500</a:t>
                      </a:r>
                      <a:endParaRPr lang="zh-CN" sz="12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</a:tr>
              <a:tr h="53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</a:rPr>
                        <a:t>科学数据库服务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>
                          <a:effectLst/>
                        </a:rPr>
                        <a:t>海量数据存储、数据传输、数据库设计开发与使用、数据使用支持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</a:rPr>
                        <a:t>何勃亮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</a:rPr>
                        <a:t>archive(at)nao.cas.cn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b="0" kern="100" smtClean="0">
                          <a:effectLst/>
                        </a:rPr>
                        <a:t>64807893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</a:rPr>
                        <a:t>高性能计算服务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>
                          <a:effectLst/>
                        </a:rPr>
                        <a:t>深腾</a:t>
                      </a:r>
                      <a:r>
                        <a:rPr lang="en-US" sz="1200" b="0" kern="100">
                          <a:effectLst/>
                        </a:rPr>
                        <a:t>6800/GPU</a:t>
                      </a:r>
                      <a:r>
                        <a:rPr lang="zh-CN" sz="1200" b="0" kern="100">
                          <a:effectLst/>
                        </a:rPr>
                        <a:t>等高性能计算集群使用、团组服务器托管、信息中心机房管理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0" kern="100">
                          <a:effectLst/>
                        </a:rPr>
                        <a:t>高</a:t>
                      </a:r>
                      <a:r>
                        <a:rPr lang="en-US" sz="1200" b="0" kern="100">
                          <a:effectLst/>
                        </a:rPr>
                        <a:t>  </a:t>
                      </a:r>
                      <a:r>
                        <a:rPr lang="zh-CN" sz="1200" b="0" kern="100">
                          <a:effectLst/>
                        </a:rPr>
                        <a:t>薇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</a:rPr>
                        <a:t>hpc(at)nao.cas.cn</a:t>
                      </a:r>
                      <a:endParaRPr lang="zh-CN" sz="12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</a:rPr>
                        <a:t>64807893</a:t>
                      </a:r>
                      <a:endParaRPr lang="zh-CN" sz="12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92" marR="6859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基本网络服务</a:t>
            </a: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1800" smtClean="0">
                <a:solidFill>
                  <a:schemeClr val="bg2"/>
                </a:solidFill>
              </a:rPr>
              <a:t>计算机购置</a:t>
            </a:r>
            <a:endParaRPr lang="en-US" altLang="zh-CN" sz="1800" smtClean="0">
              <a:solidFill>
                <a:schemeClr val="bg2"/>
              </a:solidFill>
            </a:endParaRPr>
          </a:p>
          <a:p>
            <a:pPr eaLnBrk="1" hangingPunct="1"/>
            <a:r>
              <a:rPr lang="zh-CN" altLang="en-US" sz="1800" smtClean="0">
                <a:solidFill>
                  <a:schemeClr val="bg2"/>
                </a:solidFill>
              </a:rPr>
              <a:t>软件安装</a:t>
            </a:r>
            <a:endParaRPr lang="en-US" altLang="zh-CN" sz="1800" smtClean="0">
              <a:solidFill>
                <a:schemeClr val="bg2"/>
              </a:solidFill>
            </a:endParaRPr>
          </a:p>
          <a:p>
            <a:pPr eaLnBrk="1" hangingPunct="1"/>
            <a:r>
              <a:rPr lang="zh-CN" altLang="en-US" sz="2000" smtClean="0"/>
              <a:t>网络接入</a:t>
            </a:r>
            <a:endParaRPr lang="en-US" altLang="zh-CN" sz="2000" smtClean="0"/>
          </a:p>
          <a:p>
            <a:pPr lvl="1" eaLnBrk="1" hangingPunct="1"/>
            <a:r>
              <a:rPr lang="en-US" altLang="zh-CN" sz="2000" smtClean="0"/>
              <a:t>IP-MAC</a:t>
            </a:r>
            <a:r>
              <a:rPr lang="zh-CN" altLang="en-US" sz="2000" smtClean="0"/>
              <a:t>绑定</a:t>
            </a:r>
            <a:endParaRPr lang="en-US" altLang="zh-CN" sz="2000" smtClean="0"/>
          </a:p>
          <a:p>
            <a:pPr lvl="2" eaLnBrk="1" hangingPunct="1"/>
            <a:r>
              <a:rPr lang="en-US" altLang="zh-CN" sz="1800" smtClean="0"/>
              <a:t>Linux: </a:t>
            </a:r>
          </a:p>
          <a:p>
            <a:pPr lvl="3" eaLnBrk="1" hangingPunct="1"/>
            <a:r>
              <a:rPr lang="en-US" altLang="zh-CN" sz="1600" smtClean="0"/>
              <a:t>ifconfig</a:t>
            </a:r>
          </a:p>
          <a:p>
            <a:pPr lvl="2" eaLnBrk="1" hangingPunct="1"/>
            <a:r>
              <a:rPr lang="en-US" altLang="zh-CN" sz="1800" smtClean="0"/>
              <a:t>Windows DOS: </a:t>
            </a:r>
          </a:p>
          <a:p>
            <a:pPr lvl="3" eaLnBrk="1" hangingPunct="1"/>
            <a:r>
              <a:rPr lang="en-US" altLang="zh-CN" sz="1600" smtClean="0"/>
              <a:t>ipconfig /all</a:t>
            </a:r>
          </a:p>
          <a:p>
            <a:pPr eaLnBrk="1" hangingPunct="1"/>
            <a:r>
              <a:rPr lang="en-US" altLang="zh-CN" sz="2000" smtClean="0"/>
              <a:t>Email</a:t>
            </a:r>
            <a:r>
              <a:rPr lang="zh-CN" altLang="en-US" sz="2000" smtClean="0"/>
              <a:t>服务</a:t>
            </a:r>
            <a:endParaRPr lang="en-US" altLang="zh-CN" sz="2000" smtClean="0"/>
          </a:p>
          <a:p>
            <a:pPr lvl="1" eaLnBrk="1" hangingPunct="1"/>
            <a:r>
              <a:rPr lang="zh-CN" altLang="en-US" sz="2000" smtClean="0"/>
              <a:t>帐号信息备案</a:t>
            </a:r>
            <a:endParaRPr lang="en-US" altLang="zh-CN" sz="2000" smtClean="0"/>
          </a:p>
          <a:p>
            <a:pPr lvl="2" eaLnBrk="1" hangingPunct="1"/>
            <a:r>
              <a:rPr lang="zh-CN" altLang="en-US" sz="1800" smtClean="0"/>
              <a:t>电子邮箱申请表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2100263"/>
            <a:ext cx="430530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ARP</a:t>
            </a:r>
            <a:r>
              <a:rPr lang="zh-CN" altLang="en-US" smtClean="0"/>
              <a:t>系统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1800" smtClean="0">
                <a:solidFill>
                  <a:schemeClr val="bg2"/>
                </a:solidFill>
              </a:rPr>
              <a:t>档案信息由人事部门录入</a:t>
            </a:r>
            <a:endParaRPr lang="en-US" altLang="zh-CN" sz="1800" smtClean="0">
              <a:solidFill>
                <a:schemeClr val="bg2"/>
              </a:solidFill>
            </a:endParaRPr>
          </a:p>
          <a:p>
            <a:pPr eaLnBrk="1" hangingPunct="1"/>
            <a:r>
              <a:rPr lang="zh-CN" altLang="en-US" sz="2000" smtClean="0"/>
              <a:t>工资等信息查询、网上报销</a:t>
            </a:r>
            <a:endParaRPr lang="en-US" altLang="zh-CN" sz="2000" smtClean="0"/>
          </a:p>
          <a:p>
            <a:pPr lvl="1" eaLnBrk="1" hangingPunct="1"/>
            <a:r>
              <a:rPr lang="zh-CN" altLang="en-US" sz="2000" smtClean="0"/>
              <a:t>系统登录</a:t>
            </a:r>
            <a:endParaRPr lang="en-US" altLang="zh-CN" sz="2000" smtClean="0"/>
          </a:p>
          <a:p>
            <a:pPr lvl="1" eaLnBrk="1" hangingPunct="1"/>
            <a:r>
              <a:rPr lang="zh-CN" altLang="en-US" sz="2000" smtClean="0"/>
              <a:t>帐号、密码维护</a:t>
            </a:r>
            <a:endParaRPr lang="en-US" altLang="zh-CN" sz="2000" smtClean="0"/>
          </a:p>
          <a:p>
            <a:pPr lvl="1" eaLnBrk="1" hangingPunct="1"/>
            <a:r>
              <a:rPr lang="zh-CN" altLang="en-US" sz="2000" smtClean="0">
                <a:solidFill>
                  <a:schemeClr val="tx2"/>
                </a:solidFill>
              </a:rPr>
              <a:t>如何使用和操作请咨询各个业务管理部门</a:t>
            </a:r>
            <a:endParaRPr lang="en-US" altLang="zh-CN" sz="2000" smtClean="0">
              <a:solidFill>
                <a:schemeClr val="tx2"/>
              </a:solidFill>
            </a:endParaRPr>
          </a:p>
          <a:p>
            <a:pPr eaLnBrk="1" hangingPunct="1"/>
            <a:endParaRPr lang="zh-CN" altLang="en-US" sz="200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05263"/>
            <a:ext cx="42767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4090987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数据库和高性能计算</a:t>
            </a:r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5" name="Picture 8" descr="DSC_00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8" y="1844824"/>
            <a:ext cx="3844925" cy="2553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420938"/>
            <a:ext cx="3919537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MG_83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429000"/>
            <a:ext cx="3455987" cy="230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Box 3"/>
          <p:cNvSpPr txBox="1">
            <a:spLocks noChangeArrowheads="1"/>
          </p:cNvSpPr>
          <p:nvPr/>
        </p:nvSpPr>
        <p:spPr bwMode="auto">
          <a:xfrm>
            <a:off x="6251575" y="2047875"/>
            <a:ext cx="2106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7030A0"/>
                </a:solidFill>
              </a:rPr>
              <a:t>archive@nao.cas.cn</a:t>
            </a:r>
          </a:p>
          <a:p>
            <a:pPr eaLnBrk="1" hangingPunct="1"/>
            <a:r>
              <a:rPr lang="en-US" altLang="zh-CN">
                <a:solidFill>
                  <a:srgbClr val="7030A0"/>
                </a:solidFill>
              </a:rPr>
              <a:t>hpc@nao.cas.cn</a:t>
            </a:r>
            <a:endParaRPr lang="zh-CN" altLang="en-US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信息安全知识点滴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必须安装杀毒和防火墙软件并及时升级</a:t>
            </a:r>
            <a:endParaRPr lang="en-US" altLang="zh-CN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关闭不必要的服务和端口</a:t>
            </a:r>
            <a:endParaRPr lang="en-US" altLang="zh-CN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高度重视密码安全</a:t>
            </a:r>
            <a:endParaRPr lang="en-US" altLang="zh-CN" dirty="0" smtClean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accent4">
                    <a:lumMod val="50000"/>
                  </a:schemeClr>
                </a:solidFill>
              </a:rPr>
              <a:t>7Z~&amp;11(g5gRt</a:t>
            </a:r>
            <a:endParaRPr lang="en-US" altLang="zh-CN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洁身自好</a:t>
            </a:r>
            <a:endParaRPr lang="en-US" altLang="zh-CN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注意细节</a:t>
            </a:r>
            <a:endParaRPr lang="en-US" altLang="zh-CN" dirty="0" smtClean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小</a:t>
            </a:r>
            <a:r>
              <a:rPr lang="zh-CN" altLang="en-US" dirty="0" smtClean="0"/>
              <a:t>窗口内容</a:t>
            </a:r>
            <a:endParaRPr lang="en-US" altLang="zh-CN" dirty="0" smtClean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软件安装提示</a:t>
            </a:r>
            <a:endParaRPr lang="en-US" altLang="zh-CN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联系我们</a:t>
            </a:r>
          </a:p>
        </p:txBody>
      </p:sp>
      <p:sp>
        <p:nvSpPr>
          <p:cNvPr id="13315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信息与计算中心网站</a:t>
            </a:r>
            <a:endParaRPr lang="en-US" altLang="zh-CN" smtClean="0"/>
          </a:p>
          <a:p>
            <a:pPr lvl="1" eaLnBrk="1" hangingPunct="1"/>
            <a:r>
              <a:rPr lang="en-US" altLang="zh-CN" smtClean="0"/>
              <a:t>http://cic.bao.ac.cn/</a:t>
            </a:r>
          </a:p>
          <a:p>
            <a:pPr eaLnBrk="1" hangingPunct="1"/>
            <a:r>
              <a:rPr lang="zh-CN" altLang="en-US" smtClean="0"/>
              <a:t>天文台内部网站</a:t>
            </a:r>
            <a:r>
              <a:rPr lang="en-US" altLang="zh-CN" smtClean="0"/>
              <a:t>ARP</a:t>
            </a:r>
            <a:r>
              <a:rPr lang="zh-CN" altLang="en-US" smtClean="0"/>
              <a:t>专区</a:t>
            </a:r>
            <a:endParaRPr lang="en-US" altLang="zh-CN" smtClean="0"/>
          </a:p>
          <a:p>
            <a:pPr lvl="1" eaLnBrk="1" hangingPunct="1"/>
            <a:r>
              <a:rPr lang="en-US" altLang="zh-CN" smtClean="0"/>
              <a:t>http://10.10.0.4/naocintranet/</a:t>
            </a:r>
          </a:p>
          <a:p>
            <a:pPr eaLnBrk="1" hangingPunct="1"/>
            <a:r>
              <a:rPr lang="en-US" altLang="zh-CN" smtClean="0"/>
              <a:t>Email:netadmin@nao.cas.cn</a:t>
            </a:r>
          </a:p>
          <a:p>
            <a:pPr eaLnBrk="1" hangingPunct="1"/>
            <a:r>
              <a:rPr lang="zh-CN" altLang="en-US" smtClean="0"/>
              <a:t>联系电话：</a:t>
            </a:r>
            <a:endParaRPr lang="en-US" altLang="zh-CN" smtClean="0"/>
          </a:p>
          <a:p>
            <a:pPr lvl="1" eaLnBrk="1" hangingPunct="1"/>
            <a:r>
              <a:rPr lang="en-US" altLang="zh-CN" smtClean="0"/>
              <a:t>64807893</a:t>
            </a:r>
          </a:p>
          <a:p>
            <a:pPr lvl="1" eaLnBrk="1" hangingPunct="1"/>
            <a:r>
              <a:rPr lang="en-US" altLang="zh-CN" smtClean="0"/>
              <a:t>64872500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图钉">
  <a:themeElements>
    <a:clrScheme name="图钉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图钉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图钉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</TotalTime>
  <Words>441</Words>
  <Application>Microsoft Office PowerPoint</Application>
  <PresentationFormat>全屏显示(4:3)</PresentationFormat>
  <Paragraphs>99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Franklin Gothic Book</vt:lpstr>
      <vt:lpstr>宋体</vt:lpstr>
      <vt:lpstr>Arial</vt:lpstr>
      <vt:lpstr>Constantia</vt:lpstr>
      <vt:lpstr>黑体</vt:lpstr>
      <vt:lpstr>Brush Script MT</vt:lpstr>
      <vt:lpstr>Calibri</vt:lpstr>
      <vt:lpstr>Rage Italic</vt:lpstr>
      <vt:lpstr>Times New Roman</vt:lpstr>
      <vt:lpstr>图钉</vt:lpstr>
      <vt:lpstr>国家天文台 的网络信息服务</vt:lpstr>
      <vt:lpstr>信息与计算中心介绍</vt:lpstr>
      <vt:lpstr>天文台网络总体情况</vt:lpstr>
      <vt:lpstr>信息中心人员分工</vt:lpstr>
      <vt:lpstr>基本网络服务</vt:lpstr>
      <vt:lpstr>ARP系统</vt:lpstr>
      <vt:lpstr>数据库和高性能计算</vt:lpstr>
      <vt:lpstr>信息安全知识点滴</vt:lpstr>
      <vt:lpstr>联系我们</vt:lpstr>
    </vt:vector>
  </TitlesOfParts>
  <Company>NAOC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国家天文台的网络信息服务</dc:title>
  <dc:creator>unknown</dc:creator>
  <cp:lastModifiedBy>[崔辰州]</cp:lastModifiedBy>
  <cp:revision>19</cp:revision>
  <dcterms:created xsi:type="dcterms:W3CDTF">2010-10-23T02:06:11Z</dcterms:created>
  <dcterms:modified xsi:type="dcterms:W3CDTF">2011-09-29T23:24:10Z</dcterms:modified>
</cp:coreProperties>
</file>